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80" d="100"/>
          <a:sy n="80" d="100"/>
        </p:scale>
        <p:origin x="-15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2042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699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687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60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1770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05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371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721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066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45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7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93DDBE3-BC47-4A54-AB81-AECC59E00716}" type="datetimeFigureOut">
              <a:rPr lang="th-TH" smtClean="0"/>
              <a:t>27/01/65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4F6F37D-7BF9-4DB4-8B6C-9C0601D222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7195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020A49-6143-4526-AC26-51AF7FAA04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Bunyi-bunyi</a:t>
            </a:r>
            <a:r>
              <a:rPr lang="en-US" dirty="0"/>
              <a:t> </a:t>
            </a:r>
            <a:r>
              <a:rPr lang="en-US" dirty="0" err="1"/>
              <a:t>bahasa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98BF50AF-6618-48F3-83A9-4A0C6BFE16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 err="1"/>
              <a:t>Aj</a:t>
            </a:r>
            <a:r>
              <a:rPr lang="en-US" sz="2800" dirty="0"/>
              <a:t>. Sareeyah Star</a:t>
            </a:r>
            <a:endParaRPr lang="th-TH" sz="2800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8CD07EE1-3187-41F4-8DCB-7BC0265F7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49" y="4222462"/>
            <a:ext cx="4133446" cy="2347163"/>
          </a:xfrm>
          <a:prstGeom prst="rect">
            <a:avLst/>
          </a:prstGeom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8DF78728-AB2A-44F1-AEB0-4816993F5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423" y="435300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18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54ABB9-4C78-48B3-8F21-46FB17470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Cara </a:t>
            </a:r>
            <a:r>
              <a:rPr lang="en-US" cap="none" dirty="0" err="1"/>
              <a:t>Penghasilan</a:t>
            </a:r>
            <a:r>
              <a:rPr lang="en-US" cap="none" dirty="0"/>
              <a:t> </a:t>
            </a:r>
            <a:r>
              <a:rPr lang="en-US" cap="none" dirty="0" err="1"/>
              <a:t>Bunyi</a:t>
            </a:r>
            <a:r>
              <a:rPr lang="en-US" cap="none" dirty="0"/>
              <a:t> </a:t>
            </a:r>
            <a:r>
              <a:rPr lang="en-US" cap="none" dirty="0" err="1"/>
              <a:t>Konsonan</a:t>
            </a:r>
            <a:endParaRPr lang="th-TH" cap="none" dirty="0"/>
          </a:p>
        </p:txBody>
      </p:sp>
      <p:graphicFrame>
        <p:nvGraphicFramePr>
          <p:cNvPr id="8" name="ตาราง 8">
            <a:extLst>
              <a:ext uri="{FF2B5EF4-FFF2-40B4-BE49-F238E27FC236}">
                <a16:creationId xmlns:a16="http://schemas.microsoft.com/office/drawing/2014/main" id="{2EA9B91E-0540-4226-BD73-D8E83158E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1558"/>
              </p:ext>
            </p:extLst>
          </p:nvPr>
        </p:nvGraphicFramePr>
        <p:xfrm>
          <a:off x="1874058" y="1933324"/>
          <a:ext cx="81280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722314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153239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712348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069069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71558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Bunyi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konsonan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Huruf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fonem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Awal </a:t>
                      </a:r>
                      <a:r>
                        <a:rPr lang="en-US" dirty="0" err="1"/>
                        <a:t>perkataan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Tengah </a:t>
                      </a:r>
                      <a:r>
                        <a:rPr lang="en-US" dirty="0" err="1"/>
                        <a:t>perkataan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Akhir </a:t>
                      </a:r>
                      <a:r>
                        <a:rPr lang="en-US" dirty="0" err="1"/>
                        <a:t>perkataan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631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[p]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/p/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8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[b]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/b/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4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[t]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/t/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4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[d]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/d/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831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[k]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/k/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69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[g]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/g/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76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]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92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[t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]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/c/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050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[d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]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/j/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47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[s]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/s/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826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[h]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/h/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77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[r]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/r/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4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70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5B30D5E1-E0A4-40F1-B3C7-76F03579A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72865"/>
              </p:ext>
            </p:extLst>
          </p:nvPr>
        </p:nvGraphicFramePr>
        <p:xfrm>
          <a:off x="2031999" y="112684"/>
          <a:ext cx="821759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519">
                  <a:extLst>
                    <a:ext uri="{9D8B030D-6E8A-4147-A177-3AD203B41FA5}">
                      <a16:colId xmlns:a16="http://schemas.microsoft.com/office/drawing/2014/main" val="3274658207"/>
                    </a:ext>
                  </a:extLst>
                </a:gridCol>
                <a:gridCol w="1643519">
                  <a:extLst>
                    <a:ext uri="{9D8B030D-6E8A-4147-A177-3AD203B41FA5}">
                      <a16:colId xmlns:a16="http://schemas.microsoft.com/office/drawing/2014/main" val="1164270080"/>
                    </a:ext>
                  </a:extLst>
                </a:gridCol>
                <a:gridCol w="1643519">
                  <a:extLst>
                    <a:ext uri="{9D8B030D-6E8A-4147-A177-3AD203B41FA5}">
                      <a16:colId xmlns:a16="http://schemas.microsoft.com/office/drawing/2014/main" val="2544878535"/>
                    </a:ext>
                  </a:extLst>
                </a:gridCol>
                <a:gridCol w="1643519">
                  <a:extLst>
                    <a:ext uri="{9D8B030D-6E8A-4147-A177-3AD203B41FA5}">
                      <a16:colId xmlns:a16="http://schemas.microsoft.com/office/drawing/2014/main" val="1745507456"/>
                    </a:ext>
                  </a:extLst>
                </a:gridCol>
                <a:gridCol w="1643519">
                  <a:extLst>
                    <a:ext uri="{9D8B030D-6E8A-4147-A177-3AD203B41FA5}">
                      <a16:colId xmlns:a16="http://schemas.microsoft.com/office/drawing/2014/main" val="4111486610"/>
                    </a:ext>
                  </a:extLst>
                </a:gridCol>
              </a:tblGrid>
              <a:tr h="605511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Bunyi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konsonan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Huruf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fonem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Awal </a:t>
                      </a:r>
                      <a:r>
                        <a:rPr lang="en-US" dirty="0" err="1"/>
                        <a:t>perkataan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Tengah </a:t>
                      </a:r>
                      <a:r>
                        <a:rPr lang="en-US" dirty="0" err="1"/>
                        <a:t>perkataan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Akhir </a:t>
                      </a:r>
                      <a:r>
                        <a:rPr lang="en-US" dirty="0" err="1"/>
                        <a:t>perkataan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652266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[l]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/l/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885470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[m]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/m/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88525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[n]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/n/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330891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]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</a:t>
                      </a:r>
                      <a:r>
                        <a:rPr lang="en-US" dirty="0" err="1"/>
                        <a:t>ny</a:t>
                      </a:r>
                      <a:r>
                        <a:rPr lang="en-US" dirty="0"/>
                        <a:t>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72441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]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/ng/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892244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[w]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/w/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120021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[j]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/y/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788960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[f]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/f/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693275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[v]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/v/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952297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]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</a:t>
                      </a:r>
                      <a:r>
                        <a:rPr lang="en-US" dirty="0" err="1"/>
                        <a:t>th</a:t>
                      </a:r>
                      <a:r>
                        <a:rPr lang="en-US" dirty="0"/>
                        <a:t>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152857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]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/dh/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949051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[z]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/z/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308797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]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</a:t>
                      </a:r>
                      <a:r>
                        <a:rPr lang="en-US" dirty="0" err="1"/>
                        <a:t>sy</a:t>
                      </a:r>
                      <a:r>
                        <a:rPr lang="en-US" dirty="0"/>
                        <a:t>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72175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[x]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</a:t>
                      </a:r>
                      <a:r>
                        <a:rPr lang="en-US" dirty="0" err="1"/>
                        <a:t>kh</a:t>
                      </a:r>
                      <a:r>
                        <a:rPr lang="en-US" dirty="0"/>
                        <a:t>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41140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]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 err="1"/>
                        <a:t>gh</a:t>
                      </a:r>
                      <a:r>
                        <a:rPr lang="en-US" dirty="0"/>
                        <a:t>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944013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2574"/>
                  </a:ext>
                </a:extLst>
              </a:tr>
              <a:tr h="346006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901929"/>
                  </a:ext>
                </a:extLst>
              </a:tr>
            </a:tbl>
          </a:graphicData>
        </a:graphic>
      </p:graphicFrame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C38749B6-179E-4625-ABF6-FCFFDF990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016322"/>
            <a:ext cx="671022" cy="41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34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1B6B460-AF6E-40E4-B930-1E1E09DF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diftong</a:t>
            </a:r>
            <a:endParaRPr lang="th-TH" dirty="0"/>
          </a:p>
        </p:txBody>
      </p:sp>
      <p:sp>
        <p:nvSpPr>
          <p:cNvPr id="4" name="ตัวยึดเนื้อหา 2">
            <a:extLst>
              <a:ext uri="{FF2B5EF4-FFF2-40B4-BE49-F238E27FC236}">
                <a16:creationId xmlns:a16="http://schemas.microsoft.com/office/drawing/2014/main" id="{41066AB5-5D36-4171-975C-3A4F36BD7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25" y="2011363"/>
            <a:ext cx="9783763" cy="420687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diftong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geluncuran</a:t>
            </a:r>
            <a:r>
              <a:rPr lang="en-US" dirty="0"/>
              <a:t>.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geluncuran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menggeluncur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bererti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dibunyikan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. </a:t>
            </a:r>
            <a:r>
              <a:rPr lang="en-US" dirty="0" err="1"/>
              <a:t>Sungguhpun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, </a:t>
            </a:r>
            <a:r>
              <a:rPr lang="en-US" dirty="0" err="1"/>
              <a:t>lafaz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lantang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kerana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mengeluncur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kedua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begini</a:t>
            </a:r>
            <a:r>
              <a:rPr lang="en-US" dirty="0"/>
              <a:t> </a:t>
            </a:r>
            <a:r>
              <a:rPr lang="en-US" dirty="0" err="1"/>
              <a:t>kelantangan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kelantangannya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.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melafazkan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lidah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sebutan</a:t>
            </a:r>
            <a:r>
              <a:rPr lang="en-US" dirty="0"/>
              <a:t>.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diftong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[</a:t>
            </a:r>
            <a:r>
              <a:rPr lang="en-US" dirty="0" err="1"/>
              <a:t>ai</a:t>
            </a:r>
            <a:r>
              <a:rPr lang="en-US" dirty="0"/>
              <a:t>], [</a:t>
            </a:r>
            <a:r>
              <a:rPr lang="en-US" dirty="0" err="1"/>
              <a:t>oi</a:t>
            </a:r>
            <a:r>
              <a:rPr lang="en-US" dirty="0"/>
              <a:t>] </a:t>
            </a:r>
            <a:r>
              <a:rPr lang="en-US" dirty="0" err="1"/>
              <a:t>dan</a:t>
            </a:r>
            <a:r>
              <a:rPr lang="en-US" dirty="0"/>
              <a:t> [au], </a:t>
            </a:r>
            <a:r>
              <a:rPr lang="en-US" dirty="0" err="1"/>
              <a:t>seperti</a:t>
            </a:r>
            <a:r>
              <a:rPr lang="en-US" dirty="0"/>
              <a:t>:</a:t>
            </a:r>
            <a:endParaRPr lang="th-TH" dirty="0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85228EE8-90DC-4CBB-B48C-ACC157BFD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125" y="8605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34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>
            <a:extLst>
              <a:ext uri="{FF2B5EF4-FFF2-40B4-BE49-F238E27FC236}">
                <a16:creationId xmlns:a16="http://schemas.microsoft.com/office/drawing/2014/main" id="{A36F8693-86DD-4235-A379-712ABC8F214F}"/>
              </a:ext>
            </a:extLst>
          </p:cNvPr>
          <p:cNvSpPr txBox="1">
            <a:spLocks/>
          </p:cNvSpPr>
          <p:nvPr/>
        </p:nvSpPr>
        <p:spPr>
          <a:xfrm>
            <a:off x="323528" y="764704"/>
            <a:ext cx="8280920" cy="57606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/>
              <a:t>  Contoh Diftong dalam Bahasa Melayu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 b="1"/>
              <a:t>ai </a:t>
            </a:r>
            <a:r>
              <a:rPr lang="th-TH" b="1"/>
              <a:t>(อาย)</a:t>
            </a:r>
          </a:p>
          <a:p>
            <a:pPr>
              <a:buFont typeface="Wingdings" pitchFamily="2" charset="2"/>
              <a:buNone/>
            </a:pPr>
            <a:r>
              <a:rPr lang="en-US"/>
              <a:t>		santai,hurai,sampai,pantai,misai, dan 	hairan</a:t>
            </a:r>
            <a:endParaRPr lang="th-TH" b="1"/>
          </a:p>
          <a:p>
            <a:pPr lvl="1">
              <a:buFont typeface="Wingdings" pitchFamily="2" charset="2"/>
              <a:buNone/>
            </a:pPr>
            <a:endParaRPr lang="th-TH" b="1"/>
          </a:p>
          <a:p>
            <a:pPr lvl="1">
              <a:buFont typeface="Wingdings" pitchFamily="2" charset="2"/>
              <a:buChar char="Ø"/>
            </a:pPr>
            <a:r>
              <a:rPr lang="en-US" b="1"/>
              <a:t>oi </a:t>
            </a:r>
            <a:r>
              <a:rPr lang="th-TH" b="1"/>
              <a:t>(โอย)</a:t>
            </a:r>
          </a:p>
          <a:p>
            <a:pPr>
              <a:buFont typeface="Wingdings" pitchFamily="2" charset="2"/>
              <a:buNone/>
            </a:pPr>
            <a:r>
              <a:rPr lang="en-US"/>
              <a:t>		amboi,sekoi,boikot,kaloi, dan dodoi</a:t>
            </a:r>
            <a:endParaRPr lang="th-TH" b="1"/>
          </a:p>
          <a:p>
            <a:pPr lvl="1">
              <a:buFont typeface="Wingdings" pitchFamily="2" charset="2"/>
              <a:buNone/>
            </a:pPr>
            <a:endParaRPr lang="en-US" b="1"/>
          </a:p>
          <a:p>
            <a:pPr lvl="1">
              <a:buFont typeface="Wingdings" pitchFamily="2" charset="2"/>
              <a:buChar char="Ø"/>
            </a:pPr>
            <a:r>
              <a:rPr lang="en-US" b="1"/>
              <a:t>au </a:t>
            </a:r>
            <a:r>
              <a:rPr lang="th-TH" b="1"/>
              <a:t>(อาว)</a:t>
            </a:r>
          </a:p>
          <a:p>
            <a:pPr>
              <a:buFont typeface="Wingdings" pitchFamily="2" charset="2"/>
              <a:buNone/>
            </a:pPr>
            <a:r>
              <a:rPr lang="en-US"/>
              <a:t>		pulau,engkau,kalau,beliau,kerbau, dan hijau</a:t>
            </a:r>
            <a:endParaRPr lang="th-TH" b="1"/>
          </a:p>
          <a:p>
            <a:pPr lvl="1">
              <a:buFont typeface="Wingdings" pitchFamily="2" charset="2"/>
              <a:buNone/>
            </a:pPr>
            <a:endParaRPr lang="th-TH" b="1"/>
          </a:p>
          <a:p>
            <a:pPr lvl="1">
              <a:buFont typeface="Wingdings" pitchFamily="2" charset="2"/>
              <a:buNone/>
            </a:pPr>
            <a:endParaRPr lang="th-TH" dirty="0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70C1DD9-32CA-4FAE-90D7-717D84E0C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609" y="426373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44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D6B10AA9-74E6-4D52-98D3-5E088C767821}"/>
              </a:ext>
            </a:extLst>
          </p:cNvPr>
          <p:cNvSpPr txBox="1"/>
          <p:nvPr/>
        </p:nvSpPr>
        <p:spPr>
          <a:xfrm>
            <a:off x="2704407" y="2094808"/>
            <a:ext cx="67831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SEKIAN </a:t>
            </a:r>
          </a:p>
          <a:p>
            <a:pPr algn="ctr"/>
            <a:r>
              <a:rPr lang="en-US" sz="7200" dirty="0"/>
              <a:t>TERIMA KASIH</a:t>
            </a:r>
            <a:endParaRPr lang="th-TH" sz="7200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3E8BBD49-D451-4239-9B4B-C864CF885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314" y="4571307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6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C29AE0-6384-4863-9FF0-0D394BBC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pengenalan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0459E0-8669-4BC5-A9F5-8E0E7C8A7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11887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thaiDist"/>
            <a:r>
              <a:rPr lang="en-US" sz="2800" dirty="0" err="1"/>
              <a:t>Klasifikasi</a:t>
            </a:r>
            <a:r>
              <a:rPr lang="en-US" sz="2800" dirty="0"/>
              <a:t> </a:t>
            </a:r>
            <a:r>
              <a:rPr lang="en-US" sz="2800" dirty="0" err="1"/>
              <a:t>bunyi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Bahasa </a:t>
            </a:r>
            <a:r>
              <a:rPr lang="en-US" sz="2800" dirty="0" err="1"/>
              <a:t>Melayu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, </a:t>
            </a:r>
            <a:r>
              <a:rPr lang="en-US" sz="2800" dirty="0" err="1"/>
              <a:t>iaitu</a:t>
            </a:r>
            <a:r>
              <a:rPr lang="en-US" sz="2800" dirty="0"/>
              <a:t>:</a:t>
            </a:r>
            <a:endParaRPr lang="th-TH" sz="2800" dirty="0"/>
          </a:p>
        </p:txBody>
      </p:sp>
      <p:sp>
        <p:nvSpPr>
          <p:cNvPr id="4" name="แผนผังลำดับงาน: สิ้นสุด 3">
            <a:extLst>
              <a:ext uri="{FF2B5EF4-FFF2-40B4-BE49-F238E27FC236}">
                <a16:creationId xmlns:a16="http://schemas.microsoft.com/office/drawing/2014/main" id="{92194399-0232-453C-8FC9-087FDF9E32FD}"/>
              </a:ext>
            </a:extLst>
          </p:cNvPr>
          <p:cNvSpPr/>
          <p:nvPr/>
        </p:nvSpPr>
        <p:spPr>
          <a:xfrm>
            <a:off x="2984269" y="3483032"/>
            <a:ext cx="2809702" cy="74814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Vokal</a:t>
            </a:r>
            <a:endParaRPr lang="en-US" sz="2400" dirty="0"/>
          </a:p>
          <a:p>
            <a:pPr algn="ctr"/>
            <a:r>
              <a:rPr lang="th-TH" sz="2400" dirty="0"/>
              <a:t>(สระ)</a:t>
            </a:r>
            <a:endParaRPr lang="th-TH" dirty="0"/>
          </a:p>
        </p:txBody>
      </p:sp>
      <p:sp>
        <p:nvSpPr>
          <p:cNvPr id="5" name="แผนผังลำดับงาน: สิ้นสุด 4">
            <a:extLst>
              <a:ext uri="{FF2B5EF4-FFF2-40B4-BE49-F238E27FC236}">
                <a16:creationId xmlns:a16="http://schemas.microsoft.com/office/drawing/2014/main" id="{CE45AC04-46DC-4245-9E60-6DB837212A4E}"/>
              </a:ext>
            </a:extLst>
          </p:cNvPr>
          <p:cNvSpPr/>
          <p:nvPr/>
        </p:nvSpPr>
        <p:spPr>
          <a:xfrm>
            <a:off x="4781548" y="4513810"/>
            <a:ext cx="2626821" cy="74814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Konsonan</a:t>
            </a:r>
            <a:endParaRPr lang="en-US" sz="2400" dirty="0"/>
          </a:p>
          <a:p>
            <a:pPr algn="ctr"/>
            <a:r>
              <a:rPr lang="th-TH" sz="2400" dirty="0"/>
              <a:t>(พยัญชนะ)</a:t>
            </a:r>
          </a:p>
        </p:txBody>
      </p:sp>
      <p:sp>
        <p:nvSpPr>
          <p:cNvPr id="6" name="แผนผังลำดับงาน: สิ้นสุด 5">
            <a:extLst>
              <a:ext uri="{FF2B5EF4-FFF2-40B4-BE49-F238E27FC236}">
                <a16:creationId xmlns:a16="http://schemas.microsoft.com/office/drawing/2014/main" id="{C1C979A8-8172-4B8D-AF36-7FBB2C5BD9DC}"/>
              </a:ext>
            </a:extLst>
          </p:cNvPr>
          <p:cNvSpPr/>
          <p:nvPr/>
        </p:nvSpPr>
        <p:spPr>
          <a:xfrm>
            <a:off x="6625244" y="5833990"/>
            <a:ext cx="2502131" cy="73983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Diftong</a:t>
            </a:r>
            <a:endParaRPr lang="en-US" sz="2400" dirty="0"/>
          </a:p>
          <a:p>
            <a:pPr algn="ctr"/>
            <a:r>
              <a:rPr lang="th-TH" sz="2400" dirty="0"/>
              <a:t>(สระผสม)</a:t>
            </a: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1F00BEF7-49EB-4563-A353-E0AC84FDC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37284">
            <a:off x="2824942" y="5820971"/>
            <a:ext cx="1015538" cy="62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0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3C52EC-2D83-4866-A7C2-BD6DAA839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vokal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6A8186F-EAB6-4AB0-A346-8D6CE25BB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381554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indent="457200" algn="thaiDist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ialah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bunyi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bersuara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tatkala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dihasilkan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udara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paru-paru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keluar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berterusan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melalui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ronga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tekak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rongga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mulut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tanpa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sebarang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gangguan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atau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sekatan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</a:p>
          <a:p>
            <a:pPr indent="457200" algn="thaiDist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Bunyi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mempunyai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ciri-ciri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kelantangan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kepanjangan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Maksudnya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bunyi-bunyi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didengar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lebih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jelas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lebih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panjang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daripada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bunyi-bunyi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konsonan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</a:p>
          <a:p>
            <a:pPr indent="457200" algn="thaiDist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bahasa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Inggeris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terdiri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daripada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lapan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jenis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iaitu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[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], [e], [</a:t>
            </a:r>
            <a:r>
              <a:rPr lang="en-US" sz="1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  <a:sym typeface="SILManuscriptIPA" panose="00000400000000000000" pitchFamily="2" charset="2"/>
              </a:rPr>
              <a:t>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], [a], [u], [o], [</a:t>
            </a:r>
            <a:r>
              <a:rPr lang="en-US" sz="1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  <a:sym typeface="SILManuscriptIPA" panose="00000400000000000000" pitchFamily="2" charset="2"/>
              </a:rPr>
              <a:t>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] dan (</a:t>
            </a:r>
            <a:r>
              <a:rPr lang="en-US" sz="1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  <a:sym typeface="SILManuscriptIPA" panose="00000400000000000000" pitchFamily="2" charset="2"/>
              </a:rPr>
              <a:t>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84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33E3545-E772-4E2D-BB49-4117EA3D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Vokal</a:t>
            </a:r>
            <a:r>
              <a:rPr lang="en-US" cap="none" dirty="0"/>
              <a:t> </a:t>
            </a:r>
            <a:r>
              <a:rPr lang="en-US" cap="none" dirty="0" err="1"/>
              <a:t>dalam</a:t>
            </a:r>
            <a:r>
              <a:rPr lang="en-US" cap="none" dirty="0"/>
              <a:t> Bahasa </a:t>
            </a:r>
            <a:r>
              <a:rPr lang="en-US" cap="none" dirty="0" err="1"/>
              <a:t>Melayu</a:t>
            </a:r>
            <a:endParaRPr lang="th-TH" cap="none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0C7F981-7DA3-4703-94B4-EFD40E7BE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343315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indent="457200" algn="thaiDist">
              <a:lnSpc>
                <a:spcPct val="115000"/>
              </a:lnSpc>
              <a:spcAft>
                <a:spcPts val="1000"/>
              </a:spcAft>
            </a:pP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Bunyi-bunyi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bahasa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Melayu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terbahagi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kepada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tiga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jenis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iaitu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hadapan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tengah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belakang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bahasa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Melayu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terdiri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daripada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vokal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[</a:t>
            </a:r>
            <a:r>
              <a:rPr lang="en-US" sz="24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], [e]. [a], [u]. [o] dan [</a:t>
            </a:r>
            <a:r>
              <a:rPr lang="en-US" sz="18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  <a:sym typeface="SILManuscriptIPA" panose="00000400000000000000" pitchFamily="2" charset="2"/>
              </a:rPr>
              <a:t></a:t>
            </a:r>
            <a:r>
              <a:rPr lang="en-US" sz="2400" dirty="0"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].</a:t>
            </a:r>
          </a:p>
          <a:p>
            <a:pPr indent="457200" algn="thaiDist">
              <a:lnSpc>
                <a:spcPct val="115000"/>
              </a:lnSpc>
              <a:spcAft>
                <a:spcPts val="1000"/>
              </a:spcAft>
            </a:pP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Kriteria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yang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menentukan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jenis-jenis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vokal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itu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ialah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lidah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,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sama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ada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bahagian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depan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lidah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,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tengah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lidah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atau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belakang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 </a:t>
            </a:r>
            <a:r>
              <a:rPr lang="en-US" sz="2800" dirty="0" err="1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lidah</a:t>
            </a:r>
            <a:r>
              <a:rPr lang="en-US" sz="2800" dirty="0">
                <a:effectLst/>
                <a:latin typeface="TH Sarabun New" panose="020B0500040200020003" pitchFamily="34" charset="-34"/>
                <a:ea typeface="Calibri" panose="020F0502020204030204" pitchFamily="34" charset="0"/>
              </a:rPr>
              <a:t>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8177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0C291D36-E2F7-421C-A50B-B911697D9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0"/>
          <a:stretch/>
        </p:blipFill>
        <p:spPr>
          <a:xfrm>
            <a:off x="1720748" y="540328"/>
            <a:ext cx="8750503" cy="4948135"/>
          </a:xfrm>
          <a:prstGeom prst="rect">
            <a:avLst/>
          </a:prstGeom>
        </p:spPr>
      </p:pic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6681BA5D-C8F7-41B8-B086-D17DA134F72A}"/>
              </a:ext>
            </a:extLst>
          </p:cNvPr>
          <p:cNvSpPr txBox="1"/>
          <p:nvPr/>
        </p:nvSpPr>
        <p:spPr>
          <a:xfrm>
            <a:off x="3582784" y="5856007"/>
            <a:ext cx="562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Kedudukan</a:t>
            </a:r>
            <a:r>
              <a:rPr lang="en-US" sz="2400" dirty="0"/>
              <a:t> </a:t>
            </a:r>
            <a:r>
              <a:rPr lang="en-US" sz="2400" dirty="0" err="1"/>
              <a:t>Vokal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Bahasa </a:t>
            </a:r>
            <a:r>
              <a:rPr lang="en-US" sz="2400" dirty="0" err="1"/>
              <a:t>Melayu</a:t>
            </a:r>
            <a:r>
              <a:rPr lang="en-US" sz="2400" dirty="0"/>
              <a:t>  </a:t>
            </a:r>
            <a:endParaRPr lang="th-TH" sz="2400" dirty="0"/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4245D9E1-9757-4C16-B855-E0D45BAEB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" y="3832377"/>
            <a:ext cx="3084022" cy="26407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899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E2D67DFC-64AB-46EF-86DA-5A5B5A2C0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05" y="899759"/>
            <a:ext cx="7811590" cy="505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2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37B131EE-835B-4C24-9C93-3ED764A2B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Cara </a:t>
            </a:r>
            <a:r>
              <a:rPr lang="en-US" cap="none" dirty="0" err="1"/>
              <a:t>Penghasilan</a:t>
            </a:r>
            <a:r>
              <a:rPr lang="en-US" cap="none" dirty="0"/>
              <a:t> </a:t>
            </a:r>
            <a:r>
              <a:rPr lang="en-US" cap="none" dirty="0" err="1"/>
              <a:t>Bunyi</a:t>
            </a:r>
            <a:r>
              <a:rPr lang="en-US" cap="none" dirty="0"/>
              <a:t> </a:t>
            </a:r>
            <a:r>
              <a:rPr lang="en-US" cap="none" dirty="0" err="1"/>
              <a:t>Vokal</a:t>
            </a:r>
            <a:endParaRPr lang="th-TH" cap="none" dirty="0"/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F05C6205-94CE-49E1-B3E1-871B00893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28035"/>
              </p:ext>
            </p:extLst>
          </p:nvPr>
        </p:nvGraphicFramePr>
        <p:xfrm>
          <a:off x="1991360" y="2373898"/>
          <a:ext cx="8209280" cy="391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856">
                  <a:extLst>
                    <a:ext uri="{9D8B030D-6E8A-4147-A177-3AD203B41FA5}">
                      <a16:colId xmlns:a16="http://schemas.microsoft.com/office/drawing/2014/main" val="2556059122"/>
                    </a:ext>
                  </a:extLst>
                </a:gridCol>
                <a:gridCol w="1641856">
                  <a:extLst>
                    <a:ext uri="{9D8B030D-6E8A-4147-A177-3AD203B41FA5}">
                      <a16:colId xmlns:a16="http://schemas.microsoft.com/office/drawing/2014/main" val="1672683077"/>
                    </a:ext>
                  </a:extLst>
                </a:gridCol>
                <a:gridCol w="1641856">
                  <a:extLst>
                    <a:ext uri="{9D8B030D-6E8A-4147-A177-3AD203B41FA5}">
                      <a16:colId xmlns:a16="http://schemas.microsoft.com/office/drawing/2014/main" val="3686328258"/>
                    </a:ext>
                  </a:extLst>
                </a:gridCol>
                <a:gridCol w="1641856">
                  <a:extLst>
                    <a:ext uri="{9D8B030D-6E8A-4147-A177-3AD203B41FA5}">
                      <a16:colId xmlns:a16="http://schemas.microsoft.com/office/drawing/2014/main" val="1875501458"/>
                    </a:ext>
                  </a:extLst>
                </a:gridCol>
                <a:gridCol w="1641856">
                  <a:extLst>
                    <a:ext uri="{9D8B030D-6E8A-4147-A177-3AD203B41FA5}">
                      <a16:colId xmlns:a16="http://schemas.microsoft.com/office/drawing/2014/main" val="952761554"/>
                    </a:ext>
                  </a:extLst>
                </a:gridCol>
              </a:tblGrid>
              <a:tr h="40956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Bunyi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vukal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Huruf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fonem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Awal </a:t>
                      </a:r>
                      <a:r>
                        <a:rPr lang="en-US" dirty="0" err="1"/>
                        <a:t>perkataan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Tengah </a:t>
                      </a:r>
                      <a:r>
                        <a:rPr lang="en-US" dirty="0" err="1"/>
                        <a:t>perkataan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Akhir </a:t>
                      </a:r>
                      <a:r>
                        <a:rPr lang="en-US" dirty="0" err="1"/>
                        <a:t>perkataan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359160"/>
                  </a:ext>
                </a:extLst>
              </a:tr>
              <a:tr h="4095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[a]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/a/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adik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alat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dia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081324"/>
                  </a:ext>
                </a:extLst>
              </a:tr>
              <a:tr h="4095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[e]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/e/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ekor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doremon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sate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102863"/>
                  </a:ext>
                </a:extLst>
              </a:tr>
              <a:tr h="4095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ikan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jenis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visi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4386"/>
                  </a:ext>
                </a:extLst>
              </a:tr>
              <a:tr h="4095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[o]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/o/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orang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sekolah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enduro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149054"/>
                  </a:ext>
                </a:extLst>
              </a:tr>
              <a:tr h="4095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[u]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/u/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ubat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sepuluh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susu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041809"/>
                  </a:ext>
                </a:extLst>
              </a:tr>
              <a:tr h="4095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]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sym typeface="SILManuscriptIPA" panose="00000400000000000000" pitchFamily="2" charset="2"/>
                        </a:rPr>
                        <a:t>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t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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309473"/>
                  </a:ext>
                </a:extLst>
              </a:tr>
              <a:tr h="4095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</a:t>
                      </a:r>
                      <a:r>
                        <a:rPr lang="en-US" dirty="0">
                          <a:sym typeface="SILManuscriptIPA" panose="00000400000000000000" pitchFamily="2" charset="2"/>
                        </a:rPr>
                        <a:t>]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/e/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sym typeface="SILManuscriptIPA" panose="00000400000000000000" pitchFamily="2" charset="2"/>
                        </a:rPr>
                        <a:t></a:t>
                      </a:r>
                      <a:r>
                        <a:rPr lang="en-US" dirty="0" err="1">
                          <a:sym typeface="SILManuscriptIPA" panose="00000400000000000000" pitchFamily="2" charset="2"/>
                        </a:rPr>
                        <a:t>nam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</a:t>
                      </a:r>
                      <a:r>
                        <a:rPr lang="en-US" dirty="0" err="1">
                          <a:sym typeface="SILManuscriptIPA" panose="00000400000000000000" pitchFamily="2" charset="2"/>
                        </a:rPr>
                        <a:t>blas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057721"/>
                  </a:ext>
                </a:extLst>
              </a:tr>
              <a:tr h="40956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SILManuscriptIPA" panose="00000400000000000000" pitchFamily="2" charset="2"/>
                        </a:rPr>
                        <a:t>[]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ym typeface="SILManuscriptIPA" panose="00000400000000000000" pitchFamily="2" charset="2"/>
                        </a:rPr>
                        <a:t></a:t>
                      </a:r>
                      <a:r>
                        <a:rPr lang="en-US" dirty="0" err="1"/>
                        <a:t>sok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</a:t>
                      </a:r>
                      <a:r>
                        <a:rPr lang="en-US" dirty="0" err="1">
                          <a:sym typeface="SILManuscriptIPA" panose="00000400000000000000" pitchFamily="2" charset="2"/>
                        </a:rPr>
                        <a:t>rta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tul</a:t>
                      </a:r>
                      <a:r>
                        <a:rPr lang="en-US">
                          <a:sym typeface="SILManuscriptIPA" panose="00000400000000000000" pitchFamily="2" charset="2"/>
                        </a:rPr>
                        <a:t>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37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71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09CE25E-B05B-4338-A037-1AE9CB170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konsonan</a:t>
            </a:r>
            <a:endParaRPr lang="th-TH" dirty="0"/>
          </a:p>
        </p:txBody>
      </p:sp>
      <p:sp>
        <p:nvSpPr>
          <p:cNvPr id="4" name="ตัวยึดเนื้อหา 2">
            <a:extLst>
              <a:ext uri="{FF2B5EF4-FFF2-40B4-BE49-F238E27FC236}">
                <a16:creationId xmlns:a16="http://schemas.microsoft.com/office/drawing/2014/main" id="{EC11AF4F-AE3C-4DE4-BC19-029B85317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25" y="2011363"/>
            <a:ext cx="9783763" cy="42068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th-TH" dirty="0"/>
          </a:p>
          <a:p>
            <a:pPr algn="thaiDist"/>
            <a:r>
              <a:rPr lang="en-US" sz="2800" dirty="0" err="1"/>
              <a:t>Bunyi</a:t>
            </a:r>
            <a:r>
              <a:rPr lang="en-US" sz="2800" dirty="0"/>
              <a:t> </a:t>
            </a:r>
            <a:r>
              <a:rPr lang="en-US" sz="2800" dirty="0" err="1"/>
              <a:t>konsonan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/>
              <a:t>bunyi</a:t>
            </a:r>
            <a:r>
              <a:rPr lang="en-US" sz="2800" dirty="0"/>
              <a:t> yang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pergerakan</a:t>
            </a:r>
            <a:r>
              <a:rPr lang="en-US" sz="2800" dirty="0"/>
              <a:t> organ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rongga</a:t>
            </a:r>
            <a:r>
              <a:rPr lang="en-US" sz="2800" dirty="0"/>
              <a:t> </a:t>
            </a:r>
            <a:r>
              <a:rPr lang="en-US" sz="2800" dirty="0" err="1"/>
              <a:t>mulut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pemaksaan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pita </a:t>
            </a:r>
            <a:r>
              <a:rPr lang="en-US" sz="2800" dirty="0" err="1"/>
              <a:t>suara</a:t>
            </a:r>
            <a:r>
              <a:rPr lang="en-US" sz="2800" dirty="0"/>
              <a:t> </a:t>
            </a:r>
            <a:r>
              <a:rPr lang="en-US" sz="2800" dirty="0" err="1"/>
              <a:t>digetarkan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(</a:t>
            </a:r>
            <a:r>
              <a:rPr lang="en-US" sz="2800" dirty="0" err="1"/>
              <a:t>Phaitoon</a:t>
            </a:r>
            <a:r>
              <a:rPr lang="en-US" sz="2800" dirty="0"/>
              <a:t>. 2008:37). </a:t>
            </a:r>
          </a:p>
          <a:p>
            <a:pPr algn="thaiDist"/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bunyi</a:t>
            </a:r>
            <a:r>
              <a:rPr lang="en-US" sz="2800" dirty="0"/>
              <a:t> </a:t>
            </a:r>
            <a:r>
              <a:rPr lang="en-US" sz="2800" dirty="0" err="1"/>
              <a:t>konsonan</a:t>
            </a:r>
            <a:r>
              <a:rPr lang="en-US" sz="2800" dirty="0"/>
              <a:t>, </a:t>
            </a:r>
            <a:r>
              <a:rPr lang="en-US" sz="2800" dirty="0" err="1"/>
              <a:t>iaitu</a:t>
            </a:r>
            <a:r>
              <a:rPr lang="en-US" sz="2800" dirty="0"/>
              <a:t> 19 </a:t>
            </a:r>
            <a:r>
              <a:rPr lang="en-US" sz="2800" dirty="0" err="1"/>
              <a:t>konsonan</a:t>
            </a:r>
            <a:r>
              <a:rPr lang="en-US" sz="2800" dirty="0"/>
              <a:t> </a:t>
            </a:r>
            <a:r>
              <a:rPr lang="en-US" sz="2800" dirty="0" err="1"/>
              <a:t>asli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8 </a:t>
            </a:r>
            <a:r>
              <a:rPr lang="en-US" sz="2800" dirty="0" err="1"/>
              <a:t>konsonan</a:t>
            </a:r>
            <a:r>
              <a:rPr lang="en-US" sz="2800" dirty="0"/>
              <a:t> </a:t>
            </a:r>
            <a:r>
              <a:rPr lang="en-US" sz="2800" dirty="0" err="1"/>
              <a:t>pinjaman</a:t>
            </a:r>
            <a:r>
              <a:rPr lang="en-US" sz="2800" dirty="0"/>
              <a:t>. </a:t>
            </a:r>
            <a:endParaRPr lang="th-TH" sz="2800" dirty="0"/>
          </a:p>
          <a:p>
            <a:r>
              <a:rPr lang="en-US" sz="2800" dirty="0"/>
              <a:t> </a:t>
            </a:r>
            <a:r>
              <a:rPr lang="en-US" sz="2800" b="1" dirty="0" err="1"/>
              <a:t>Konsonan</a:t>
            </a:r>
            <a:r>
              <a:rPr lang="en-US" sz="2800" b="1" dirty="0"/>
              <a:t> </a:t>
            </a:r>
            <a:r>
              <a:rPr lang="en-US" sz="2800" b="1" dirty="0" err="1"/>
              <a:t>asli</a:t>
            </a:r>
            <a:r>
              <a:rPr lang="en-US" sz="2800" b="1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p, b, t, d, k, g, </a:t>
            </a:r>
            <a:r>
              <a:rPr lang="en-US" sz="2800" dirty="0">
                <a:solidFill>
                  <a:srgbClr val="C00000"/>
                </a:solidFill>
                <a:latin typeface="SILManuscriptIPA" pitchFamily="2" charset="2"/>
              </a:rPr>
              <a:t>/</a:t>
            </a:r>
            <a:r>
              <a:rPr lang="en-US" sz="2800" dirty="0">
                <a:solidFill>
                  <a:srgbClr val="C00000"/>
                </a:solidFill>
              </a:rPr>
              <a:t>, c, j, s, </a:t>
            </a:r>
            <a:r>
              <a:rPr lang="pt-BR" sz="2800" dirty="0">
                <a:solidFill>
                  <a:srgbClr val="C00000"/>
                </a:solidFill>
              </a:rPr>
              <a:t>h, r, m, n, ny, ng, l, w, y </a:t>
            </a:r>
          </a:p>
          <a:p>
            <a:r>
              <a:rPr lang="en-US" sz="2800" b="1" dirty="0" err="1"/>
              <a:t>Konsonan</a:t>
            </a:r>
            <a:r>
              <a:rPr lang="en-US" sz="2800" b="1" dirty="0"/>
              <a:t> </a:t>
            </a:r>
            <a:r>
              <a:rPr lang="en-US" sz="2800" b="1" dirty="0" err="1"/>
              <a:t>Pinjaman</a:t>
            </a:r>
            <a:r>
              <a:rPr lang="en-US" sz="2800" b="1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f, v, </a:t>
            </a:r>
            <a:r>
              <a:rPr lang="en-US" sz="2800" dirty="0" err="1">
                <a:solidFill>
                  <a:srgbClr val="C00000"/>
                </a:solidFill>
              </a:rPr>
              <a:t>th</a:t>
            </a:r>
            <a:r>
              <a:rPr lang="en-US" sz="2800" dirty="0">
                <a:solidFill>
                  <a:srgbClr val="C00000"/>
                </a:solidFill>
              </a:rPr>
              <a:t>, dh, z, </a:t>
            </a:r>
            <a:r>
              <a:rPr lang="en-US" sz="2800" dirty="0" err="1">
                <a:solidFill>
                  <a:srgbClr val="C00000"/>
                </a:solidFill>
              </a:rPr>
              <a:t>sy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kh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gh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pt-BR" sz="2800" dirty="0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80C55D48-A33B-443E-9378-B82FA0D8D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871" y="8605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60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DC633E-8534-438C-B7A9-63DFDF58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Penghasilan</a:t>
            </a:r>
            <a:r>
              <a:rPr lang="en-US" cap="none" dirty="0"/>
              <a:t> </a:t>
            </a:r>
            <a:r>
              <a:rPr lang="en-US" cap="none" dirty="0" err="1"/>
              <a:t>Konsonan</a:t>
            </a:r>
            <a:r>
              <a:rPr lang="en-US" cap="none" dirty="0"/>
              <a:t> Asli dan </a:t>
            </a:r>
            <a:r>
              <a:rPr lang="en-US" cap="none" dirty="0" err="1"/>
              <a:t>Pinjaman</a:t>
            </a:r>
            <a:endParaRPr lang="th-TH" cap="none" dirty="0"/>
          </a:p>
        </p:txBody>
      </p:sp>
      <p:graphicFrame>
        <p:nvGraphicFramePr>
          <p:cNvPr id="14" name="ตาราง 13">
            <a:extLst>
              <a:ext uri="{FF2B5EF4-FFF2-40B4-BE49-F238E27FC236}">
                <a16:creationId xmlns:a16="http://schemas.microsoft.com/office/drawing/2014/main" id="{0AD0672B-0EB0-433B-B68D-207AA7E9C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899578"/>
              </p:ext>
            </p:extLst>
          </p:nvPr>
        </p:nvGraphicFramePr>
        <p:xfrm>
          <a:off x="1562794" y="1950879"/>
          <a:ext cx="8279475" cy="4840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9577">
                  <a:extLst>
                    <a:ext uri="{9D8B030D-6E8A-4147-A177-3AD203B41FA5}">
                      <a16:colId xmlns:a16="http://schemas.microsoft.com/office/drawing/2014/main" val="3784773843"/>
                    </a:ext>
                  </a:extLst>
                </a:gridCol>
                <a:gridCol w="1258323">
                  <a:extLst>
                    <a:ext uri="{9D8B030D-6E8A-4147-A177-3AD203B41FA5}">
                      <a16:colId xmlns:a16="http://schemas.microsoft.com/office/drawing/2014/main" val="1264701923"/>
                    </a:ext>
                  </a:extLst>
                </a:gridCol>
                <a:gridCol w="1259303">
                  <a:extLst>
                    <a:ext uri="{9D8B030D-6E8A-4147-A177-3AD203B41FA5}">
                      <a16:colId xmlns:a16="http://schemas.microsoft.com/office/drawing/2014/main" val="3107600877"/>
                    </a:ext>
                  </a:extLst>
                </a:gridCol>
                <a:gridCol w="1258323">
                  <a:extLst>
                    <a:ext uri="{9D8B030D-6E8A-4147-A177-3AD203B41FA5}">
                      <a16:colId xmlns:a16="http://schemas.microsoft.com/office/drawing/2014/main" val="4055676055"/>
                    </a:ext>
                  </a:extLst>
                </a:gridCol>
                <a:gridCol w="1259303">
                  <a:extLst>
                    <a:ext uri="{9D8B030D-6E8A-4147-A177-3AD203B41FA5}">
                      <a16:colId xmlns:a16="http://schemas.microsoft.com/office/drawing/2014/main" val="2687034582"/>
                    </a:ext>
                  </a:extLst>
                </a:gridCol>
                <a:gridCol w="1384646">
                  <a:extLst>
                    <a:ext uri="{9D8B030D-6E8A-4147-A177-3AD203B41FA5}">
                      <a16:colId xmlns:a16="http://schemas.microsoft.com/office/drawing/2014/main" val="41673890"/>
                    </a:ext>
                  </a:extLst>
                </a:gridCol>
              </a:tblGrid>
              <a:tr h="851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100" dirty="0">
                          <a:effectLst/>
                        </a:rPr>
                        <a:t>                </a:t>
                      </a:r>
                      <a:r>
                        <a:rPr lang="en-US" sz="1100" dirty="0" err="1">
                          <a:effectLst/>
                        </a:rPr>
                        <a:t>daerah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                                   </a:t>
                      </a:r>
                      <a:r>
                        <a:rPr lang="en-US" sz="1100" dirty="0" err="1">
                          <a:effectLst/>
                        </a:rPr>
                        <a:t>sebutan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 err="1">
                          <a:effectLst/>
                        </a:rPr>
                        <a:t>cara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 err="1">
                          <a:effectLst/>
                        </a:rPr>
                        <a:t>sebutan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bilabial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100">
                          <a:effectLst/>
                        </a:rPr>
                        <a:t>(</a:t>
                      </a:r>
                      <a:r>
                        <a:rPr lang="en-US" sz="1100">
                          <a:effectLst/>
                        </a:rPr>
                        <a:t>dua bibir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alveolar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100">
                          <a:effectLst/>
                        </a:rPr>
                        <a:t>(</a:t>
                      </a:r>
                      <a:r>
                        <a:rPr lang="en-US" sz="1100">
                          <a:effectLst/>
                        </a:rPr>
                        <a:t>gusi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palatal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100">
                          <a:effectLst/>
                        </a:rPr>
                        <a:t>(</a:t>
                      </a:r>
                      <a:r>
                        <a:rPr lang="en-US" sz="1100">
                          <a:effectLst/>
                        </a:rPr>
                        <a:t>lelangit keras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velar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100">
                          <a:effectLst/>
                        </a:rPr>
                        <a:t>(</a:t>
                      </a:r>
                      <a:r>
                        <a:rPr lang="en-US" sz="1100">
                          <a:effectLst/>
                        </a:rPr>
                        <a:t>lelangit lembut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glotal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h-TH" sz="1100">
                          <a:effectLst/>
                        </a:rPr>
                        <a:t>(</a:t>
                      </a:r>
                      <a:r>
                        <a:rPr lang="en-US" sz="1100">
                          <a:effectLst/>
                        </a:rPr>
                        <a:t>pita suara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190243"/>
                  </a:ext>
                </a:extLst>
              </a:tr>
              <a:tr h="742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Plosif</a:t>
                      </a:r>
                      <a:r>
                        <a:rPr lang="th-TH" sz="1100">
                          <a:effectLst/>
                        </a:rPr>
                        <a:t> (</a:t>
                      </a:r>
                      <a:r>
                        <a:rPr lang="en-US" sz="1100">
                          <a:effectLst/>
                        </a:rPr>
                        <a:t>letupan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tak bersuara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bersuara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p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t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k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  <a:sym typeface="SILManuscriptIPA" panose="00000400000000000000" pitchFamily="2" charset="2"/>
                        </a:rPr>
                        <a:t>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653961"/>
                  </a:ext>
                </a:extLst>
              </a:tr>
              <a:tr h="430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Nasal</a:t>
                      </a:r>
                      <a:r>
                        <a:rPr lang="th-TH" sz="1100">
                          <a:effectLst/>
                        </a:rPr>
                        <a:t> (</a:t>
                      </a:r>
                      <a:r>
                        <a:rPr lang="en-US" sz="1100">
                          <a:effectLst/>
                        </a:rPr>
                        <a:t>sengauan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bersuara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  <a:sym typeface="SILManuscriptIPA" panose="00000400000000000000" pitchFamily="2" charset="2"/>
                        </a:rPr>
                        <a:t>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  <a:sym typeface="SILManuscriptIPA" panose="00000400000000000000" pitchFamily="2" charset="2"/>
                        </a:rPr>
                        <a:t>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6833697"/>
                  </a:ext>
                </a:extLst>
              </a:tr>
              <a:tr h="430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Trill</a:t>
                      </a:r>
                      <a:r>
                        <a:rPr lang="th-TH" sz="1100">
                          <a:effectLst/>
                        </a:rPr>
                        <a:t> (</a:t>
                      </a:r>
                      <a:r>
                        <a:rPr lang="en-US" sz="1100">
                          <a:effectLst/>
                        </a:rPr>
                        <a:t>getaran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bersuara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4141296"/>
                  </a:ext>
                </a:extLst>
              </a:tr>
              <a:tr h="742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Frikatif</a:t>
                      </a:r>
                      <a:r>
                        <a:rPr lang="th-TH" sz="1100">
                          <a:effectLst/>
                        </a:rPr>
                        <a:t> (</a:t>
                      </a:r>
                      <a:r>
                        <a:rPr lang="en-US" sz="1100">
                          <a:effectLst/>
                        </a:rPr>
                        <a:t>geseran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tak bersuara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bersuara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f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s</a:t>
                      </a:r>
                      <a:r>
                        <a:rPr lang="th-TH" sz="1100">
                          <a:effectLst/>
                        </a:rPr>
                        <a:t>            </a:t>
                      </a:r>
                      <a:r>
                        <a:rPr lang="en-US" sz="1100">
                          <a:effectLst/>
                          <a:sym typeface="SILManuscriptIPA" panose="00000400000000000000" pitchFamily="2" charset="2"/>
                        </a:rPr>
                        <a:t>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z</a:t>
                      </a:r>
                      <a:r>
                        <a:rPr lang="th-TH" sz="1100">
                          <a:effectLst/>
                        </a:rPr>
                        <a:t>           </a:t>
                      </a:r>
                      <a:r>
                        <a:rPr lang="en-US" sz="1100">
                          <a:effectLst/>
                          <a:sym typeface="SILManuscriptIPA" panose="00000400000000000000" pitchFamily="2" charset="2"/>
                        </a:rPr>
                        <a:t>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sym typeface="SILManuscriptIPA" panose="00000400000000000000" pitchFamily="2" charset="2"/>
                        </a:rPr>
                        <a:t>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  <a:sym typeface="SILManuscriptIPA" panose="00000400000000000000" pitchFamily="2" charset="2"/>
                        </a:rPr>
                        <a:t>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856571"/>
                  </a:ext>
                </a:extLst>
              </a:tr>
              <a:tr h="733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Afrikat </a:t>
                      </a:r>
                      <a:r>
                        <a:rPr lang="th-TH" sz="1100">
                          <a:effectLst/>
                        </a:rPr>
                        <a:t>(</a:t>
                      </a:r>
                      <a:r>
                        <a:rPr lang="en-US" sz="1100">
                          <a:effectLst/>
                        </a:rPr>
                        <a:t>letusan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tak bersuara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bersuara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t</a:t>
                      </a:r>
                      <a:r>
                        <a:rPr lang="en-US" sz="1100">
                          <a:effectLst/>
                          <a:sym typeface="SILManuscriptIPA" panose="00000400000000000000" pitchFamily="2" charset="2"/>
                        </a:rPr>
                        <a:t>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  <a:sym typeface="SILManuscriptIPA" panose="00000400000000000000" pitchFamily="2" charset="2"/>
                        </a:rPr>
                        <a:t>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089538"/>
                  </a:ext>
                </a:extLst>
              </a:tr>
              <a:tr h="44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Lateral </a:t>
                      </a:r>
                      <a:r>
                        <a:rPr lang="th-TH" sz="1100">
                          <a:effectLst/>
                        </a:rPr>
                        <a:t>(</a:t>
                      </a:r>
                      <a:r>
                        <a:rPr lang="en-US" sz="1100">
                          <a:effectLst/>
                        </a:rPr>
                        <a:t>sisian</a:t>
                      </a:r>
                      <a:r>
                        <a:rPr lang="th-TH" sz="1100">
                          <a:effectLst/>
                        </a:rPr>
                        <a:t>)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bersuara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3755932"/>
                  </a:ext>
                </a:extLst>
              </a:tr>
              <a:tr h="46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100">
                          <a:effectLst/>
                        </a:rPr>
                        <a:t>Separuh vokal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th-TH" sz="1100">
                          <a:effectLst/>
                        </a:rPr>
                        <a:t>-</a:t>
                      </a:r>
                      <a:r>
                        <a:rPr lang="en-US" sz="1100">
                          <a:effectLst/>
                        </a:rPr>
                        <a:t>bersuara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j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4511793"/>
                  </a:ext>
                </a:extLst>
              </a:tr>
            </a:tbl>
          </a:graphicData>
        </a:graphic>
      </p:graphicFrame>
      <p:cxnSp>
        <p:nvCxnSpPr>
          <p:cNvPr id="15" name="ลูกศรเชื่อมต่อแบบตรง 14">
            <a:extLst>
              <a:ext uri="{FF2B5EF4-FFF2-40B4-BE49-F238E27FC236}">
                <a16:creationId xmlns:a16="http://schemas.microsoft.com/office/drawing/2014/main" id="{79068795-1822-4DCB-8E23-CB6BD848EA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62794" y="1950879"/>
            <a:ext cx="1795548" cy="80063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34313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ป็นแถบสี">
  <a:themeElements>
    <a:clrScheme name="เป็นแถบสี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เป็นแถบส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เป็นแถบส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TM03090430[[fn=เป็นแถบสี]]</Template>
  <TotalTime>167</TotalTime>
  <Words>921</Words>
  <Application>Microsoft Office PowerPoint</Application>
  <PresentationFormat>แบบจอกว้าง</PresentationFormat>
  <Paragraphs>244</Paragraphs>
  <Slides>14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0" baseType="lpstr">
      <vt:lpstr>Calibri</vt:lpstr>
      <vt:lpstr>Corbel</vt:lpstr>
      <vt:lpstr>SILManuscriptIPA</vt:lpstr>
      <vt:lpstr>TH Sarabun New</vt:lpstr>
      <vt:lpstr>Wingdings</vt:lpstr>
      <vt:lpstr>เป็นแถบสี</vt:lpstr>
      <vt:lpstr>Bunyi-bunyi bahasa</vt:lpstr>
      <vt:lpstr>pengenalan</vt:lpstr>
      <vt:lpstr>vokal</vt:lpstr>
      <vt:lpstr>Vokal dalam Bahasa Melayu</vt:lpstr>
      <vt:lpstr>งานนำเสนอ PowerPoint</vt:lpstr>
      <vt:lpstr>งานนำเสนอ PowerPoint</vt:lpstr>
      <vt:lpstr>Cara Penghasilan Bunyi Vokal</vt:lpstr>
      <vt:lpstr>konsonan</vt:lpstr>
      <vt:lpstr>Penghasilan Konsonan Asli dan Pinjaman</vt:lpstr>
      <vt:lpstr>Cara Penghasilan Bunyi Konsonan</vt:lpstr>
      <vt:lpstr>งานนำเสนอ PowerPoint</vt:lpstr>
      <vt:lpstr>diftong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Bunyi-bunyi bahasa</dc:title>
  <dc:creator>Sareeyah Star</dc:creator>
  <cp:lastModifiedBy>Sareeyah Star</cp:lastModifiedBy>
  <cp:revision>14</cp:revision>
  <dcterms:created xsi:type="dcterms:W3CDTF">2022-01-27T02:37:51Z</dcterms:created>
  <dcterms:modified xsi:type="dcterms:W3CDTF">2022-01-27T07:15:59Z</dcterms:modified>
</cp:coreProperties>
</file>