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roxima Nova"/>
      <p:regular r:id="rId23"/>
      <p:bold r:id="rId24"/>
      <p:italic r:id="rId25"/>
      <p:boldItalic r:id="rId26"/>
    </p:embeddedFont>
    <p:embeddedFont>
      <p:font typeface="Mali"/>
      <p:regular r:id="rId27"/>
      <p:bold r:id="rId28"/>
      <p:italic r:id="rId29"/>
      <p:boldItalic r:id="rId30"/>
    </p:embeddedFont>
    <p:embeddedFont>
      <p:font typeface="Alfa Slab One"/>
      <p:regular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roximaNova-bold.fntdata"/><Relationship Id="rId23" Type="http://schemas.openxmlformats.org/officeDocument/2006/relationships/font" Target="fonts/ProximaNova-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roximaNova-boldItalic.fntdata"/><Relationship Id="rId25" Type="http://schemas.openxmlformats.org/officeDocument/2006/relationships/font" Target="fonts/ProximaNova-italic.fntdata"/><Relationship Id="rId28" Type="http://schemas.openxmlformats.org/officeDocument/2006/relationships/font" Target="fonts/Mali-bold.fntdata"/><Relationship Id="rId27" Type="http://schemas.openxmlformats.org/officeDocument/2006/relationships/font" Target="fonts/Mali-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ali-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AlfaSlabOne-regular.fntdata"/><Relationship Id="rId30" Type="http://schemas.openxmlformats.org/officeDocument/2006/relationships/font" Target="fonts/Mali-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1224ebb4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1224ebb4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1224ebb41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1224ebb41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1224ebb41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1224ebb41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1224ebb41b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1224ebb41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1224ebb41b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1224ebb41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1224ebb41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1224ebb41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1224ebb41b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1224ebb41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1224ebb41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1224ebb41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13212e8a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13212e8a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13212e8a52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13212e8a52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13212e8a52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13212e8a52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13212e8a52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13212e8a52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13212e8a52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13212e8a52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13212e8a52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13212e8a52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13212e8a52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13212e8a52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13212e8a52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13212e8a52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th"/>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744575"/>
            <a:ext cx="8520600" cy="17424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th">
                <a:latin typeface="Mali"/>
                <a:ea typeface="Mali"/>
                <a:cs typeface="Mali"/>
                <a:sym typeface="Mali"/>
              </a:rPr>
              <a:t>ELT Approaches, Methods, Techniques</a:t>
            </a:r>
            <a:endParaRPr b="1">
              <a:latin typeface="Mali"/>
              <a:ea typeface="Mali"/>
              <a:cs typeface="Mali"/>
              <a:sym typeface="Mali"/>
            </a:endParaRPr>
          </a:p>
        </p:txBody>
      </p:sp>
      <p:sp>
        <p:nvSpPr>
          <p:cNvPr id="57" name="Google Shape;57;p13"/>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th">
                <a:solidFill>
                  <a:schemeClr val="dk1"/>
                </a:solidFill>
                <a:latin typeface="Mali"/>
                <a:ea typeface="Mali"/>
                <a:cs typeface="Mali"/>
                <a:sym typeface="Mali"/>
              </a:rPr>
              <a:t>ELT Seminar</a:t>
            </a:r>
            <a:endParaRPr b="1">
              <a:solidFill>
                <a:schemeClr val="dk1"/>
              </a:solidFill>
              <a:latin typeface="Mali"/>
              <a:ea typeface="Mali"/>
              <a:cs typeface="Mali"/>
              <a:sym typeface="Mal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0" lvl="0" marL="457200" rtl="0" algn="l">
              <a:spcBef>
                <a:spcPts val="0"/>
              </a:spcBef>
              <a:spcAft>
                <a:spcPts val="0"/>
              </a:spcAft>
              <a:buNone/>
            </a:pPr>
            <a:r>
              <a:rPr b="1" lang="th">
                <a:latin typeface="Mali"/>
                <a:ea typeface="Mali"/>
                <a:cs typeface="Mali"/>
                <a:sym typeface="Mali"/>
              </a:rPr>
              <a:t>Group discussion</a:t>
            </a:r>
            <a:endParaRPr b="1">
              <a:latin typeface="Mali"/>
              <a:ea typeface="Mali"/>
              <a:cs typeface="Mali"/>
              <a:sym typeface="Mali"/>
            </a:endParaRPr>
          </a:p>
        </p:txBody>
      </p:sp>
      <p:sp>
        <p:nvSpPr>
          <p:cNvPr id="117" name="Google Shape;117;p22"/>
          <p:cNvSpPr txBox="1"/>
          <p:nvPr>
            <p:ph idx="1" type="body"/>
          </p:nvPr>
        </p:nvSpPr>
        <p:spPr>
          <a:xfrm>
            <a:off x="311700" y="1152150"/>
            <a:ext cx="8520600" cy="35727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th" sz="2700">
                <a:solidFill>
                  <a:srgbClr val="000000"/>
                </a:solidFill>
                <a:highlight>
                  <a:srgbClr val="EA9999"/>
                </a:highlight>
                <a:latin typeface="Mali"/>
                <a:ea typeface="Mali"/>
                <a:cs typeface="Mali"/>
                <a:sym typeface="Mali"/>
              </a:rPr>
              <a:t>Grammar Translation Method - ดารีญา</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Direct Method - มูดีรา</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Audio Lingual Method -  ล่าฏิฝ๊ะ</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Community Language Learning - อัฟดอล</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Silent Way - นุสมี</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t/>
            </a:r>
            <a:endParaRPr sz="2700">
              <a:solidFill>
                <a:srgbClr val="000000"/>
              </a:solidFill>
              <a:latin typeface="Mali"/>
              <a:ea typeface="Mali"/>
              <a:cs typeface="Mali"/>
              <a:sym typeface="Mali"/>
            </a:endParaRPr>
          </a:p>
          <a:p>
            <a:pPr indent="0" lvl="0" marL="0" rtl="0" algn="l">
              <a:lnSpc>
                <a:spcPct val="105000"/>
              </a:lnSpc>
              <a:spcBef>
                <a:spcPts val="1200"/>
              </a:spcBef>
              <a:spcAft>
                <a:spcPts val="1200"/>
              </a:spcAft>
              <a:buNone/>
            </a:pPr>
            <a:r>
              <a:rPr lang="th" sz="2700">
                <a:solidFill>
                  <a:srgbClr val="000000"/>
                </a:solidFill>
                <a:latin typeface="Mali"/>
                <a:ea typeface="Mali"/>
                <a:cs typeface="Mali"/>
                <a:sym typeface="Mali"/>
              </a:rPr>
              <a:t>	</a:t>
            </a:r>
            <a:endParaRPr sz="2700">
              <a:solidFill>
                <a:srgbClr val="000000"/>
              </a:solidFill>
              <a:latin typeface="Mali"/>
              <a:ea typeface="Mali"/>
              <a:cs typeface="Mali"/>
              <a:sym typeface="Mal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0" lvl="0" marL="457200" rtl="0" algn="l">
              <a:spcBef>
                <a:spcPts val="0"/>
              </a:spcBef>
              <a:spcAft>
                <a:spcPts val="0"/>
              </a:spcAft>
              <a:buNone/>
            </a:pPr>
            <a:r>
              <a:rPr b="1" lang="th">
                <a:latin typeface="Mali"/>
                <a:ea typeface="Mali"/>
                <a:cs typeface="Mali"/>
                <a:sym typeface="Mali"/>
              </a:rPr>
              <a:t>Group discussion</a:t>
            </a:r>
            <a:endParaRPr b="1">
              <a:latin typeface="Mali"/>
              <a:ea typeface="Mali"/>
              <a:cs typeface="Mali"/>
              <a:sym typeface="Mali"/>
            </a:endParaRPr>
          </a:p>
        </p:txBody>
      </p:sp>
      <p:sp>
        <p:nvSpPr>
          <p:cNvPr id="123" name="Google Shape;123;p23"/>
          <p:cNvSpPr txBox="1"/>
          <p:nvPr>
            <p:ph idx="1" type="body"/>
          </p:nvPr>
        </p:nvSpPr>
        <p:spPr>
          <a:xfrm>
            <a:off x="311700" y="1152150"/>
            <a:ext cx="8520600" cy="35727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th" sz="2700">
                <a:solidFill>
                  <a:srgbClr val="000000"/>
                </a:solidFill>
                <a:highlight>
                  <a:srgbClr val="EA9999"/>
                </a:highlight>
                <a:latin typeface="Mali"/>
                <a:ea typeface="Mali"/>
                <a:cs typeface="Mali"/>
                <a:sym typeface="Mali"/>
              </a:rPr>
              <a:t>Total Physical Response -  สารีดา</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Communicative Approach - อามาณี</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Task based approach -  ดารีสา</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Presentation Practice Production - ซูไรดา</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rPr lang="th" sz="2700">
                <a:solidFill>
                  <a:srgbClr val="000000"/>
                </a:solidFill>
                <a:highlight>
                  <a:srgbClr val="EA9999"/>
                </a:highlight>
                <a:latin typeface="Mali"/>
                <a:ea typeface="Mali"/>
                <a:cs typeface="Mali"/>
                <a:sym typeface="Mali"/>
              </a:rPr>
              <a:t>Natural Approach - บีสมี</a:t>
            </a:r>
            <a:endParaRPr sz="2700">
              <a:solidFill>
                <a:srgbClr val="000000"/>
              </a:solidFill>
              <a:highlight>
                <a:srgbClr val="EA9999"/>
              </a:highlight>
              <a:latin typeface="Mali"/>
              <a:ea typeface="Mali"/>
              <a:cs typeface="Mali"/>
              <a:sym typeface="Mali"/>
            </a:endParaRPr>
          </a:p>
          <a:p>
            <a:pPr indent="0" lvl="0" marL="0" rtl="0" algn="l">
              <a:lnSpc>
                <a:spcPct val="105000"/>
              </a:lnSpc>
              <a:spcBef>
                <a:spcPts val="1200"/>
              </a:spcBef>
              <a:spcAft>
                <a:spcPts val="0"/>
              </a:spcAft>
              <a:buNone/>
            </a:pPr>
            <a:r>
              <a:t/>
            </a:r>
            <a:endParaRPr sz="2700">
              <a:solidFill>
                <a:srgbClr val="000000"/>
              </a:solidFill>
              <a:latin typeface="Mali"/>
              <a:ea typeface="Mali"/>
              <a:cs typeface="Mali"/>
              <a:sym typeface="Mali"/>
            </a:endParaRPr>
          </a:p>
          <a:p>
            <a:pPr indent="0" lvl="0" marL="0" rtl="0" algn="l">
              <a:lnSpc>
                <a:spcPct val="105000"/>
              </a:lnSpc>
              <a:spcBef>
                <a:spcPts val="1200"/>
              </a:spcBef>
              <a:spcAft>
                <a:spcPts val="1200"/>
              </a:spcAft>
              <a:buNone/>
            </a:pPr>
            <a:r>
              <a:rPr lang="th" sz="2700">
                <a:solidFill>
                  <a:srgbClr val="000000"/>
                </a:solidFill>
                <a:latin typeface="Mali"/>
                <a:ea typeface="Mali"/>
                <a:cs typeface="Mali"/>
                <a:sym typeface="Mali"/>
              </a:rPr>
              <a:t>	</a:t>
            </a:r>
            <a:endParaRPr sz="2700">
              <a:solidFill>
                <a:srgbClr val="000000"/>
              </a:solidFill>
              <a:latin typeface="Mali"/>
              <a:ea typeface="Mali"/>
              <a:cs typeface="Mali"/>
              <a:sym typeface="Mal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0" lvl="0" marL="0" rtl="0" algn="l">
              <a:lnSpc>
                <a:spcPct val="158823"/>
              </a:lnSpc>
              <a:spcBef>
                <a:spcPts val="0"/>
              </a:spcBef>
              <a:spcAft>
                <a:spcPts val="0"/>
              </a:spcAft>
              <a:buNone/>
            </a:pPr>
            <a:r>
              <a:t/>
            </a:r>
            <a:endParaRPr b="1" sz="2650">
              <a:highlight>
                <a:srgbClr val="FFFFFF"/>
              </a:highlight>
              <a:latin typeface="Mali"/>
              <a:ea typeface="Mali"/>
              <a:cs typeface="Mali"/>
              <a:sym typeface="Mali"/>
            </a:endParaRPr>
          </a:p>
          <a:p>
            <a:pPr indent="0" lvl="0" marL="0" rtl="0" algn="l">
              <a:lnSpc>
                <a:spcPct val="158823"/>
              </a:lnSpc>
              <a:spcBef>
                <a:spcPts val="0"/>
              </a:spcBef>
              <a:spcAft>
                <a:spcPts val="0"/>
              </a:spcAft>
              <a:buNone/>
            </a:pPr>
            <a:r>
              <a:rPr b="1" lang="th" sz="2650">
                <a:highlight>
                  <a:srgbClr val="FFFFFF"/>
                </a:highlight>
                <a:latin typeface="Mali"/>
                <a:ea typeface="Mali"/>
                <a:cs typeface="Mali"/>
                <a:sym typeface="Mali"/>
              </a:rPr>
              <a:t>Five stages of second language acquisition</a:t>
            </a:r>
            <a:endParaRPr b="1" sz="2650">
              <a:highlight>
                <a:srgbClr val="FFFFFF"/>
              </a:highlight>
              <a:latin typeface="Mali"/>
              <a:ea typeface="Mali"/>
              <a:cs typeface="Mali"/>
              <a:sym typeface="Mali"/>
            </a:endParaRPr>
          </a:p>
          <a:p>
            <a:pPr indent="0" lvl="0" marL="457200" rtl="0" algn="l">
              <a:spcBef>
                <a:spcPts val="0"/>
              </a:spcBef>
              <a:spcAft>
                <a:spcPts val="0"/>
              </a:spcAft>
              <a:buNone/>
            </a:pPr>
            <a:r>
              <a:t/>
            </a:r>
            <a:endParaRPr b="1">
              <a:latin typeface="Mali"/>
              <a:ea typeface="Mali"/>
              <a:cs typeface="Mali"/>
              <a:sym typeface="Mali"/>
            </a:endParaRPr>
          </a:p>
        </p:txBody>
      </p:sp>
      <p:sp>
        <p:nvSpPr>
          <p:cNvPr id="129" name="Google Shape;129;p24"/>
          <p:cNvSpPr txBox="1"/>
          <p:nvPr>
            <p:ph idx="1" type="body"/>
          </p:nvPr>
        </p:nvSpPr>
        <p:spPr>
          <a:xfrm>
            <a:off x="311700" y="966650"/>
            <a:ext cx="8520600" cy="39876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th">
                <a:solidFill>
                  <a:srgbClr val="000000"/>
                </a:solidFill>
                <a:latin typeface="Mali"/>
                <a:ea typeface="Mali"/>
                <a:cs typeface="Mali"/>
                <a:sym typeface="Mali"/>
              </a:rPr>
              <a:t>	</a:t>
            </a:r>
            <a:r>
              <a:rPr b="1" lang="th">
                <a:solidFill>
                  <a:srgbClr val="333333"/>
                </a:solidFill>
                <a:highlight>
                  <a:srgbClr val="FFFFFF"/>
                </a:highlight>
                <a:latin typeface="Mali"/>
                <a:ea typeface="Mali"/>
                <a:cs typeface="Mali"/>
                <a:sym typeface="Mali"/>
              </a:rPr>
              <a:t>1. Silent/receptive</a:t>
            </a:r>
            <a:endParaRPr b="1">
              <a:solidFill>
                <a:srgbClr val="333333"/>
              </a:solidFill>
              <a:highlight>
                <a:srgbClr val="FFFFFF"/>
              </a:highlight>
              <a:latin typeface="Mali"/>
              <a:ea typeface="Mali"/>
              <a:cs typeface="Mali"/>
              <a:sym typeface="Mali"/>
            </a:endParaRPr>
          </a:p>
          <a:p>
            <a:pPr indent="0" lvl="0" marL="0" rtl="0" algn="l">
              <a:spcBef>
                <a:spcPts val="1200"/>
              </a:spcBef>
              <a:spcAft>
                <a:spcPts val="0"/>
              </a:spcAft>
              <a:buNone/>
            </a:pPr>
            <a:r>
              <a:rPr lang="th">
                <a:solidFill>
                  <a:srgbClr val="333333"/>
                </a:solidFill>
                <a:highlight>
                  <a:srgbClr val="FFFFFF"/>
                </a:highlight>
                <a:latin typeface="Mali"/>
                <a:ea typeface="Mali"/>
                <a:cs typeface="Mali"/>
                <a:sym typeface="Mali"/>
              </a:rPr>
              <a:t>This stage may last from several hours to several months, depending on the individual learner. During this time, new language learners typically spend time learning vocabulary and practice pronouncing new words. While they may engage in self-talk, they don’t normally speak the language with any fluency or real understanding.</a:t>
            </a:r>
            <a:endParaRPr>
              <a:solidFill>
                <a:srgbClr val="333333"/>
              </a:solidFill>
              <a:highlight>
                <a:srgbClr val="FFFFFF"/>
              </a:highlight>
              <a:latin typeface="Mali"/>
              <a:ea typeface="Mali"/>
              <a:cs typeface="Mali"/>
              <a:sym typeface="Mali"/>
            </a:endParaRPr>
          </a:p>
          <a:p>
            <a:pPr indent="0" lvl="0" marL="0" rtl="0" algn="l">
              <a:spcBef>
                <a:spcPts val="1500"/>
              </a:spcBef>
              <a:spcAft>
                <a:spcPts val="0"/>
              </a:spcAft>
              <a:buNone/>
            </a:pPr>
            <a:r>
              <a:rPr lang="th">
                <a:solidFill>
                  <a:srgbClr val="333333"/>
                </a:solidFill>
                <a:highlight>
                  <a:srgbClr val="FFFFFF"/>
                </a:highlight>
                <a:latin typeface="Mali"/>
                <a:ea typeface="Mali"/>
                <a:cs typeface="Mali"/>
                <a:sym typeface="Mali"/>
              </a:rPr>
              <a:t>This stage is controversial among language educators. Ana Lomba disagrees that second language learners are totally silent while they are in this first learning stage. Instead, Lomba states that “speech is fundamental in language acquisition” and learners excel in language acquisition when they apply what they learn as they learn it.</a:t>
            </a:r>
            <a:endParaRPr>
              <a:solidFill>
                <a:srgbClr val="333333"/>
              </a:solidFill>
              <a:highlight>
                <a:srgbClr val="FFFFFF"/>
              </a:highlight>
              <a:latin typeface="Mali"/>
              <a:ea typeface="Mali"/>
              <a:cs typeface="Mali"/>
              <a:sym typeface="Mali"/>
            </a:endParaRPr>
          </a:p>
          <a:p>
            <a:pPr indent="0" lvl="0" marL="0" rtl="0" algn="l">
              <a:lnSpc>
                <a:spcPct val="105000"/>
              </a:lnSpc>
              <a:spcBef>
                <a:spcPts val="1500"/>
              </a:spcBef>
              <a:spcAft>
                <a:spcPts val="1200"/>
              </a:spcAft>
              <a:buNone/>
            </a:pPr>
            <a:r>
              <a:t/>
            </a:r>
            <a:endParaRPr>
              <a:solidFill>
                <a:srgbClr val="000000"/>
              </a:solidFill>
              <a:latin typeface="Mali"/>
              <a:ea typeface="Mali"/>
              <a:cs typeface="Mali"/>
              <a:sym typeface="Mal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0" lvl="0" marL="0" rtl="0" algn="l">
              <a:lnSpc>
                <a:spcPct val="158823"/>
              </a:lnSpc>
              <a:spcBef>
                <a:spcPts val="0"/>
              </a:spcBef>
              <a:spcAft>
                <a:spcPts val="0"/>
              </a:spcAft>
              <a:buNone/>
            </a:pPr>
            <a:r>
              <a:t/>
            </a:r>
            <a:endParaRPr b="1" sz="2650">
              <a:highlight>
                <a:srgbClr val="FFFFFF"/>
              </a:highlight>
              <a:latin typeface="Mali"/>
              <a:ea typeface="Mali"/>
              <a:cs typeface="Mali"/>
              <a:sym typeface="Mali"/>
            </a:endParaRPr>
          </a:p>
          <a:p>
            <a:pPr indent="0" lvl="0" marL="0" rtl="0" algn="l">
              <a:lnSpc>
                <a:spcPct val="158823"/>
              </a:lnSpc>
              <a:spcBef>
                <a:spcPts val="0"/>
              </a:spcBef>
              <a:spcAft>
                <a:spcPts val="0"/>
              </a:spcAft>
              <a:buNone/>
            </a:pPr>
            <a:r>
              <a:rPr b="1" lang="th" sz="2650">
                <a:highlight>
                  <a:srgbClr val="FFFFFF"/>
                </a:highlight>
                <a:latin typeface="Mali"/>
                <a:ea typeface="Mali"/>
                <a:cs typeface="Mali"/>
                <a:sym typeface="Mali"/>
              </a:rPr>
              <a:t>Five stages of second language acquisition</a:t>
            </a:r>
            <a:endParaRPr b="1" sz="2650">
              <a:highlight>
                <a:srgbClr val="FFFFFF"/>
              </a:highlight>
              <a:latin typeface="Mali"/>
              <a:ea typeface="Mali"/>
              <a:cs typeface="Mali"/>
              <a:sym typeface="Mali"/>
            </a:endParaRPr>
          </a:p>
          <a:p>
            <a:pPr indent="0" lvl="0" marL="457200" rtl="0" algn="l">
              <a:spcBef>
                <a:spcPts val="0"/>
              </a:spcBef>
              <a:spcAft>
                <a:spcPts val="0"/>
              </a:spcAft>
              <a:buNone/>
            </a:pPr>
            <a:r>
              <a:t/>
            </a:r>
            <a:endParaRPr b="1">
              <a:latin typeface="Mali"/>
              <a:ea typeface="Mali"/>
              <a:cs typeface="Mali"/>
              <a:sym typeface="Mali"/>
            </a:endParaRPr>
          </a:p>
        </p:txBody>
      </p:sp>
      <p:sp>
        <p:nvSpPr>
          <p:cNvPr id="135" name="Google Shape;135;p25"/>
          <p:cNvSpPr txBox="1"/>
          <p:nvPr>
            <p:ph idx="1" type="body"/>
          </p:nvPr>
        </p:nvSpPr>
        <p:spPr>
          <a:xfrm>
            <a:off x="311700" y="1152150"/>
            <a:ext cx="8520600" cy="35727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th">
                <a:solidFill>
                  <a:srgbClr val="000000"/>
                </a:solidFill>
                <a:latin typeface="Mali"/>
                <a:ea typeface="Mali"/>
                <a:cs typeface="Mali"/>
                <a:sym typeface="Mali"/>
              </a:rPr>
              <a:t>	</a:t>
            </a:r>
            <a:r>
              <a:rPr b="1" lang="th">
                <a:solidFill>
                  <a:srgbClr val="333333"/>
                </a:solidFill>
                <a:highlight>
                  <a:srgbClr val="FFFFFF"/>
                </a:highlight>
                <a:latin typeface="Mali"/>
                <a:ea typeface="Mali"/>
                <a:cs typeface="Mali"/>
                <a:sym typeface="Mali"/>
              </a:rPr>
              <a:t>2. Early production</a:t>
            </a:r>
            <a:endParaRPr b="1">
              <a:solidFill>
                <a:srgbClr val="333333"/>
              </a:solidFill>
              <a:highlight>
                <a:srgbClr val="FFFFFF"/>
              </a:highlight>
              <a:latin typeface="Mali"/>
              <a:ea typeface="Mali"/>
              <a:cs typeface="Mali"/>
              <a:sym typeface="Mali"/>
            </a:endParaRPr>
          </a:p>
          <a:p>
            <a:pPr indent="0" lvl="0" marL="0" rtl="0" algn="l">
              <a:spcBef>
                <a:spcPts val="1200"/>
              </a:spcBef>
              <a:spcAft>
                <a:spcPts val="0"/>
              </a:spcAft>
              <a:buNone/>
            </a:pPr>
            <a:r>
              <a:rPr lang="th">
                <a:solidFill>
                  <a:srgbClr val="333333"/>
                </a:solidFill>
                <a:highlight>
                  <a:srgbClr val="FFFFFF"/>
                </a:highlight>
                <a:latin typeface="Mali"/>
                <a:ea typeface="Mali"/>
                <a:cs typeface="Mali"/>
                <a:sym typeface="Mali"/>
              </a:rPr>
              <a:t>This stage may last about six months, during which language learners typically acquire an understanding of up to 1,000 words. They may also learn to speak some words and begin forming short phrases, even though they may not be grammatically correct.</a:t>
            </a:r>
            <a:endParaRPr>
              <a:solidFill>
                <a:srgbClr val="333333"/>
              </a:solidFill>
              <a:highlight>
                <a:srgbClr val="FFFFFF"/>
              </a:highlight>
              <a:latin typeface="Mali"/>
              <a:ea typeface="Mali"/>
              <a:cs typeface="Mali"/>
              <a:sym typeface="Mali"/>
            </a:endParaRPr>
          </a:p>
          <a:p>
            <a:pPr indent="0" lvl="0" marL="0" rtl="0" algn="l">
              <a:lnSpc>
                <a:spcPct val="105000"/>
              </a:lnSpc>
              <a:spcBef>
                <a:spcPts val="1500"/>
              </a:spcBef>
              <a:spcAft>
                <a:spcPts val="1200"/>
              </a:spcAft>
              <a:buNone/>
            </a:pPr>
            <a:r>
              <a:t/>
            </a:r>
            <a:endParaRPr b="1">
              <a:solidFill>
                <a:srgbClr val="333333"/>
              </a:solidFill>
              <a:highlight>
                <a:srgbClr val="FFFFFF"/>
              </a:highlight>
              <a:latin typeface="Mali"/>
              <a:ea typeface="Mali"/>
              <a:cs typeface="Mali"/>
              <a:sym typeface="Mal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0" lvl="0" marL="0" rtl="0" algn="l">
              <a:lnSpc>
                <a:spcPct val="158823"/>
              </a:lnSpc>
              <a:spcBef>
                <a:spcPts val="0"/>
              </a:spcBef>
              <a:spcAft>
                <a:spcPts val="0"/>
              </a:spcAft>
              <a:buNone/>
            </a:pPr>
            <a:r>
              <a:t/>
            </a:r>
            <a:endParaRPr b="1" sz="2650">
              <a:highlight>
                <a:srgbClr val="FFFFFF"/>
              </a:highlight>
              <a:latin typeface="Arial"/>
              <a:ea typeface="Arial"/>
              <a:cs typeface="Arial"/>
              <a:sym typeface="Arial"/>
            </a:endParaRPr>
          </a:p>
          <a:p>
            <a:pPr indent="0" lvl="0" marL="0" rtl="0" algn="l">
              <a:lnSpc>
                <a:spcPct val="158823"/>
              </a:lnSpc>
              <a:spcBef>
                <a:spcPts val="0"/>
              </a:spcBef>
              <a:spcAft>
                <a:spcPts val="0"/>
              </a:spcAft>
              <a:buNone/>
            </a:pPr>
            <a:r>
              <a:rPr b="1" lang="th" sz="2650">
                <a:highlight>
                  <a:srgbClr val="FFFFFF"/>
                </a:highlight>
                <a:latin typeface="Arial"/>
                <a:ea typeface="Arial"/>
                <a:cs typeface="Arial"/>
                <a:sym typeface="Arial"/>
              </a:rPr>
              <a:t>Five stages of second language acquisition</a:t>
            </a:r>
            <a:endParaRPr b="1" sz="2650">
              <a:highlight>
                <a:srgbClr val="FFFFFF"/>
              </a:highlight>
              <a:latin typeface="Arial"/>
              <a:ea typeface="Arial"/>
              <a:cs typeface="Arial"/>
              <a:sym typeface="Arial"/>
            </a:endParaRPr>
          </a:p>
          <a:p>
            <a:pPr indent="0" lvl="0" marL="457200" rtl="0" algn="l">
              <a:spcBef>
                <a:spcPts val="0"/>
              </a:spcBef>
              <a:spcAft>
                <a:spcPts val="0"/>
              </a:spcAft>
              <a:buNone/>
            </a:pPr>
            <a:r>
              <a:t/>
            </a:r>
            <a:endParaRPr b="1">
              <a:latin typeface="Mali"/>
              <a:ea typeface="Mali"/>
              <a:cs typeface="Mali"/>
              <a:sym typeface="Mali"/>
            </a:endParaRPr>
          </a:p>
        </p:txBody>
      </p:sp>
      <p:sp>
        <p:nvSpPr>
          <p:cNvPr id="141" name="Google Shape;141;p26"/>
          <p:cNvSpPr txBox="1"/>
          <p:nvPr>
            <p:ph idx="1" type="body"/>
          </p:nvPr>
        </p:nvSpPr>
        <p:spPr>
          <a:xfrm>
            <a:off x="311700" y="1152150"/>
            <a:ext cx="8520600" cy="35727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th">
                <a:solidFill>
                  <a:srgbClr val="000000"/>
                </a:solidFill>
                <a:latin typeface="Mali"/>
                <a:ea typeface="Mali"/>
                <a:cs typeface="Mali"/>
                <a:sym typeface="Mali"/>
              </a:rPr>
              <a:t>	</a:t>
            </a:r>
            <a:r>
              <a:rPr b="1" lang="th">
                <a:solidFill>
                  <a:srgbClr val="333333"/>
                </a:solidFill>
                <a:highlight>
                  <a:srgbClr val="FFFFFF"/>
                </a:highlight>
                <a:latin typeface="Mali"/>
                <a:ea typeface="Mali"/>
                <a:cs typeface="Mali"/>
                <a:sym typeface="Mali"/>
              </a:rPr>
              <a:t>3. Speech emergence</a:t>
            </a:r>
            <a:endParaRPr b="1">
              <a:solidFill>
                <a:srgbClr val="333333"/>
              </a:solidFill>
              <a:highlight>
                <a:srgbClr val="FFFFFF"/>
              </a:highlight>
              <a:latin typeface="Mali"/>
              <a:ea typeface="Mali"/>
              <a:cs typeface="Mali"/>
              <a:sym typeface="Mali"/>
            </a:endParaRPr>
          </a:p>
          <a:p>
            <a:pPr indent="0" lvl="0" marL="0" rtl="0" algn="l">
              <a:spcBef>
                <a:spcPts val="1200"/>
              </a:spcBef>
              <a:spcAft>
                <a:spcPts val="0"/>
              </a:spcAft>
              <a:buNone/>
            </a:pPr>
            <a:r>
              <a:rPr lang="th">
                <a:solidFill>
                  <a:srgbClr val="333333"/>
                </a:solidFill>
                <a:highlight>
                  <a:srgbClr val="FFFFFF"/>
                </a:highlight>
                <a:latin typeface="Mali"/>
                <a:ea typeface="Mali"/>
                <a:cs typeface="Mali"/>
                <a:sym typeface="Mali"/>
              </a:rPr>
              <a:t>By this stage, learners typically acquire a vocabulary of up to 3,000 words, and learn to communicate by putting the words in short phrases, sentences, and questions. Again, they may not be grammatically correct, but this is an important stage during which learners gain greater comprehension and begin reading and writing in their second language.</a:t>
            </a:r>
            <a:endParaRPr>
              <a:solidFill>
                <a:srgbClr val="333333"/>
              </a:solidFill>
              <a:highlight>
                <a:srgbClr val="FFFFFF"/>
              </a:highlight>
              <a:latin typeface="Mali"/>
              <a:ea typeface="Mali"/>
              <a:cs typeface="Mali"/>
              <a:sym typeface="Mali"/>
            </a:endParaRPr>
          </a:p>
          <a:p>
            <a:pPr indent="0" lvl="0" marL="0" rtl="0" algn="l">
              <a:lnSpc>
                <a:spcPct val="105000"/>
              </a:lnSpc>
              <a:spcBef>
                <a:spcPts val="1500"/>
              </a:spcBef>
              <a:spcAft>
                <a:spcPts val="1200"/>
              </a:spcAft>
              <a:buNone/>
            </a:pPr>
            <a:r>
              <a:t/>
            </a:r>
            <a:endParaRPr b="1">
              <a:solidFill>
                <a:srgbClr val="333333"/>
              </a:solidFill>
              <a:highlight>
                <a:srgbClr val="FFFFFF"/>
              </a:highlight>
              <a:latin typeface="Mali"/>
              <a:ea typeface="Mali"/>
              <a:cs typeface="Mali"/>
              <a:sym typeface="Mal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7"/>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0" lvl="0" marL="0" rtl="0" algn="l">
              <a:lnSpc>
                <a:spcPct val="158823"/>
              </a:lnSpc>
              <a:spcBef>
                <a:spcPts val="0"/>
              </a:spcBef>
              <a:spcAft>
                <a:spcPts val="0"/>
              </a:spcAft>
              <a:buNone/>
            </a:pPr>
            <a:r>
              <a:t/>
            </a:r>
            <a:endParaRPr b="1" sz="2650">
              <a:highlight>
                <a:srgbClr val="FFFFFF"/>
              </a:highlight>
              <a:latin typeface="Mali"/>
              <a:ea typeface="Mali"/>
              <a:cs typeface="Mali"/>
              <a:sym typeface="Mali"/>
            </a:endParaRPr>
          </a:p>
          <a:p>
            <a:pPr indent="0" lvl="0" marL="0" rtl="0" algn="l">
              <a:lnSpc>
                <a:spcPct val="158823"/>
              </a:lnSpc>
              <a:spcBef>
                <a:spcPts val="0"/>
              </a:spcBef>
              <a:spcAft>
                <a:spcPts val="0"/>
              </a:spcAft>
              <a:buNone/>
            </a:pPr>
            <a:r>
              <a:rPr b="1" lang="th" sz="2650">
                <a:highlight>
                  <a:srgbClr val="FFFFFF"/>
                </a:highlight>
                <a:latin typeface="Mali"/>
                <a:ea typeface="Mali"/>
                <a:cs typeface="Mali"/>
                <a:sym typeface="Mali"/>
              </a:rPr>
              <a:t>Five stages of second language acquisition</a:t>
            </a:r>
            <a:endParaRPr b="1" sz="2650">
              <a:highlight>
                <a:srgbClr val="FFFFFF"/>
              </a:highlight>
              <a:latin typeface="Mali"/>
              <a:ea typeface="Mali"/>
              <a:cs typeface="Mali"/>
              <a:sym typeface="Mali"/>
            </a:endParaRPr>
          </a:p>
          <a:p>
            <a:pPr indent="0" lvl="0" marL="457200" rtl="0" algn="l">
              <a:spcBef>
                <a:spcPts val="0"/>
              </a:spcBef>
              <a:spcAft>
                <a:spcPts val="0"/>
              </a:spcAft>
              <a:buNone/>
            </a:pPr>
            <a:r>
              <a:t/>
            </a:r>
            <a:endParaRPr b="1">
              <a:latin typeface="Mali"/>
              <a:ea typeface="Mali"/>
              <a:cs typeface="Mali"/>
              <a:sym typeface="Mali"/>
            </a:endParaRPr>
          </a:p>
        </p:txBody>
      </p:sp>
      <p:sp>
        <p:nvSpPr>
          <p:cNvPr id="147" name="Google Shape;147;p27"/>
          <p:cNvSpPr txBox="1"/>
          <p:nvPr>
            <p:ph idx="1" type="body"/>
          </p:nvPr>
        </p:nvSpPr>
        <p:spPr>
          <a:xfrm>
            <a:off x="311700" y="1152150"/>
            <a:ext cx="8520600" cy="35727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th">
                <a:solidFill>
                  <a:srgbClr val="000000"/>
                </a:solidFill>
                <a:latin typeface="Mali"/>
                <a:ea typeface="Mali"/>
                <a:cs typeface="Mali"/>
                <a:sym typeface="Mali"/>
              </a:rPr>
              <a:t>	</a:t>
            </a:r>
            <a:r>
              <a:rPr b="1" lang="th">
                <a:solidFill>
                  <a:srgbClr val="333333"/>
                </a:solidFill>
                <a:highlight>
                  <a:srgbClr val="FFFFFF"/>
                </a:highlight>
                <a:latin typeface="Mali"/>
                <a:ea typeface="Mali"/>
                <a:cs typeface="Mali"/>
                <a:sym typeface="Mali"/>
              </a:rPr>
              <a:t>4. Intermediate fluency</a:t>
            </a:r>
            <a:endParaRPr b="1">
              <a:solidFill>
                <a:srgbClr val="333333"/>
              </a:solidFill>
              <a:highlight>
                <a:srgbClr val="FFFFFF"/>
              </a:highlight>
              <a:latin typeface="Mali"/>
              <a:ea typeface="Mali"/>
              <a:cs typeface="Mali"/>
              <a:sym typeface="Mali"/>
            </a:endParaRPr>
          </a:p>
          <a:p>
            <a:pPr indent="0" lvl="0" marL="0" rtl="0" algn="l">
              <a:spcBef>
                <a:spcPts val="1200"/>
              </a:spcBef>
              <a:spcAft>
                <a:spcPts val="0"/>
              </a:spcAft>
              <a:buNone/>
            </a:pPr>
            <a:r>
              <a:rPr lang="th">
                <a:solidFill>
                  <a:srgbClr val="333333"/>
                </a:solidFill>
                <a:highlight>
                  <a:srgbClr val="FFFFFF"/>
                </a:highlight>
                <a:latin typeface="Mali"/>
                <a:ea typeface="Mali"/>
                <a:cs typeface="Mali"/>
                <a:sym typeface="Mali"/>
              </a:rPr>
              <a:t>At this stage, which may last for a year or more after speech emergence, learners typically have a vocabulary of as many as 6,000 words. They usually acquire the ability to communicate in writing and speech using more complex sentences. This crucial stage is also when learners begin actually thinking in their second language, which helps them gain more proficiency in speaking it.</a:t>
            </a:r>
            <a:endParaRPr>
              <a:solidFill>
                <a:srgbClr val="333333"/>
              </a:solidFill>
              <a:highlight>
                <a:srgbClr val="FFFFFF"/>
              </a:highlight>
              <a:latin typeface="Mali"/>
              <a:ea typeface="Mali"/>
              <a:cs typeface="Mali"/>
              <a:sym typeface="Mali"/>
            </a:endParaRPr>
          </a:p>
          <a:p>
            <a:pPr indent="0" lvl="0" marL="0" rtl="0" algn="l">
              <a:lnSpc>
                <a:spcPct val="105000"/>
              </a:lnSpc>
              <a:spcBef>
                <a:spcPts val="1500"/>
              </a:spcBef>
              <a:spcAft>
                <a:spcPts val="1200"/>
              </a:spcAft>
              <a:buNone/>
            </a:pPr>
            <a:r>
              <a:t/>
            </a:r>
            <a:endParaRPr b="1">
              <a:solidFill>
                <a:srgbClr val="333333"/>
              </a:solidFill>
              <a:highlight>
                <a:srgbClr val="FFFFFF"/>
              </a:highlight>
              <a:latin typeface="Mali"/>
              <a:ea typeface="Mali"/>
              <a:cs typeface="Mali"/>
              <a:sym typeface="Mal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0" lvl="0" marL="0" rtl="0" algn="l">
              <a:lnSpc>
                <a:spcPct val="158823"/>
              </a:lnSpc>
              <a:spcBef>
                <a:spcPts val="0"/>
              </a:spcBef>
              <a:spcAft>
                <a:spcPts val="0"/>
              </a:spcAft>
              <a:buNone/>
            </a:pPr>
            <a:r>
              <a:t/>
            </a:r>
            <a:endParaRPr b="1" sz="2650">
              <a:highlight>
                <a:srgbClr val="FFFFFF"/>
              </a:highlight>
              <a:latin typeface="Mali"/>
              <a:ea typeface="Mali"/>
              <a:cs typeface="Mali"/>
              <a:sym typeface="Mali"/>
            </a:endParaRPr>
          </a:p>
          <a:p>
            <a:pPr indent="0" lvl="0" marL="0" rtl="0" algn="l">
              <a:lnSpc>
                <a:spcPct val="158823"/>
              </a:lnSpc>
              <a:spcBef>
                <a:spcPts val="0"/>
              </a:spcBef>
              <a:spcAft>
                <a:spcPts val="0"/>
              </a:spcAft>
              <a:buNone/>
            </a:pPr>
            <a:r>
              <a:rPr b="1" lang="th" sz="2650">
                <a:highlight>
                  <a:srgbClr val="FFFFFF"/>
                </a:highlight>
                <a:latin typeface="Mali"/>
                <a:ea typeface="Mali"/>
                <a:cs typeface="Mali"/>
                <a:sym typeface="Mali"/>
              </a:rPr>
              <a:t>Five stages of second language acquisition</a:t>
            </a:r>
            <a:endParaRPr b="1" sz="2650">
              <a:highlight>
                <a:srgbClr val="FFFFFF"/>
              </a:highlight>
              <a:latin typeface="Mali"/>
              <a:ea typeface="Mali"/>
              <a:cs typeface="Mali"/>
              <a:sym typeface="Mali"/>
            </a:endParaRPr>
          </a:p>
          <a:p>
            <a:pPr indent="0" lvl="0" marL="457200" rtl="0" algn="l">
              <a:spcBef>
                <a:spcPts val="0"/>
              </a:spcBef>
              <a:spcAft>
                <a:spcPts val="0"/>
              </a:spcAft>
              <a:buNone/>
            </a:pPr>
            <a:r>
              <a:t/>
            </a:r>
            <a:endParaRPr b="1">
              <a:latin typeface="Mali"/>
              <a:ea typeface="Mali"/>
              <a:cs typeface="Mali"/>
              <a:sym typeface="Mali"/>
            </a:endParaRPr>
          </a:p>
        </p:txBody>
      </p:sp>
      <p:sp>
        <p:nvSpPr>
          <p:cNvPr id="153" name="Google Shape;153;p28"/>
          <p:cNvSpPr txBox="1"/>
          <p:nvPr>
            <p:ph idx="1" type="body"/>
          </p:nvPr>
        </p:nvSpPr>
        <p:spPr>
          <a:xfrm>
            <a:off x="311700" y="1109325"/>
            <a:ext cx="8520600" cy="36156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th" sz="2000">
                <a:solidFill>
                  <a:srgbClr val="000000"/>
                </a:solidFill>
                <a:latin typeface="Mali"/>
                <a:ea typeface="Mali"/>
                <a:cs typeface="Mali"/>
                <a:sym typeface="Mali"/>
              </a:rPr>
              <a:t>	</a:t>
            </a:r>
            <a:r>
              <a:rPr b="1" lang="th" sz="2000">
                <a:solidFill>
                  <a:srgbClr val="333333"/>
                </a:solidFill>
                <a:highlight>
                  <a:srgbClr val="FFFFFF"/>
                </a:highlight>
                <a:latin typeface="Mali"/>
                <a:ea typeface="Mali"/>
                <a:cs typeface="Mali"/>
                <a:sym typeface="Mali"/>
              </a:rPr>
              <a:t>5. Continued language development/advanced fluency</a:t>
            </a:r>
            <a:endParaRPr b="1" sz="2000">
              <a:solidFill>
                <a:srgbClr val="333333"/>
              </a:solidFill>
              <a:highlight>
                <a:srgbClr val="FFFFFF"/>
              </a:highlight>
              <a:latin typeface="Mali"/>
              <a:ea typeface="Mali"/>
              <a:cs typeface="Mali"/>
              <a:sym typeface="Mali"/>
            </a:endParaRPr>
          </a:p>
          <a:p>
            <a:pPr indent="0" lvl="0" marL="0" rtl="0" algn="l">
              <a:spcBef>
                <a:spcPts val="1200"/>
              </a:spcBef>
              <a:spcAft>
                <a:spcPts val="0"/>
              </a:spcAft>
              <a:buNone/>
            </a:pPr>
            <a:r>
              <a:rPr lang="th" sz="2000">
                <a:solidFill>
                  <a:srgbClr val="333333"/>
                </a:solidFill>
                <a:highlight>
                  <a:srgbClr val="FFFFFF"/>
                </a:highlight>
                <a:latin typeface="Mali"/>
                <a:ea typeface="Mali"/>
                <a:cs typeface="Mali"/>
                <a:sym typeface="Mali"/>
              </a:rPr>
              <a:t>It takes most learners a</a:t>
            </a:r>
            <a:r>
              <a:rPr lang="th" sz="2000" u="sng">
                <a:solidFill>
                  <a:srgbClr val="333333"/>
                </a:solidFill>
                <a:highlight>
                  <a:srgbClr val="FFFFFF"/>
                </a:highlight>
                <a:latin typeface="Mali"/>
                <a:ea typeface="Mali"/>
                <a:cs typeface="Mali"/>
                <a:sym typeface="Mali"/>
              </a:rPr>
              <a:t>t least two years to reach this stage, and then up to 10 years to achieve full mastery</a:t>
            </a:r>
            <a:r>
              <a:rPr lang="th" sz="2000">
                <a:solidFill>
                  <a:srgbClr val="333333"/>
                </a:solidFill>
                <a:highlight>
                  <a:srgbClr val="FFFFFF"/>
                </a:highlight>
                <a:latin typeface="Mali"/>
                <a:ea typeface="Mali"/>
                <a:cs typeface="Mali"/>
                <a:sym typeface="Mali"/>
              </a:rPr>
              <a:t> of the second language in all its complexities and nuances. Second language learners need ongoing opportunities to engage in discussions and express themselves in their new language, in order to maintain fluency in it.</a:t>
            </a:r>
            <a:endParaRPr sz="2000">
              <a:solidFill>
                <a:srgbClr val="333333"/>
              </a:solidFill>
              <a:highlight>
                <a:srgbClr val="FFFFFF"/>
              </a:highlight>
              <a:latin typeface="Mali"/>
              <a:ea typeface="Mali"/>
              <a:cs typeface="Mali"/>
              <a:sym typeface="Mali"/>
            </a:endParaRPr>
          </a:p>
          <a:p>
            <a:pPr indent="0" lvl="0" marL="0" rtl="0" algn="l">
              <a:lnSpc>
                <a:spcPct val="105000"/>
              </a:lnSpc>
              <a:spcBef>
                <a:spcPts val="1500"/>
              </a:spcBef>
              <a:spcAft>
                <a:spcPts val="1200"/>
              </a:spcAft>
              <a:buNone/>
            </a:pPr>
            <a:r>
              <a:t/>
            </a:r>
            <a:endParaRPr b="1" sz="2000">
              <a:solidFill>
                <a:srgbClr val="333333"/>
              </a:solidFill>
              <a:highlight>
                <a:srgbClr val="FFFFFF"/>
              </a:highlight>
              <a:latin typeface="Mali"/>
              <a:ea typeface="Mali"/>
              <a:cs typeface="Mali"/>
              <a:sym typeface="Mal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id="158" name="Google Shape;158;p29"/>
          <p:cNvPicPr preferRelativeResize="0"/>
          <p:nvPr/>
        </p:nvPicPr>
        <p:blipFill rotWithShape="1">
          <a:blip r:embed="rId3">
            <a:alphaModFix/>
          </a:blip>
          <a:srcRect b="41950" l="21956" r="23763" t="18552"/>
          <a:stretch/>
        </p:blipFill>
        <p:spPr>
          <a:xfrm>
            <a:off x="177525" y="207775"/>
            <a:ext cx="8863124" cy="33221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p:nvPr/>
        </p:nvSpPr>
        <p:spPr>
          <a:xfrm>
            <a:off x="505700" y="2902525"/>
            <a:ext cx="8052900" cy="1801200"/>
          </a:xfrm>
          <a:prstGeom prst="roundRect">
            <a:avLst>
              <a:gd fmla="val 16667" name="adj"/>
            </a:avLst>
          </a:prstGeom>
          <a:solidFill>
            <a:srgbClr val="F9CB9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txBox="1"/>
          <p:nvPr>
            <p:ph type="title"/>
          </p:nvPr>
        </p:nvSpPr>
        <p:spPr>
          <a:xfrm>
            <a:off x="311700" y="2372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th" sz="3200">
                <a:latin typeface="Mali"/>
                <a:ea typeface="Mali"/>
                <a:cs typeface="Mali"/>
                <a:sym typeface="Mali"/>
              </a:rPr>
              <a:t>ELT approaches</a:t>
            </a:r>
            <a:endParaRPr b="1" sz="3200">
              <a:latin typeface="Mali"/>
              <a:ea typeface="Mali"/>
              <a:cs typeface="Mali"/>
              <a:sym typeface="Mali"/>
            </a:endParaRPr>
          </a:p>
        </p:txBody>
      </p:sp>
      <p:sp>
        <p:nvSpPr>
          <p:cNvPr id="64" name="Google Shape;64;p14"/>
          <p:cNvSpPr txBox="1"/>
          <p:nvPr>
            <p:ph idx="1" type="body"/>
          </p:nvPr>
        </p:nvSpPr>
        <p:spPr>
          <a:xfrm>
            <a:off x="311700" y="931125"/>
            <a:ext cx="8520600" cy="3963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h" sz="2200">
                <a:solidFill>
                  <a:srgbClr val="000000"/>
                </a:solidFill>
                <a:latin typeface="Mali"/>
                <a:ea typeface="Mali"/>
                <a:cs typeface="Mali"/>
                <a:sym typeface="Mali"/>
              </a:rPr>
              <a:t>							</a:t>
            </a:r>
            <a:r>
              <a:rPr b="1" lang="th" sz="2700">
                <a:solidFill>
                  <a:srgbClr val="000000"/>
                </a:solidFill>
                <a:latin typeface="Mali"/>
                <a:ea typeface="Mali"/>
                <a:cs typeface="Mali"/>
                <a:sym typeface="Mali"/>
              </a:rPr>
              <a:t>Approaches</a:t>
            </a:r>
            <a:endParaRPr b="1" sz="2700">
              <a:solidFill>
                <a:srgbClr val="000000"/>
              </a:solidFill>
              <a:latin typeface="Mali"/>
              <a:ea typeface="Mali"/>
              <a:cs typeface="Mali"/>
              <a:sym typeface="Mali"/>
            </a:endParaRPr>
          </a:p>
          <a:p>
            <a:pPr indent="0" lvl="0" marL="0" rtl="0" algn="l">
              <a:spcBef>
                <a:spcPts val="1200"/>
              </a:spcBef>
              <a:spcAft>
                <a:spcPts val="0"/>
              </a:spcAft>
              <a:buNone/>
            </a:pPr>
            <a:r>
              <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hypotheses		principles			philosophies/ theories</a:t>
            </a:r>
            <a:endParaRPr sz="2200">
              <a:solidFill>
                <a:srgbClr val="000000"/>
              </a:solidFill>
              <a:latin typeface="Mali"/>
              <a:ea typeface="Mali"/>
              <a:cs typeface="Mali"/>
              <a:sym typeface="Mali"/>
            </a:endParaRPr>
          </a:p>
          <a:p>
            <a:pPr indent="0" lvl="0" marL="0" rtl="0" algn="l">
              <a:spcBef>
                <a:spcPts val="1200"/>
              </a:spcBef>
              <a:spcAft>
                <a:spcPts val="0"/>
              </a:spcAft>
              <a:buNone/>
            </a:pPr>
            <a:r>
              <a:t/>
            </a:r>
            <a:endParaRPr sz="2200">
              <a:solidFill>
                <a:srgbClr val="000000"/>
              </a:solidFill>
              <a:latin typeface="Mali"/>
              <a:ea typeface="Mali"/>
              <a:cs typeface="Mali"/>
              <a:sym typeface="Mali"/>
            </a:endParaRPr>
          </a:p>
          <a:p>
            <a:pPr indent="0" lvl="0" marL="0" rtl="0" algn="ctr">
              <a:spcBef>
                <a:spcPts val="1200"/>
              </a:spcBef>
              <a:spcAft>
                <a:spcPts val="1200"/>
              </a:spcAft>
              <a:buNone/>
            </a:pPr>
            <a:r>
              <a:rPr lang="th" sz="2200">
                <a:solidFill>
                  <a:srgbClr val="000000"/>
                </a:solidFill>
                <a:latin typeface="Mali"/>
                <a:ea typeface="Mali"/>
                <a:cs typeface="Mali"/>
                <a:sym typeface="Mali"/>
              </a:rPr>
              <a:t>the beliefs of theories about the nature of language learning supported by the ELT methods, different techniques of language teaching for classroom.</a:t>
            </a:r>
            <a:endParaRPr sz="2200">
              <a:solidFill>
                <a:srgbClr val="000000"/>
              </a:solidFill>
              <a:latin typeface="Mali"/>
              <a:ea typeface="Mali"/>
              <a:cs typeface="Mali"/>
              <a:sym typeface="Mali"/>
            </a:endParaRPr>
          </a:p>
        </p:txBody>
      </p:sp>
      <p:cxnSp>
        <p:nvCxnSpPr>
          <p:cNvPr id="65" name="Google Shape;65;p14"/>
          <p:cNvCxnSpPr/>
          <p:nvPr/>
        </p:nvCxnSpPr>
        <p:spPr>
          <a:xfrm flipH="1" rot="10800000">
            <a:off x="1077200" y="1863350"/>
            <a:ext cx="6373200" cy="17400"/>
          </a:xfrm>
          <a:prstGeom prst="straightConnector1">
            <a:avLst/>
          </a:prstGeom>
          <a:noFill/>
          <a:ln cap="flat" cmpd="sng" w="9525">
            <a:solidFill>
              <a:schemeClr val="dk1"/>
            </a:solidFill>
            <a:prstDash val="solid"/>
            <a:round/>
            <a:headEnd len="med" w="med" type="none"/>
            <a:tailEnd len="med" w="med" type="none"/>
          </a:ln>
        </p:spPr>
      </p:cxnSp>
      <p:cxnSp>
        <p:nvCxnSpPr>
          <p:cNvPr id="66" name="Google Shape;66;p14"/>
          <p:cNvCxnSpPr/>
          <p:nvPr/>
        </p:nvCxnSpPr>
        <p:spPr>
          <a:xfrm>
            <a:off x="1077200" y="1880750"/>
            <a:ext cx="0" cy="294300"/>
          </a:xfrm>
          <a:prstGeom prst="straightConnector1">
            <a:avLst/>
          </a:prstGeom>
          <a:noFill/>
          <a:ln cap="flat" cmpd="sng" w="9525">
            <a:solidFill>
              <a:schemeClr val="dk1"/>
            </a:solidFill>
            <a:prstDash val="solid"/>
            <a:round/>
            <a:headEnd len="med" w="med" type="none"/>
            <a:tailEnd len="med" w="med" type="none"/>
          </a:ln>
        </p:spPr>
      </p:cxnSp>
      <p:cxnSp>
        <p:nvCxnSpPr>
          <p:cNvPr id="67" name="Google Shape;67;p14"/>
          <p:cNvCxnSpPr/>
          <p:nvPr/>
        </p:nvCxnSpPr>
        <p:spPr>
          <a:xfrm>
            <a:off x="3345875" y="1898075"/>
            <a:ext cx="0" cy="329100"/>
          </a:xfrm>
          <a:prstGeom prst="straightConnector1">
            <a:avLst/>
          </a:prstGeom>
          <a:noFill/>
          <a:ln cap="flat" cmpd="sng" w="9525">
            <a:solidFill>
              <a:schemeClr val="dk1"/>
            </a:solidFill>
            <a:prstDash val="solid"/>
            <a:round/>
            <a:headEnd len="med" w="med" type="none"/>
            <a:tailEnd len="med" w="med" type="none"/>
          </a:ln>
        </p:spPr>
      </p:cxnSp>
      <p:cxnSp>
        <p:nvCxnSpPr>
          <p:cNvPr id="68" name="Google Shape;68;p14"/>
          <p:cNvCxnSpPr/>
          <p:nvPr/>
        </p:nvCxnSpPr>
        <p:spPr>
          <a:xfrm>
            <a:off x="5770425" y="1863350"/>
            <a:ext cx="0" cy="346500"/>
          </a:xfrm>
          <a:prstGeom prst="straightConnector1">
            <a:avLst/>
          </a:prstGeom>
          <a:noFill/>
          <a:ln cap="flat" cmpd="sng" w="9525">
            <a:solidFill>
              <a:schemeClr val="dk1"/>
            </a:solidFill>
            <a:prstDash val="solid"/>
            <a:round/>
            <a:headEnd len="med" w="med" type="none"/>
            <a:tailEnd len="med" w="med" type="none"/>
          </a:ln>
        </p:spPr>
      </p:cxnSp>
      <p:cxnSp>
        <p:nvCxnSpPr>
          <p:cNvPr id="69" name="Google Shape;69;p14"/>
          <p:cNvCxnSpPr/>
          <p:nvPr/>
        </p:nvCxnSpPr>
        <p:spPr>
          <a:xfrm>
            <a:off x="7432975" y="1880750"/>
            <a:ext cx="0" cy="277200"/>
          </a:xfrm>
          <a:prstGeom prst="straightConnector1">
            <a:avLst/>
          </a:prstGeom>
          <a:noFill/>
          <a:ln cap="flat" cmpd="sng" w="9525">
            <a:solidFill>
              <a:schemeClr val="dk1"/>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SzPts val="3000"/>
              <a:buFont typeface="Mali"/>
              <a:buAutoNum type="arabicPeriod"/>
            </a:pPr>
            <a:r>
              <a:rPr b="1" lang="th">
                <a:latin typeface="Mali"/>
                <a:ea typeface="Mali"/>
                <a:cs typeface="Mali"/>
                <a:sym typeface="Mali"/>
              </a:rPr>
              <a:t>Input Approach (Krashen, 1992)</a:t>
            </a:r>
            <a:endParaRPr b="1">
              <a:latin typeface="Mali"/>
              <a:ea typeface="Mali"/>
              <a:cs typeface="Mali"/>
              <a:sym typeface="Mali"/>
            </a:endParaRPr>
          </a:p>
        </p:txBody>
      </p:sp>
      <p:sp>
        <p:nvSpPr>
          <p:cNvPr id="75" name="Google Shape;75;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h" sz="2200">
                <a:solidFill>
                  <a:srgbClr val="000000"/>
                </a:solidFill>
                <a:latin typeface="Mali"/>
                <a:ea typeface="Mali"/>
                <a:cs typeface="Mali"/>
                <a:sym typeface="Mali"/>
              </a:rPr>
              <a:t>1.1 acquisition-learning hypothesis</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1.2 monitor hypothesis</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1.3 natural order hypothesis</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1.4 input hypothesis</a:t>
            </a:r>
            <a:endParaRPr sz="2200">
              <a:solidFill>
                <a:srgbClr val="000000"/>
              </a:solidFill>
              <a:latin typeface="Mali"/>
              <a:ea typeface="Mali"/>
              <a:cs typeface="Mali"/>
              <a:sym typeface="Mali"/>
            </a:endParaRPr>
          </a:p>
          <a:p>
            <a:pPr indent="0" lvl="0" marL="0" rtl="0" algn="l">
              <a:spcBef>
                <a:spcPts val="1200"/>
              </a:spcBef>
              <a:spcAft>
                <a:spcPts val="1200"/>
              </a:spcAft>
              <a:buNone/>
            </a:pPr>
            <a:r>
              <a:rPr lang="th" sz="2200">
                <a:solidFill>
                  <a:srgbClr val="000000"/>
                </a:solidFill>
                <a:latin typeface="Mali"/>
                <a:ea typeface="Mali"/>
                <a:cs typeface="Mali"/>
                <a:sym typeface="Mali"/>
              </a:rPr>
              <a:t>1.5 affective filter hypothesis</a:t>
            </a:r>
            <a:endParaRPr sz="2200">
              <a:solidFill>
                <a:srgbClr val="000000"/>
              </a:solidFill>
              <a:latin typeface="Mali"/>
              <a:ea typeface="Mali"/>
              <a:cs typeface="Mali"/>
              <a:sym typeface="Mal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SzPts val="3000"/>
              <a:buFont typeface="Mali"/>
              <a:buAutoNum type="arabicPeriod"/>
            </a:pPr>
            <a:r>
              <a:rPr b="1" lang="th">
                <a:latin typeface="Mali"/>
                <a:ea typeface="Mali"/>
                <a:cs typeface="Mali"/>
                <a:sym typeface="Mali"/>
              </a:rPr>
              <a:t>Input Approach (Krashen, 1992)</a:t>
            </a:r>
            <a:endParaRPr b="1">
              <a:latin typeface="Mali"/>
              <a:ea typeface="Mali"/>
              <a:cs typeface="Mali"/>
              <a:sym typeface="Mali"/>
            </a:endParaRPr>
          </a:p>
        </p:txBody>
      </p:sp>
      <p:sp>
        <p:nvSpPr>
          <p:cNvPr id="81" name="Google Shape;81;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th" sz="2200">
                <a:solidFill>
                  <a:srgbClr val="000000"/>
                </a:solidFill>
                <a:latin typeface="Mali"/>
                <a:ea typeface="Mali"/>
                <a:cs typeface="Mali"/>
                <a:sym typeface="Mali"/>
              </a:rPr>
              <a:t>1.1 acquisition-learning hypothesis</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	Acquisition and Learning</a:t>
            </a:r>
            <a:endParaRPr sz="2200">
              <a:solidFill>
                <a:srgbClr val="000000"/>
              </a:solidFill>
              <a:latin typeface="Mali"/>
              <a:ea typeface="Mali"/>
              <a:cs typeface="Mali"/>
              <a:sym typeface="Mali"/>
            </a:endParaRPr>
          </a:p>
          <a:p>
            <a:pPr indent="0" lvl="0" marL="0" rtl="0" algn="l">
              <a:spcBef>
                <a:spcPts val="1200"/>
              </a:spcBef>
              <a:spcAft>
                <a:spcPts val="0"/>
              </a:spcAft>
              <a:buNone/>
            </a:pPr>
            <a:r>
              <a:rPr i="1" lang="th" sz="2200">
                <a:solidFill>
                  <a:schemeClr val="dk1"/>
                </a:solidFill>
                <a:latin typeface="Mali"/>
                <a:ea typeface="Mali"/>
                <a:cs typeface="Mali"/>
                <a:sym typeface="Mali"/>
              </a:rPr>
              <a:t>acquisition</a:t>
            </a:r>
            <a:r>
              <a:rPr lang="th" sz="2200">
                <a:solidFill>
                  <a:srgbClr val="000000"/>
                </a:solidFill>
                <a:latin typeface="Mali"/>
                <a:ea typeface="Mali"/>
                <a:cs typeface="Mali"/>
                <a:sym typeface="Mali"/>
              </a:rPr>
              <a:t> - a </a:t>
            </a:r>
            <a:r>
              <a:rPr lang="th" sz="2200">
                <a:solidFill>
                  <a:srgbClr val="000000"/>
                </a:solidFill>
                <a:latin typeface="Mali"/>
                <a:ea typeface="Mali"/>
                <a:cs typeface="Mali"/>
                <a:sym typeface="Mali"/>
              </a:rPr>
              <a:t>subconscious</a:t>
            </a:r>
            <a:r>
              <a:rPr lang="th" sz="2200">
                <a:solidFill>
                  <a:srgbClr val="000000"/>
                </a:solidFill>
                <a:latin typeface="Mali"/>
                <a:ea typeface="Mali"/>
                <a:cs typeface="Mali"/>
                <a:sym typeface="Mali"/>
              </a:rPr>
              <a:t> process, similar to children </a:t>
            </a:r>
            <a:r>
              <a:rPr lang="th" sz="2200">
                <a:solidFill>
                  <a:srgbClr val="000000"/>
                </a:solidFill>
                <a:latin typeface="Mali"/>
                <a:ea typeface="Mali"/>
                <a:cs typeface="Mali"/>
                <a:sym typeface="Mali"/>
              </a:rPr>
              <a:t>acquring</a:t>
            </a:r>
            <a:r>
              <a:rPr lang="th" sz="2200">
                <a:solidFill>
                  <a:srgbClr val="000000"/>
                </a:solidFill>
                <a:latin typeface="Mali"/>
                <a:ea typeface="Mali"/>
                <a:cs typeface="Mali"/>
                <a:sym typeface="Mali"/>
              </a:rPr>
              <a:t> their first language. (unaware of rules of language)</a:t>
            </a:r>
            <a:endParaRPr sz="2200">
              <a:solidFill>
                <a:srgbClr val="000000"/>
              </a:solidFill>
              <a:latin typeface="Mali"/>
              <a:ea typeface="Mali"/>
              <a:cs typeface="Mali"/>
              <a:sym typeface="Mali"/>
            </a:endParaRPr>
          </a:p>
          <a:p>
            <a:pPr indent="0" lvl="0" marL="0" rtl="0" algn="l">
              <a:spcBef>
                <a:spcPts val="1200"/>
              </a:spcBef>
              <a:spcAft>
                <a:spcPts val="0"/>
              </a:spcAft>
              <a:buNone/>
            </a:pPr>
            <a:r>
              <a:rPr i="1" lang="th" sz="2200">
                <a:solidFill>
                  <a:schemeClr val="dk1"/>
                </a:solidFill>
                <a:latin typeface="Mali"/>
                <a:ea typeface="Mali"/>
                <a:cs typeface="Mali"/>
                <a:sym typeface="Mali"/>
              </a:rPr>
              <a:t>learning</a:t>
            </a:r>
            <a:r>
              <a:rPr lang="th" sz="2200">
                <a:solidFill>
                  <a:srgbClr val="000000"/>
                </a:solidFill>
                <a:latin typeface="Mali"/>
                <a:ea typeface="Mali"/>
                <a:cs typeface="Mali"/>
                <a:sym typeface="Mali"/>
              </a:rPr>
              <a:t> - a </a:t>
            </a:r>
            <a:r>
              <a:rPr lang="th" sz="2200">
                <a:solidFill>
                  <a:srgbClr val="000000"/>
                </a:solidFill>
                <a:latin typeface="Mali"/>
                <a:ea typeface="Mali"/>
                <a:cs typeface="Mali"/>
                <a:sym typeface="Mali"/>
              </a:rPr>
              <a:t>conscious process, speakers learn language consciously (knowing the grammar rules)</a:t>
            </a:r>
            <a:endParaRPr sz="2200">
              <a:solidFill>
                <a:srgbClr val="000000"/>
              </a:solidFill>
              <a:latin typeface="Mali"/>
              <a:ea typeface="Mali"/>
              <a:cs typeface="Mali"/>
              <a:sym typeface="Mali"/>
            </a:endParaRPr>
          </a:p>
          <a:p>
            <a:pPr indent="0" lvl="0" marL="0" rtl="0" algn="l">
              <a:spcBef>
                <a:spcPts val="1200"/>
              </a:spcBef>
              <a:spcAft>
                <a:spcPts val="1200"/>
              </a:spcAft>
              <a:buNone/>
            </a:pPr>
            <a:r>
              <a:t/>
            </a:r>
            <a:endParaRPr i="1" sz="2200">
              <a:solidFill>
                <a:schemeClr val="dk1"/>
              </a:solidFill>
              <a:latin typeface="Mali"/>
              <a:ea typeface="Mali"/>
              <a:cs typeface="Mali"/>
              <a:sym typeface="Mal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SzPts val="3000"/>
              <a:buFont typeface="Mali"/>
              <a:buAutoNum type="arabicPeriod"/>
            </a:pPr>
            <a:r>
              <a:rPr b="1" lang="th">
                <a:latin typeface="Mali"/>
                <a:ea typeface="Mali"/>
                <a:cs typeface="Mali"/>
                <a:sym typeface="Mali"/>
              </a:rPr>
              <a:t>Input Approach (Krashen, 1992)</a:t>
            </a:r>
            <a:endParaRPr b="1">
              <a:latin typeface="Mali"/>
              <a:ea typeface="Mali"/>
              <a:cs typeface="Mali"/>
              <a:sym typeface="Mali"/>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h" sz="2200">
                <a:solidFill>
                  <a:srgbClr val="000000"/>
                </a:solidFill>
                <a:latin typeface="Mali"/>
                <a:ea typeface="Mali"/>
                <a:cs typeface="Mali"/>
                <a:sym typeface="Mali"/>
              </a:rPr>
              <a:t>1.2 monitor hypothesis</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	the relationship between acquisition &amp; learning that defines the influence of </a:t>
            </a:r>
            <a:r>
              <a:rPr lang="th" sz="2200">
                <a:solidFill>
                  <a:srgbClr val="000000"/>
                </a:solidFill>
                <a:latin typeface="Mali"/>
                <a:ea typeface="Mali"/>
                <a:cs typeface="Mali"/>
                <a:sym typeface="Mali"/>
              </a:rPr>
              <a:t>learning on the acquisition.</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monitor - acts in a planning, editing, and correcting function when learners have enough time, think about correctness, and know the rules. </a:t>
            </a:r>
            <a:endParaRPr sz="2200">
              <a:solidFill>
                <a:srgbClr val="000000"/>
              </a:solidFill>
              <a:latin typeface="Mali"/>
              <a:ea typeface="Mali"/>
              <a:cs typeface="Mali"/>
              <a:sym typeface="Mali"/>
            </a:endParaRPr>
          </a:p>
          <a:p>
            <a:pPr indent="0" lvl="0" marL="0" rtl="0" algn="l">
              <a:spcBef>
                <a:spcPts val="1200"/>
              </a:spcBef>
              <a:spcAft>
                <a:spcPts val="1200"/>
              </a:spcAft>
              <a:buNone/>
            </a:pPr>
            <a:r>
              <a:t/>
            </a:r>
            <a:endParaRPr sz="2200">
              <a:solidFill>
                <a:srgbClr val="000000"/>
              </a:solidFill>
              <a:latin typeface="Mali"/>
              <a:ea typeface="Mali"/>
              <a:cs typeface="Mali"/>
              <a:sym typeface="Mal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SzPts val="3000"/>
              <a:buFont typeface="Mali"/>
              <a:buAutoNum type="arabicPeriod"/>
            </a:pPr>
            <a:r>
              <a:rPr b="1" lang="th">
                <a:latin typeface="Mali"/>
                <a:ea typeface="Mali"/>
                <a:cs typeface="Mali"/>
                <a:sym typeface="Mali"/>
              </a:rPr>
              <a:t>Input Approach (Krashen, 1992)</a:t>
            </a:r>
            <a:endParaRPr b="1">
              <a:latin typeface="Mali"/>
              <a:ea typeface="Mali"/>
              <a:cs typeface="Mali"/>
              <a:sym typeface="Mali"/>
            </a:endParaRPr>
          </a:p>
        </p:txBody>
      </p:sp>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h" sz="2200">
                <a:solidFill>
                  <a:srgbClr val="000000"/>
                </a:solidFill>
                <a:latin typeface="Mali"/>
                <a:ea typeface="Mali"/>
                <a:cs typeface="Mali"/>
                <a:sym typeface="Mali"/>
              </a:rPr>
              <a:t>1.2 monitor hypothesis</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	three types of learners</a:t>
            </a:r>
            <a:endParaRPr sz="2200">
              <a:solidFill>
                <a:srgbClr val="000000"/>
              </a:solidFill>
              <a:latin typeface="Mali"/>
              <a:ea typeface="Mali"/>
              <a:cs typeface="Mali"/>
              <a:sym typeface="Mali"/>
            </a:endParaRPr>
          </a:p>
          <a:p>
            <a:pPr indent="-368300" lvl="0" marL="914400" rtl="0" algn="l">
              <a:spcBef>
                <a:spcPts val="1200"/>
              </a:spcBef>
              <a:spcAft>
                <a:spcPts val="0"/>
              </a:spcAft>
              <a:buClr>
                <a:srgbClr val="000000"/>
              </a:buClr>
              <a:buSzPts val="2200"/>
              <a:buFont typeface="Mali"/>
              <a:buAutoNum type="arabicPeriod"/>
            </a:pPr>
            <a:r>
              <a:rPr lang="th" sz="2200">
                <a:solidFill>
                  <a:schemeClr val="dk1"/>
                </a:solidFill>
                <a:latin typeface="Mali"/>
                <a:ea typeface="Mali"/>
                <a:cs typeface="Mali"/>
                <a:sym typeface="Mali"/>
              </a:rPr>
              <a:t>Over-users</a:t>
            </a:r>
            <a:r>
              <a:rPr lang="th" sz="2200">
                <a:solidFill>
                  <a:srgbClr val="000000"/>
                </a:solidFill>
                <a:latin typeface="Mali"/>
                <a:ea typeface="Mali"/>
                <a:cs typeface="Mali"/>
                <a:sym typeface="Mali"/>
              </a:rPr>
              <a:t> - introvert and perfect learners/ lack of self-confidence</a:t>
            </a:r>
            <a:endParaRPr sz="2200">
              <a:solidFill>
                <a:srgbClr val="000000"/>
              </a:solidFill>
              <a:latin typeface="Mali"/>
              <a:ea typeface="Mali"/>
              <a:cs typeface="Mali"/>
              <a:sym typeface="Mali"/>
            </a:endParaRPr>
          </a:p>
          <a:p>
            <a:pPr indent="-368300" lvl="0" marL="914400" rtl="0" algn="l">
              <a:spcBef>
                <a:spcPts val="0"/>
              </a:spcBef>
              <a:spcAft>
                <a:spcPts val="0"/>
              </a:spcAft>
              <a:buClr>
                <a:srgbClr val="000000"/>
              </a:buClr>
              <a:buSzPts val="2200"/>
              <a:buFont typeface="Mali"/>
              <a:buAutoNum type="arabicPeriod"/>
            </a:pPr>
            <a:r>
              <a:rPr lang="th" sz="2200">
                <a:solidFill>
                  <a:schemeClr val="dk1"/>
                </a:solidFill>
                <a:latin typeface="Mali"/>
                <a:ea typeface="Mali"/>
                <a:cs typeface="Mali"/>
                <a:sym typeface="Mali"/>
              </a:rPr>
              <a:t>Under-users </a:t>
            </a:r>
            <a:r>
              <a:rPr lang="th" sz="2200">
                <a:solidFill>
                  <a:srgbClr val="000000"/>
                </a:solidFill>
                <a:latin typeface="Mali"/>
                <a:ea typeface="Mali"/>
                <a:cs typeface="Mali"/>
                <a:sym typeface="Mali"/>
              </a:rPr>
              <a:t>- extrovert learners</a:t>
            </a:r>
            <a:endParaRPr sz="2200">
              <a:solidFill>
                <a:srgbClr val="000000"/>
              </a:solidFill>
              <a:latin typeface="Mali"/>
              <a:ea typeface="Mali"/>
              <a:cs typeface="Mali"/>
              <a:sym typeface="Mali"/>
            </a:endParaRPr>
          </a:p>
          <a:p>
            <a:pPr indent="-368300" lvl="0" marL="914400" rtl="0" algn="l">
              <a:spcBef>
                <a:spcPts val="0"/>
              </a:spcBef>
              <a:spcAft>
                <a:spcPts val="0"/>
              </a:spcAft>
              <a:buClr>
                <a:srgbClr val="000000"/>
              </a:buClr>
              <a:buSzPts val="2200"/>
              <a:buFont typeface="Mali"/>
              <a:buAutoNum type="arabicPeriod"/>
            </a:pPr>
            <a:r>
              <a:rPr lang="th" sz="2200">
                <a:solidFill>
                  <a:schemeClr val="dk1"/>
                </a:solidFill>
                <a:latin typeface="Mali"/>
                <a:ea typeface="Mali"/>
                <a:cs typeface="Mali"/>
                <a:sym typeface="Mali"/>
              </a:rPr>
              <a:t>Optimal users</a:t>
            </a:r>
            <a:r>
              <a:rPr lang="th" sz="2200">
                <a:solidFill>
                  <a:srgbClr val="000000"/>
                </a:solidFill>
                <a:latin typeface="Mali"/>
                <a:ea typeface="Mali"/>
                <a:cs typeface="Mali"/>
                <a:sym typeface="Mali"/>
              </a:rPr>
              <a:t> - learners who use the monitor appropriately</a:t>
            </a:r>
            <a:endParaRPr sz="2200">
              <a:solidFill>
                <a:srgbClr val="000000"/>
              </a:solidFill>
              <a:latin typeface="Mali"/>
              <a:ea typeface="Mali"/>
              <a:cs typeface="Mali"/>
              <a:sym typeface="Mal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SzPts val="3000"/>
              <a:buFont typeface="Mali"/>
              <a:buAutoNum type="arabicPeriod"/>
            </a:pPr>
            <a:r>
              <a:rPr b="1" lang="th">
                <a:latin typeface="Mali"/>
                <a:ea typeface="Mali"/>
                <a:cs typeface="Mali"/>
                <a:sym typeface="Mali"/>
              </a:rPr>
              <a:t>Input Approach (Krashen, 1992)</a:t>
            </a:r>
            <a:endParaRPr b="1">
              <a:latin typeface="Mali"/>
              <a:ea typeface="Mali"/>
              <a:cs typeface="Mali"/>
              <a:sym typeface="Mali"/>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th" sz="2200">
                <a:solidFill>
                  <a:srgbClr val="000000"/>
                </a:solidFill>
                <a:latin typeface="Mali"/>
                <a:ea typeface="Mali"/>
                <a:cs typeface="Mali"/>
                <a:sym typeface="Mali"/>
              </a:rPr>
              <a:t>1.3 natural order hypothesis</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	the acquisition of grammatical structures follows a natural order which is </a:t>
            </a:r>
            <a:r>
              <a:rPr lang="th" sz="2200">
                <a:solidFill>
                  <a:schemeClr val="dk1"/>
                </a:solidFill>
                <a:latin typeface="Mali"/>
                <a:ea typeface="Mali"/>
                <a:cs typeface="Mali"/>
                <a:sym typeface="Mali"/>
              </a:rPr>
              <a:t>predictable</a:t>
            </a:r>
            <a:r>
              <a:rPr lang="th" sz="2200">
                <a:solidFill>
                  <a:srgbClr val="000000"/>
                </a:solidFill>
                <a:latin typeface="Mali"/>
                <a:ea typeface="Mali"/>
                <a:cs typeface="Mali"/>
                <a:sym typeface="Mali"/>
              </a:rPr>
              <a:t>.</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Krashen (1987) points out that the natural order hypothesis is not that a language program syllabus, it should be based on the order found in the studies. </a:t>
            </a:r>
            <a:r>
              <a:rPr lang="th" sz="2200">
                <a:solidFill>
                  <a:schemeClr val="dk1"/>
                </a:solidFill>
                <a:latin typeface="Mali"/>
                <a:ea typeface="Mali"/>
                <a:cs typeface="Mali"/>
                <a:sym typeface="Mali"/>
              </a:rPr>
              <a:t>The</a:t>
            </a:r>
            <a:r>
              <a:rPr lang="th" sz="2200">
                <a:solidFill>
                  <a:schemeClr val="dk1"/>
                </a:solidFill>
                <a:latin typeface="Mali"/>
                <a:ea typeface="Mali"/>
                <a:cs typeface="Mali"/>
                <a:sym typeface="Mali"/>
              </a:rPr>
              <a:t> goal is language acquisition.</a:t>
            </a:r>
            <a:endParaRPr sz="2200">
              <a:solidFill>
                <a:schemeClr val="dk1"/>
              </a:solidFill>
              <a:latin typeface="Mali"/>
              <a:ea typeface="Mali"/>
              <a:cs typeface="Mali"/>
              <a:sym typeface="Mali"/>
            </a:endParaRPr>
          </a:p>
          <a:p>
            <a:pPr indent="0" lvl="0" marL="0" rtl="0" algn="l">
              <a:spcBef>
                <a:spcPts val="1200"/>
              </a:spcBef>
              <a:spcAft>
                <a:spcPts val="1200"/>
              </a:spcAft>
              <a:buNone/>
            </a:pPr>
            <a:r>
              <a:t/>
            </a:r>
            <a:endParaRPr sz="2200">
              <a:solidFill>
                <a:srgbClr val="000000"/>
              </a:solidFill>
              <a:latin typeface="Mali"/>
              <a:ea typeface="Mali"/>
              <a:cs typeface="Mali"/>
              <a:sym typeface="Mal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SzPts val="3000"/>
              <a:buFont typeface="Mali"/>
              <a:buAutoNum type="arabicPeriod"/>
            </a:pPr>
            <a:r>
              <a:rPr b="1" lang="th">
                <a:latin typeface="Mali"/>
                <a:ea typeface="Mali"/>
                <a:cs typeface="Mali"/>
                <a:sym typeface="Mali"/>
              </a:rPr>
              <a:t>Input Approach (Krashen, 1992)</a:t>
            </a:r>
            <a:endParaRPr b="1">
              <a:latin typeface="Mali"/>
              <a:ea typeface="Mali"/>
              <a:cs typeface="Mali"/>
              <a:sym typeface="Mali"/>
            </a:endParaRPr>
          </a:p>
        </p:txBody>
      </p:sp>
      <p:sp>
        <p:nvSpPr>
          <p:cNvPr id="105" name="Google Shape;105;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h">
                <a:solidFill>
                  <a:srgbClr val="000000"/>
                </a:solidFill>
                <a:latin typeface="Mali"/>
                <a:ea typeface="Mali"/>
                <a:cs typeface="Mali"/>
                <a:sym typeface="Mali"/>
              </a:rPr>
              <a:t>1.4 input hypothesis</a:t>
            </a:r>
            <a:endParaRPr>
              <a:solidFill>
                <a:srgbClr val="000000"/>
              </a:solidFill>
              <a:latin typeface="Mali"/>
              <a:ea typeface="Mali"/>
              <a:cs typeface="Mali"/>
              <a:sym typeface="Mali"/>
            </a:endParaRPr>
          </a:p>
          <a:p>
            <a:pPr indent="-342900" lvl="0" marL="457200" rtl="0" algn="l">
              <a:spcBef>
                <a:spcPts val="1200"/>
              </a:spcBef>
              <a:spcAft>
                <a:spcPts val="0"/>
              </a:spcAft>
              <a:buClr>
                <a:srgbClr val="000000"/>
              </a:buClr>
              <a:buSzPts val="1800"/>
              <a:buFont typeface="Mali"/>
              <a:buChar char="-"/>
            </a:pPr>
            <a:r>
              <a:rPr lang="th">
                <a:solidFill>
                  <a:srgbClr val="000000"/>
                </a:solidFill>
                <a:latin typeface="Mali"/>
                <a:ea typeface="Mali"/>
                <a:cs typeface="Mali"/>
                <a:sym typeface="Mali"/>
              </a:rPr>
              <a:t>only concerned with ‘acquisition’</a:t>
            </a:r>
            <a:endParaRPr>
              <a:solidFill>
                <a:srgbClr val="000000"/>
              </a:solidFill>
              <a:latin typeface="Mali"/>
              <a:ea typeface="Mali"/>
              <a:cs typeface="Mali"/>
              <a:sym typeface="Mali"/>
            </a:endParaRPr>
          </a:p>
          <a:p>
            <a:pPr indent="0" lvl="0" marL="0" rtl="0" algn="l">
              <a:spcBef>
                <a:spcPts val="1200"/>
              </a:spcBef>
              <a:spcAft>
                <a:spcPts val="0"/>
              </a:spcAft>
              <a:buNone/>
            </a:pPr>
            <a:r>
              <a:rPr lang="th">
                <a:solidFill>
                  <a:srgbClr val="000000"/>
                </a:solidFill>
                <a:latin typeface="Mali"/>
                <a:ea typeface="Mali"/>
                <a:cs typeface="Mali"/>
                <a:sym typeface="Mali"/>
              </a:rPr>
              <a:t>learners improve and progress along the natural order when he gets SL input – a stage of linguistic competence.</a:t>
            </a:r>
            <a:endParaRPr>
              <a:solidFill>
                <a:srgbClr val="000000"/>
              </a:solidFill>
              <a:latin typeface="Mali"/>
              <a:ea typeface="Mali"/>
              <a:cs typeface="Mali"/>
              <a:sym typeface="Mali"/>
            </a:endParaRPr>
          </a:p>
          <a:p>
            <a:pPr indent="0" lvl="0" marL="0" rtl="0" algn="l">
              <a:spcBef>
                <a:spcPts val="1200"/>
              </a:spcBef>
              <a:spcAft>
                <a:spcPts val="0"/>
              </a:spcAft>
              <a:buNone/>
            </a:pPr>
            <a:r>
              <a:rPr lang="th">
                <a:solidFill>
                  <a:srgbClr val="000000"/>
                </a:solidFill>
                <a:latin typeface="Mali"/>
                <a:ea typeface="Mali"/>
                <a:cs typeface="Mali"/>
                <a:sym typeface="Mali"/>
              </a:rPr>
              <a:t>		learner’s stage =    i</a:t>
            </a:r>
            <a:endParaRPr>
              <a:solidFill>
                <a:srgbClr val="000000"/>
              </a:solidFill>
              <a:latin typeface="Mali"/>
              <a:ea typeface="Mali"/>
              <a:cs typeface="Mali"/>
              <a:sym typeface="Mali"/>
            </a:endParaRPr>
          </a:p>
          <a:p>
            <a:pPr indent="0" lvl="0" marL="0" rtl="0" algn="l">
              <a:spcBef>
                <a:spcPts val="1200"/>
              </a:spcBef>
              <a:spcAft>
                <a:spcPts val="0"/>
              </a:spcAft>
              <a:buNone/>
            </a:pPr>
            <a:r>
              <a:rPr lang="th">
                <a:solidFill>
                  <a:srgbClr val="000000"/>
                </a:solidFill>
                <a:latin typeface="Mali"/>
                <a:ea typeface="Mali"/>
                <a:cs typeface="Mali"/>
                <a:sym typeface="Mali"/>
              </a:rPr>
              <a:t>		comprehensible input =   i + 1</a:t>
            </a:r>
            <a:endParaRPr>
              <a:solidFill>
                <a:srgbClr val="000000"/>
              </a:solidFill>
              <a:latin typeface="Mali"/>
              <a:ea typeface="Mali"/>
              <a:cs typeface="Mali"/>
              <a:sym typeface="Mali"/>
            </a:endParaRPr>
          </a:p>
          <a:p>
            <a:pPr indent="0" lvl="0" marL="0" rtl="0" algn="l">
              <a:spcBef>
                <a:spcPts val="1200"/>
              </a:spcBef>
              <a:spcAft>
                <a:spcPts val="0"/>
              </a:spcAft>
              <a:buNone/>
            </a:pPr>
            <a:r>
              <a:t/>
            </a:r>
            <a:endParaRPr>
              <a:solidFill>
                <a:srgbClr val="000000"/>
              </a:solidFill>
              <a:latin typeface="Mali"/>
              <a:ea typeface="Mali"/>
              <a:cs typeface="Mali"/>
              <a:sym typeface="Mali"/>
            </a:endParaRPr>
          </a:p>
          <a:p>
            <a:pPr indent="0" lvl="0" marL="0" rtl="0" algn="l">
              <a:spcBef>
                <a:spcPts val="1200"/>
              </a:spcBef>
              <a:spcAft>
                <a:spcPts val="0"/>
              </a:spcAft>
              <a:buNone/>
            </a:pPr>
            <a:r>
              <a:t/>
            </a:r>
            <a:endParaRPr>
              <a:solidFill>
                <a:srgbClr val="000000"/>
              </a:solidFill>
              <a:latin typeface="Mali"/>
              <a:ea typeface="Mali"/>
              <a:cs typeface="Mali"/>
              <a:sym typeface="Mali"/>
            </a:endParaRPr>
          </a:p>
          <a:p>
            <a:pPr indent="0" lvl="0" marL="0" rtl="0" algn="l">
              <a:spcBef>
                <a:spcPts val="1200"/>
              </a:spcBef>
              <a:spcAft>
                <a:spcPts val="1200"/>
              </a:spcAft>
              <a:buNone/>
            </a:pPr>
            <a:r>
              <a:rPr lang="th">
                <a:solidFill>
                  <a:srgbClr val="000000"/>
                </a:solidFill>
                <a:latin typeface="Mali"/>
                <a:ea typeface="Mali"/>
                <a:cs typeface="Mali"/>
                <a:sym typeface="Mali"/>
              </a:rPr>
              <a:t>	</a:t>
            </a:r>
            <a:endParaRPr>
              <a:solidFill>
                <a:srgbClr val="000000"/>
              </a:solidFill>
              <a:latin typeface="Mali"/>
              <a:ea typeface="Mali"/>
              <a:cs typeface="Mali"/>
              <a:sym typeface="Mal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306475"/>
            <a:ext cx="8520600" cy="5727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SzPts val="3000"/>
              <a:buFont typeface="Mali"/>
              <a:buAutoNum type="arabicPeriod"/>
            </a:pPr>
            <a:r>
              <a:rPr b="1" lang="th">
                <a:latin typeface="Mali"/>
                <a:ea typeface="Mali"/>
                <a:cs typeface="Mali"/>
                <a:sym typeface="Mali"/>
              </a:rPr>
              <a:t>Input Approach (Krashen, 1992)</a:t>
            </a:r>
            <a:endParaRPr b="1">
              <a:latin typeface="Mali"/>
              <a:ea typeface="Mali"/>
              <a:cs typeface="Mali"/>
              <a:sym typeface="Mali"/>
            </a:endParaRPr>
          </a:p>
        </p:txBody>
      </p:sp>
      <p:sp>
        <p:nvSpPr>
          <p:cNvPr id="111" name="Google Shape;111;p21"/>
          <p:cNvSpPr txBox="1"/>
          <p:nvPr>
            <p:ph idx="1" type="body"/>
          </p:nvPr>
        </p:nvSpPr>
        <p:spPr>
          <a:xfrm>
            <a:off x="311700" y="130832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th" sz="2200">
                <a:solidFill>
                  <a:srgbClr val="000000"/>
                </a:solidFill>
                <a:latin typeface="Mali"/>
                <a:ea typeface="Mali"/>
                <a:cs typeface="Mali"/>
                <a:sym typeface="Mali"/>
              </a:rPr>
              <a:t>1.5 affective filter hypothesis</a:t>
            </a:r>
            <a:endParaRPr sz="2200">
              <a:solidFill>
                <a:srgbClr val="000000"/>
              </a:solidFill>
              <a:latin typeface="Mali"/>
              <a:ea typeface="Mali"/>
              <a:cs typeface="Mali"/>
              <a:sym typeface="Mali"/>
            </a:endParaRPr>
          </a:p>
          <a:p>
            <a:pPr indent="-368300" lvl="0" marL="457200" rtl="0" algn="l">
              <a:spcBef>
                <a:spcPts val="1200"/>
              </a:spcBef>
              <a:spcAft>
                <a:spcPts val="0"/>
              </a:spcAft>
              <a:buClr>
                <a:srgbClr val="000000"/>
              </a:buClr>
              <a:buSzPts val="2200"/>
              <a:buFont typeface="Mali"/>
              <a:buChar char="-"/>
            </a:pPr>
            <a:r>
              <a:rPr lang="th" sz="2200">
                <a:solidFill>
                  <a:srgbClr val="000000"/>
                </a:solidFill>
                <a:latin typeface="Mali"/>
                <a:ea typeface="Mali"/>
                <a:cs typeface="Mali"/>
                <a:sym typeface="Mali"/>
              </a:rPr>
              <a:t>affective variables play a facilitative role in SLA.</a:t>
            </a:r>
            <a:endParaRPr sz="2200">
              <a:solidFill>
                <a:srgbClr val="000000"/>
              </a:solidFill>
              <a:latin typeface="Mali"/>
              <a:ea typeface="Mali"/>
              <a:cs typeface="Mali"/>
              <a:sym typeface="Mali"/>
            </a:endParaRPr>
          </a:p>
          <a:p>
            <a:pPr indent="0" lvl="0" marL="0" rtl="0" algn="l">
              <a:spcBef>
                <a:spcPts val="1200"/>
              </a:spcBef>
              <a:spcAft>
                <a:spcPts val="0"/>
              </a:spcAft>
              <a:buNone/>
            </a:pPr>
            <a:r>
              <a:rPr lang="th" sz="2200">
                <a:solidFill>
                  <a:srgbClr val="000000"/>
                </a:solidFill>
                <a:latin typeface="Mali"/>
                <a:ea typeface="Mali"/>
                <a:cs typeface="Mali"/>
                <a:sym typeface="Mali"/>
              </a:rPr>
              <a:t>Variables: motivation, self-confidence and anxiety.</a:t>
            </a:r>
            <a:endParaRPr sz="2200">
              <a:solidFill>
                <a:srgbClr val="000000"/>
              </a:solidFill>
              <a:latin typeface="Mali"/>
              <a:ea typeface="Mali"/>
              <a:cs typeface="Mali"/>
              <a:sym typeface="Mali"/>
            </a:endParaRPr>
          </a:p>
          <a:p>
            <a:pPr indent="-368300" lvl="0" marL="457200" rtl="0" algn="l">
              <a:spcBef>
                <a:spcPts val="1200"/>
              </a:spcBef>
              <a:spcAft>
                <a:spcPts val="0"/>
              </a:spcAft>
              <a:buClr>
                <a:srgbClr val="000000"/>
              </a:buClr>
              <a:buSzPts val="2200"/>
              <a:buFont typeface="Mali"/>
              <a:buChar char="●"/>
            </a:pPr>
            <a:r>
              <a:rPr lang="th" sz="2200">
                <a:solidFill>
                  <a:srgbClr val="000000"/>
                </a:solidFill>
                <a:latin typeface="Mali"/>
                <a:ea typeface="Mali"/>
                <a:cs typeface="Mali"/>
                <a:sym typeface="Mali"/>
              </a:rPr>
              <a:t>positive affect = better equipped for success in SLA.</a:t>
            </a:r>
            <a:endParaRPr sz="2200">
              <a:solidFill>
                <a:srgbClr val="000000"/>
              </a:solidFill>
              <a:latin typeface="Mali"/>
              <a:ea typeface="Mali"/>
              <a:cs typeface="Mali"/>
              <a:sym typeface="Mali"/>
            </a:endParaRPr>
          </a:p>
          <a:p>
            <a:pPr indent="-368300" lvl="0" marL="457200" rtl="0" algn="l">
              <a:spcBef>
                <a:spcPts val="0"/>
              </a:spcBef>
              <a:spcAft>
                <a:spcPts val="0"/>
              </a:spcAft>
              <a:buClr>
                <a:srgbClr val="000000"/>
              </a:buClr>
              <a:buSzPts val="2200"/>
              <a:buFont typeface="Mali"/>
              <a:buChar char="●"/>
            </a:pPr>
            <a:r>
              <a:rPr lang="th" sz="2200">
                <a:solidFill>
                  <a:srgbClr val="000000"/>
                </a:solidFill>
                <a:latin typeface="Mali"/>
                <a:ea typeface="Mali"/>
                <a:cs typeface="Mali"/>
                <a:sym typeface="Mali"/>
              </a:rPr>
              <a:t>negative affect = block comprehensible input from SLA</a:t>
            </a:r>
            <a:endParaRPr sz="2200">
              <a:solidFill>
                <a:srgbClr val="000000"/>
              </a:solidFill>
              <a:latin typeface="Mali"/>
              <a:ea typeface="Mali"/>
              <a:cs typeface="Mali"/>
              <a:sym typeface="Mali"/>
            </a:endParaRPr>
          </a:p>
          <a:p>
            <a:pPr indent="0" lvl="0" marL="0" rtl="0" algn="l">
              <a:spcBef>
                <a:spcPts val="1200"/>
              </a:spcBef>
              <a:spcAft>
                <a:spcPts val="0"/>
              </a:spcAft>
              <a:buNone/>
            </a:pPr>
            <a:r>
              <a:t/>
            </a:r>
            <a:endParaRPr sz="2200">
              <a:solidFill>
                <a:srgbClr val="000000"/>
              </a:solidFill>
              <a:latin typeface="Mali"/>
              <a:ea typeface="Mali"/>
              <a:cs typeface="Mali"/>
              <a:sym typeface="Mali"/>
            </a:endParaRPr>
          </a:p>
          <a:p>
            <a:pPr indent="0" lvl="0" marL="0" rtl="0" algn="l">
              <a:spcBef>
                <a:spcPts val="1200"/>
              </a:spcBef>
              <a:spcAft>
                <a:spcPts val="1200"/>
              </a:spcAft>
              <a:buNone/>
            </a:pPr>
            <a:r>
              <a:rPr lang="th" sz="2200">
                <a:solidFill>
                  <a:srgbClr val="000000"/>
                </a:solidFill>
                <a:latin typeface="Mali"/>
                <a:ea typeface="Mali"/>
                <a:cs typeface="Mali"/>
                <a:sym typeface="Mali"/>
              </a:rPr>
              <a:t>	</a:t>
            </a:r>
            <a:endParaRPr sz="2200">
              <a:solidFill>
                <a:srgbClr val="000000"/>
              </a:solidFill>
              <a:latin typeface="Mali"/>
              <a:ea typeface="Mali"/>
              <a:cs typeface="Mali"/>
              <a:sym typeface="Mali"/>
            </a:endParaRP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