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82" r:id="rId3"/>
    <p:sldId id="302" r:id="rId4"/>
    <p:sldId id="289" r:id="rId5"/>
    <p:sldId id="291" r:id="rId6"/>
    <p:sldId id="288" r:id="rId7"/>
    <p:sldId id="292" r:id="rId8"/>
    <p:sldId id="293" r:id="rId9"/>
    <p:sldId id="294" r:id="rId10"/>
    <p:sldId id="295" r:id="rId11"/>
    <p:sldId id="304" r:id="rId12"/>
    <p:sldId id="296" r:id="rId13"/>
    <p:sldId id="290" r:id="rId14"/>
    <p:sldId id="278" r:id="rId15"/>
    <p:sldId id="298" r:id="rId16"/>
    <p:sldId id="303" r:id="rId17"/>
    <p:sldId id="299" r:id="rId18"/>
    <p:sldId id="300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53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0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49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7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2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33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61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10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6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42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91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72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54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7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9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8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2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85458"/>
            <a:ext cx="11982450" cy="666572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77825" y="335631"/>
            <a:ext cx="9144000" cy="1236782"/>
          </a:xfrm>
        </p:spPr>
        <p:txBody>
          <a:bodyPr>
            <a:normAutofit/>
          </a:bodyPr>
          <a:lstStyle/>
          <a:p>
            <a:r>
              <a:rPr lang="zh-CN" altLang="en-US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高级汉语 </a:t>
            </a:r>
            <a:r>
              <a:rPr lang="en-US" altLang="zh-CN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33443" y="1694176"/>
            <a:ext cx="9144000" cy="448669"/>
          </a:xfrm>
        </p:spPr>
        <p:txBody>
          <a:bodyPr>
            <a:noAutofit/>
          </a:bodyPr>
          <a:lstStyle/>
          <a:p>
            <a:r>
              <a:rPr lang="th-TH" sz="4000" b="1" dirty="0"/>
              <a:t>	</a:t>
            </a:r>
            <a:r>
              <a:rPr lang="th-TH" sz="4000" b="1" dirty="0" smtClean="0"/>
              <a:t>2110321</a:t>
            </a:r>
            <a:r>
              <a:rPr lang="en-US" sz="4000" b="1" dirty="0" smtClean="0"/>
              <a:t> </a:t>
            </a:r>
            <a:r>
              <a:rPr lang="th-TH" sz="4000" b="1" dirty="0" smtClean="0"/>
              <a:t>ภาษาจีนระดับสูง 1 </a:t>
            </a:r>
            <a:endParaRPr lang="en-US" sz="4000" b="1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856860" y="2521008"/>
            <a:ext cx="4802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</a:rPr>
              <a:t>อ.ดร.ภากร  นพฤทธิ์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（陆老师）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444431"/>
            <a:ext cx="10517523" cy="425083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6.</a:t>
            </a:r>
            <a:r>
              <a:rPr lang="zh-CN" altLang="en-US" sz="3600" dirty="0" smtClean="0"/>
              <a:t>带回国当做礼物送人</a:t>
            </a:r>
            <a:r>
              <a:rPr lang="zh-CN" altLang="en-US" sz="3600" b="1" dirty="0" smtClean="0"/>
              <a:t>再</a:t>
            </a:r>
            <a:r>
              <a:rPr lang="zh-CN" altLang="en-US" sz="3600" dirty="0" smtClean="0"/>
              <a:t>合适</a:t>
            </a:r>
            <a:r>
              <a:rPr lang="zh-CN" altLang="en-US" sz="3600" b="1" dirty="0" smtClean="0"/>
              <a:t>不过了</a:t>
            </a:r>
            <a:endParaRPr lang="en-US" altLang="zh-CN" sz="3600" b="1" dirty="0" smtClean="0"/>
          </a:p>
          <a:p>
            <a:pPr marL="0" indent="0">
              <a:buNone/>
              <a:defRPr/>
            </a:pPr>
            <a:r>
              <a:rPr lang="zh-CN" altLang="en-US" sz="3600" dirty="0" smtClean="0">
                <a:ea typeface="宋体" panose="02010600030101010101" pitchFamily="2" charset="-122"/>
              </a:rPr>
              <a:t>再</a:t>
            </a:r>
            <a:r>
              <a:rPr lang="en-US" altLang="zh-CN" sz="3600" dirty="0" smtClean="0">
                <a:ea typeface="宋体" panose="02010600030101010101" pitchFamily="2" charset="-122"/>
              </a:rPr>
              <a:t>+</a:t>
            </a:r>
            <a:r>
              <a:rPr lang="zh-CN" altLang="en-US" sz="3600" dirty="0" smtClean="0">
                <a:ea typeface="宋体" panose="02010600030101010101" pitchFamily="2" charset="-122"/>
              </a:rPr>
              <a:t>形容词</a:t>
            </a:r>
            <a:r>
              <a:rPr lang="en-US" altLang="zh-CN" sz="3600" dirty="0" smtClean="0">
                <a:ea typeface="宋体" panose="02010600030101010101" pitchFamily="2" charset="-122"/>
              </a:rPr>
              <a:t>/</a:t>
            </a:r>
            <a:r>
              <a:rPr lang="zh-CN" altLang="en-US" sz="3600" dirty="0" smtClean="0">
                <a:ea typeface="宋体" panose="02010600030101010101" pitchFamily="2" charset="-122"/>
              </a:rPr>
              <a:t>动词</a:t>
            </a:r>
            <a:r>
              <a:rPr lang="en-US" altLang="zh-CN" sz="3600" dirty="0" smtClean="0">
                <a:ea typeface="宋体" panose="02010600030101010101" pitchFamily="2" charset="-122"/>
              </a:rPr>
              <a:t>+</a:t>
            </a:r>
            <a:r>
              <a:rPr lang="zh-CN" altLang="en-US" sz="3600" dirty="0" smtClean="0">
                <a:ea typeface="宋体" panose="02010600030101010101" pitchFamily="2" charset="-122"/>
              </a:rPr>
              <a:t>不过了（没有比</a:t>
            </a:r>
            <a:r>
              <a:rPr lang="en-US" altLang="zh-CN" sz="3600" dirty="0" smtClean="0">
                <a:ea typeface="宋体" panose="02010600030101010101" pitchFamily="2" charset="-122"/>
              </a:rPr>
              <a:t>…</a:t>
            </a:r>
            <a:r>
              <a:rPr lang="zh-CN" altLang="en-US" sz="3600" dirty="0" smtClean="0">
                <a:ea typeface="宋体" panose="02010600030101010101" pitchFamily="2" charset="-122"/>
              </a:rPr>
              <a:t>更</a:t>
            </a:r>
            <a:r>
              <a:rPr lang="en-US" altLang="zh-CN" sz="3600" dirty="0" smtClean="0">
                <a:ea typeface="宋体" panose="02010600030101010101" pitchFamily="2" charset="-122"/>
              </a:rPr>
              <a:t>…</a:t>
            </a:r>
            <a:r>
              <a:rPr lang="zh-CN" altLang="en-US" sz="3600" dirty="0" smtClean="0">
                <a:ea typeface="宋体" panose="02010600030101010101" pitchFamily="2" charset="-122"/>
              </a:rPr>
              <a:t>）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：她做你的女朋友真是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再</a:t>
            </a:r>
            <a:r>
              <a:rPr lang="zh-CN" altLang="en-US" sz="3600" dirty="0" smtClean="0">
                <a:ea typeface="宋体" panose="02010600030101010101" pitchFamily="2" charset="-122"/>
              </a:rPr>
              <a:t>合适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不过了</a:t>
            </a:r>
            <a:r>
              <a:rPr lang="zh-CN" altLang="en-US" sz="3600" dirty="0" smtClean="0">
                <a:ea typeface="宋体" panose="02010600030101010101" pitchFamily="2" charset="-122"/>
              </a:rPr>
              <a:t>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：你能跟我一块儿去那儿自然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再</a:t>
            </a:r>
            <a:r>
              <a:rPr lang="zh-CN" altLang="en-US" sz="3600" dirty="0" smtClean="0">
                <a:ea typeface="宋体" panose="02010600030101010101" pitchFamily="2" charset="-122"/>
              </a:rPr>
              <a:t>好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不过了</a:t>
            </a:r>
            <a:r>
              <a:rPr lang="zh-CN" altLang="en-US" sz="3600" dirty="0" smtClean="0">
                <a:ea typeface="宋体" panose="02010600030101010101" pitchFamily="2" charset="-122"/>
              </a:rPr>
              <a:t>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：什么，坐飞机去？那当然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再</a:t>
            </a:r>
            <a:r>
              <a:rPr lang="zh-CN" altLang="en-US" sz="3600" dirty="0" smtClean="0">
                <a:ea typeface="宋体" panose="02010600030101010101" pitchFamily="2" charset="-122"/>
              </a:rPr>
              <a:t>舒服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不过了</a:t>
            </a:r>
            <a:r>
              <a:rPr lang="zh-CN" altLang="en-US" sz="3600" dirty="0" smtClean="0">
                <a:ea typeface="宋体" panose="02010600030101010101" pitchFamily="2" charset="-122"/>
              </a:rPr>
              <a:t>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：由你来完成这件工作我真是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再</a:t>
            </a:r>
            <a:r>
              <a:rPr lang="zh-CN" altLang="en-US" sz="3600" dirty="0" smtClean="0">
                <a:ea typeface="宋体" panose="02010600030101010101" pitchFamily="2" charset="-122"/>
              </a:rPr>
              <a:t>放心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不过了</a:t>
            </a:r>
            <a:r>
              <a:rPr lang="zh-CN" altLang="en-US" sz="3600" dirty="0" smtClean="0">
                <a:ea typeface="宋体" panose="02010600030101010101" pitchFamily="2" charset="-122"/>
              </a:rPr>
              <a:t>。</a:t>
            </a:r>
            <a:endParaRPr lang="en-US" sz="24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84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/>
              <a:t>熟</a:t>
            </a:r>
            <a:r>
              <a:rPr lang="zh-CN" altLang="en-US" sz="4400" b="1" dirty="0" smtClean="0"/>
              <a:t>读短文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486526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）进口汽车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进口产品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做进口生意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从泰国进口水果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）舍不得吃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舍不得用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舍不得送人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舍不得用钱</a:t>
            </a:r>
            <a:r>
              <a:rPr lang="en-US" altLang="zh-CN" sz="2800" dirty="0" smtClean="0"/>
              <a:t>		</a:t>
            </a:r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舍不得离开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）国内市场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国内问题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国内情况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国内新闻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）八折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七五折</a:t>
            </a:r>
            <a:r>
              <a:rPr lang="en-US" altLang="zh-CN" sz="2800" dirty="0" smtClean="0"/>
              <a:t>	   </a:t>
            </a:r>
            <a:r>
              <a:rPr lang="zh-CN" altLang="en-US" sz="2800" dirty="0" smtClean="0"/>
              <a:t>打折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打九折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）三天之内</a:t>
            </a:r>
            <a:r>
              <a:rPr lang="en-US" altLang="zh-CN" sz="2800" dirty="0" smtClean="0"/>
              <a:t>	</a:t>
            </a:r>
            <a:r>
              <a:rPr lang="zh-CN" altLang="en-US" sz="2800" dirty="0"/>
              <a:t>两年之</a:t>
            </a:r>
            <a:r>
              <a:rPr lang="zh-CN" altLang="en-US" sz="2800" dirty="0" smtClean="0"/>
              <a:t>内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五步之内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十公里之内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十万铢之内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6</a:t>
            </a:r>
            <a:r>
              <a:rPr lang="zh-CN" altLang="en-US" sz="2800" dirty="0" smtClean="0"/>
              <a:t>）质量好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质量高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质量差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产品质量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服务质量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7</a:t>
            </a:r>
            <a:r>
              <a:rPr lang="zh-CN" altLang="en-US" sz="2800" dirty="0" smtClean="0"/>
              <a:t>）免费用餐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免费参观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免费检查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免费托运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免费读大学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7755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课文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49314" y="2420620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zh-CN" altLang="en-US" sz="9600" dirty="0" smtClean="0">
                <a:ea typeface="汉鼎简黑B" panose="02010609000101010101" pitchFamily="49" charset="-122"/>
              </a:rPr>
              <a:t>购物</a:t>
            </a:r>
            <a:endParaRPr lang="en-US" altLang="zh-CN" sz="9600" dirty="0" smtClean="0">
              <a:ea typeface="汉鼎简黑B" panose="02010609000101010101" pitchFamily="49" charset="-122"/>
            </a:endParaRPr>
          </a:p>
          <a:p>
            <a:pPr marL="0" indent="0" algn="ctr">
              <a:buNone/>
              <a:defRPr/>
            </a:pPr>
            <a:r>
              <a:rPr lang="en-US" sz="4800" dirty="0" smtClean="0">
                <a:ea typeface="汉鼎简黑B" panose="02010609000101010101" pitchFamily="49" charset="-122"/>
              </a:rPr>
              <a:t>(</a:t>
            </a:r>
            <a:r>
              <a:rPr lang="en-US" sz="4800" dirty="0" err="1">
                <a:solidFill>
                  <a:srgbClr val="5F6368"/>
                </a:solidFill>
                <a:latin typeface="Roboto"/>
              </a:rPr>
              <a:t>Gòuwù</a:t>
            </a:r>
            <a:r>
              <a:rPr lang="en-US" sz="4800" dirty="0" smtClean="0"/>
              <a:t>)</a:t>
            </a:r>
          </a:p>
          <a:p>
            <a:pPr marL="0" indent="0" algn="ctr">
              <a:buNone/>
              <a:defRPr/>
            </a:pPr>
            <a:r>
              <a:rPr lang="en-US" altLang="zh-CN" sz="4800" dirty="0" smtClean="0">
                <a:ea typeface="汉鼎简黑B" panose="02010609000101010101" pitchFamily="49" charset="-122"/>
              </a:rPr>
              <a:t>269 – 270 </a:t>
            </a:r>
            <a:r>
              <a:rPr lang="zh-CN" altLang="en-US" sz="4800" dirty="0" smtClean="0">
                <a:ea typeface="汉鼎简黑B" panose="02010609000101010101" pitchFamily="49" charset="-122"/>
              </a:rPr>
              <a:t>页</a:t>
            </a:r>
            <a:endParaRPr lang="en-US" sz="4800" dirty="0" smtClean="0">
              <a:ea typeface="汉鼎简黑B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61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a typeface="宋体" panose="02010600030101010101" pitchFamily="2" charset="-122"/>
              </a:rPr>
              <a:t>回</a:t>
            </a:r>
            <a:r>
              <a:rPr lang="zh-CN" altLang="en-US" b="1" dirty="0">
                <a:ea typeface="宋体" panose="02010600030101010101" pitchFamily="2" charset="-122"/>
              </a:rPr>
              <a:t>答问题</a:t>
            </a:r>
            <a:endParaRPr lang="en-US" b="1" dirty="0" smtClean="0">
              <a:ea typeface="宋体" panose="02010600030101010101" pitchFamily="2" charset="-122"/>
            </a:endParaRPr>
          </a:p>
        </p:txBody>
      </p:sp>
      <p:sp>
        <p:nvSpPr>
          <p:cNvPr id="43011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13792" cy="34163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1. </a:t>
            </a:r>
            <a:r>
              <a:rPr lang="zh-CN" altLang="en-US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你认为东西卖得好不好关键要看什么？一般大家都欢迎的产品？</a:t>
            </a:r>
            <a:endParaRPr lang="en-US" altLang="zh-CN" sz="44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. </a:t>
            </a:r>
            <a:r>
              <a:rPr lang="zh-CN" altLang="en-US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你认为卖东西的人怎么样才能让顾客满意，最后高高兴兴买你的东西</a:t>
            </a:r>
            <a:r>
              <a:rPr lang="zh-CN" altLang="en-US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？</a:t>
            </a:r>
            <a:endParaRPr lang="en-US" altLang="zh-CN" sz="44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3. </a:t>
            </a:r>
            <a:r>
              <a:rPr lang="zh-CN" altLang="en-US" sz="4400" dirty="0" smtClean="0">
                <a:solidFill>
                  <a:schemeClr val="tx1"/>
                </a:solidFill>
                <a:ea typeface="宋体" panose="02010600030101010101" pitchFamily="2" charset="-122"/>
              </a:rPr>
              <a:t>你常常去购物中心购物吗？在购物中心可以讲价吗？你会讲价吗？请你介绍一下你讲价的绝招。</a:t>
            </a:r>
            <a:endParaRPr lang="en-US" altLang="zh-CN" sz="44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3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41356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5. </a:t>
            </a:r>
            <a:r>
              <a:rPr lang="zh-CN" altLang="en-US" sz="2400" dirty="0" smtClean="0"/>
              <a:t>用本课生词代替下列句子中划线的部分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）这两台电脑从外面看上去</a:t>
            </a:r>
            <a:r>
              <a:rPr lang="zh-CN" altLang="en-US" sz="2400" b="1" u="sng" dirty="0" smtClean="0"/>
              <a:t>完全一样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）你得想个新办法，老办法已经不</a:t>
            </a:r>
            <a:r>
              <a:rPr lang="zh-CN" altLang="en-US" sz="2400" b="1" u="sng" dirty="0" smtClean="0"/>
              <a:t>管用</a:t>
            </a:r>
            <a:r>
              <a:rPr lang="zh-CN" altLang="en-US" sz="2400" dirty="0" smtClean="0"/>
              <a:t>了。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）他很会</a:t>
            </a:r>
            <a:r>
              <a:rPr lang="zh-CN" altLang="en-US" sz="2400" b="1" u="sng" dirty="0" smtClean="0"/>
              <a:t>侃价</a:t>
            </a:r>
            <a:r>
              <a:rPr lang="zh-CN" altLang="en-US" sz="2400" dirty="0" smtClean="0"/>
              <a:t>，所以总是能够花一点儿钱买到好多东西。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）在保修期内拿来修理是</a:t>
            </a:r>
            <a:r>
              <a:rPr lang="zh-CN" altLang="en-US" sz="2400" b="1" u="sng" dirty="0" smtClean="0"/>
              <a:t>不要钱</a:t>
            </a:r>
            <a:r>
              <a:rPr lang="zh-CN" altLang="en-US" sz="2400" dirty="0" smtClean="0"/>
              <a:t>的。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）他</a:t>
            </a:r>
            <a:r>
              <a:rPr lang="zh-CN" altLang="en-US" sz="2400" b="1" u="sng" dirty="0" smtClean="0"/>
              <a:t>靠</a:t>
            </a:r>
            <a:r>
              <a:rPr lang="zh-CN" altLang="en-US" sz="2400" dirty="0" smtClean="0"/>
              <a:t>自己丰富的工作经验解决了这个技术问题。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）物价在一年</a:t>
            </a:r>
            <a:r>
              <a:rPr lang="zh-CN" altLang="en-US" sz="2400" b="1" u="sng" dirty="0" smtClean="0"/>
              <a:t>内</a:t>
            </a:r>
            <a:r>
              <a:rPr lang="zh-CN" altLang="en-US" sz="2400" dirty="0" smtClean="0"/>
              <a:t>上涨了百分之十左右。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）我是你们公司的老客户啦，能不能给我</a:t>
            </a:r>
            <a:r>
              <a:rPr lang="zh-CN" altLang="en-US" sz="2400" b="1" u="sng" dirty="0" smtClean="0"/>
              <a:t>减百分之二十五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 marL="0" indent="0">
              <a:buNone/>
              <a:defRPr/>
            </a:pP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4499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509783"/>
            <a:ext cx="8825659" cy="407699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800" dirty="0" smtClean="0"/>
              <a:t>8</a:t>
            </a:r>
            <a:r>
              <a:rPr lang="zh-CN" altLang="en-US" sz="2800" dirty="0" smtClean="0"/>
              <a:t>）依我看，他</a:t>
            </a:r>
            <a:r>
              <a:rPr lang="zh-CN" altLang="en-US" sz="2800" b="1" u="sng" dirty="0" smtClean="0"/>
              <a:t>很有可能</a:t>
            </a:r>
            <a:r>
              <a:rPr lang="zh-CN" altLang="en-US" sz="2800" dirty="0" smtClean="0"/>
              <a:t>拿不出这笔钱来。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9</a:t>
            </a:r>
            <a:r>
              <a:rPr lang="zh-CN" altLang="en-US" sz="2800" dirty="0" smtClean="0"/>
              <a:t>）这种产品现在国内还不能生产，只能</a:t>
            </a:r>
            <a:r>
              <a:rPr lang="zh-CN" altLang="en-US" sz="2800" b="1" u="sng" dirty="0" smtClean="0"/>
              <a:t>从外国买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10</a:t>
            </a:r>
            <a:r>
              <a:rPr lang="zh-CN" altLang="en-US" sz="2800" dirty="0" smtClean="0"/>
              <a:t>）国内生产的各种产品</a:t>
            </a:r>
            <a:r>
              <a:rPr lang="zh-CN" altLang="en-US" sz="2800" b="1" u="sng" dirty="0" smtClean="0"/>
              <a:t>东西又好，价钱又便宜</a:t>
            </a:r>
            <a:r>
              <a:rPr lang="zh-CN" altLang="en-US" sz="2800" dirty="0" smtClean="0"/>
              <a:t>。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3522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41356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6.  </a:t>
            </a:r>
            <a:r>
              <a:rPr lang="zh-CN" altLang="en-US" sz="2400" dirty="0" smtClean="0"/>
              <a:t>用本课生词填空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）算来算去，他发现那笔生意很有</a:t>
            </a:r>
            <a:r>
              <a:rPr lang="en-US" altLang="zh-CN" sz="2400" dirty="0" smtClean="0"/>
              <a:t>_______________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）他们兄弟俩长得简直</a:t>
            </a:r>
            <a:r>
              <a:rPr lang="en-US" altLang="zh-CN" sz="2400" dirty="0" smtClean="0"/>
              <a:t>_______________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）这种药可真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，吃下去第二天病就好了。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）那位网球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去年一共得了八个冠军。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）我不是</a:t>
            </a:r>
            <a:r>
              <a:rPr lang="en-US" altLang="zh-CN" sz="2400" dirty="0" smtClean="0"/>
              <a:t>_____________</a:t>
            </a:r>
            <a:r>
              <a:rPr lang="zh-CN" altLang="en-US" sz="2400" dirty="0" smtClean="0"/>
              <a:t>给你买，我是真没带那么多钱。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_____________</a:t>
            </a:r>
            <a:r>
              <a:rPr lang="zh-CN" altLang="en-US" sz="2400" dirty="0" smtClean="0"/>
              <a:t>经验她就知道这场雨肯定不会小。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）不用担心费用问题，这里得一切都是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的。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1760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596831"/>
            <a:ext cx="8825659" cy="377348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）他连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再见都没说，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就气冲冲地走了出去。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_____________</a:t>
            </a:r>
            <a:r>
              <a:rPr lang="zh-CN" altLang="en-US" sz="2400" dirty="0" smtClean="0"/>
              <a:t>的东西在哪儿都受欢迎，而且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会卖得很好。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）做生意就是为了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，赔本的生意谁都不想做。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8511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b="1" dirty="0" smtClean="0"/>
              <a:t>作业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24592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>
                <a:solidFill>
                  <a:schemeClr val="tx1"/>
                </a:solidFill>
              </a:rPr>
              <a:t>2. </a:t>
            </a:r>
            <a:r>
              <a:rPr lang="zh-CN" altLang="en-US" sz="3600" dirty="0" smtClean="0">
                <a:solidFill>
                  <a:schemeClr val="tx1"/>
                </a:solidFill>
              </a:rPr>
              <a:t>用</a:t>
            </a:r>
            <a:r>
              <a:rPr lang="zh-CN" altLang="en-US" sz="3600" dirty="0" smtClean="0">
                <a:solidFill>
                  <a:schemeClr val="tx1"/>
                </a:solidFill>
              </a:rPr>
              <a:t>“十有八九”完成下列对话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	</a:t>
            </a:r>
            <a:r>
              <a:rPr lang="zh-CN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CN" sz="3600" dirty="0" smtClean="0">
                <a:solidFill>
                  <a:schemeClr val="tx1"/>
                </a:solidFill>
              </a:rPr>
              <a:t>1 </a:t>
            </a:r>
            <a:r>
              <a:rPr lang="en-US" altLang="zh-CN" sz="3600" dirty="0" smtClean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2 </a:t>
            </a:r>
            <a:r>
              <a:rPr lang="en-US" altLang="zh-CN" sz="3600" dirty="0" smtClean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3 </a:t>
            </a:r>
            <a:r>
              <a:rPr lang="en-US" altLang="zh-CN" sz="3600" dirty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4 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600" dirty="0" smtClean="0">
                <a:solidFill>
                  <a:schemeClr val="tx1"/>
                </a:solidFill>
              </a:rPr>
              <a:t>3. </a:t>
            </a:r>
            <a:r>
              <a:rPr lang="zh-CN" altLang="en-US" sz="3600" dirty="0" smtClean="0">
                <a:solidFill>
                  <a:schemeClr val="tx1"/>
                </a:solidFill>
              </a:rPr>
              <a:t>用括号中的词语完成下列句子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	</a:t>
            </a:r>
            <a:r>
              <a:rPr lang="zh-CN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CN" sz="3600" dirty="0" smtClean="0">
                <a:solidFill>
                  <a:schemeClr val="tx1"/>
                </a:solidFill>
              </a:rPr>
              <a:t>1 – </a:t>
            </a:r>
            <a:r>
              <a:rPr lang="en-US" altLang="zh-CN" sz="3600" dirty="0" smtClean="0">
                <a:solidFill>
                  <a:schemeClr val="tx1"/>
                </a:solidFill>
              </a:rPr>
              <a:t>6 </a:t>
            </a:r>
            <a:r>
              <a:rPr lang="en-US" altLang="zh-CN" sz="3600" dirty="0" smtClean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9 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600" dirty="0" smtClean="0">
                <a:solidFill>
                  <a:schemeClr val="tx1"/>
                </a:solidFill>
              </a:rPr>
              <a:t>4 . </a:t>
            </a:r>
            <a:r>
              <a:rPr lang="zh-CN" altLang="en-US" sz="3600" dirty="0" smtClean="0">
                <a:solidFill>
                  <a:schemeClr val="tx1"/>
                </a:solidFill>
              </a:rPr>
              <a:t>用汉语解释下列词语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	</a:t>
            </a:r>
            <a:r>
              <a:rPr lang="zh-CN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CN" sz="3600" dirty="0" smtClean="0">
                <a:solidFill>
                  <a:schemeClr val="tx1"/>
                </a:solidFill>
              </a:rPr>
              <a:t> 9 </a:t>
            </a:r>
            <a:r>
              <a:rPr lang="en-US" altLang="zh-CN" sz="3600" dirty="0" smtClean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4 </a:t>
            </a:r>
            <a:r>
              <a:rPr lang="en-US" altLang="zh-CN" sz="3600" dirty="0" smtClean="0">
                <a:solidFill>
                  <a:schemeClr val="tx1"/>
                </a:solidFill>
              </a:rPr>
              <a:t>– 6 </a:t>
            </a:r>
            <a:r>
              <a:rPr lang="en-US" altLang="zh-CN" sz="3600" dirty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8 </a:t>
            </a:r>
            <a:r>
              <a:rPr lang="en-US" altLang="zh-CN" sz="3600" dirty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10 </a:t>
            </a:r>
            <a:r>
              <a:rPr lang="en-US" altLang="zh-CN" sz="3600" dirty="0">
                <a:solidFill>
                  <a:schemeClr val="tx1"/>
                </a:solidFill>
              </a:rPr>
              <a:t>– </a:t>
            </a:r>
            <a:r>
              <a:rPr lang="en-US" altLang="zh-CN" sz="3600" dirty="0" smtClean="0">
                <a:solidFill>
                  <a:schemeClr val="tx1"/>
                </a:solidFill>
              </a:rPr>
              <a:t>12 </a:t>
            </a:r>
            <a:endParaRPr lang="en-US" altLang="zh-CN" sz="36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altLang="zh-CN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ea typeface="宋体" panose="02010600030101010101" pitchFamily="2" charset="-122"/>
              </a:rPr>
              <a:t>บทที่ </a:t>
            </a:r>
            <a:r>
              <a:rPr lang="en-US" altLang="zh-CN" b="1" dirty="0" smtClean="0"/>
              <a:t>10</a:t>
            </a:r>
            <a:r>
              <a:rPr lang="th-TH" b="1" dirty="0" smtClean="0">
                <a:ea typeface="宋体" panose="02010600030101010101" pitchFamily="2" charset="-122"/>
              </a:rPr>
              <a:t> ซื้อของ</a:t>
            </a:r>
            <a:r>
              <a:rPr lang="en-US" dirty="0" smtClean="0">
                <a:ea typeface="宋体" panose="02010600030101010101" pitchFamily="2" charset="-122"/>
              </a:rPr>
              <a:t/>
            </a:r>
            <a:br>
              <a:rPr lang="en-US" dirty="0" smtClean="0">
                <a:ea typeface="宋体" panose="02010600030101010101" pitchFamily="2" charset="-122"/>
              </a:rPr>
            </a:br>
            <a:r>
              <a:rPr lang="zh-CN" altLang="en-US" dirty="0" smtClean="0"/>
              <a:t>（购物）</a:t>
            </a:r>
            <a:endParaRPr lang="en-US" dirty="0" smtClean="0">
              <a:ea typeface="宋体" panose="02010600030101010101" pitchFamily="2" charset="-122"/>
            </a:endParaRPr>
          </a:p>
        </p:txBody>
      </p:sp>
      <p:pic>
        <p:nvPicPr>
          <p:cNvPr id="55299" name="Picture 5" descr="http://pic1.ooopic.com/uploadfilepic/shiliang/2009-02-10/OOOPIC_zhumingmin88_2009021002dd10a74ab77c5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85640" y="2606290"/>
            <a:ext cx="5660645" cy="3872001"/>
          </a:xfrm>
          <a:noFill/>
        </p:spPr>
      </p:pic>
    </p:spTree>
    <p:extLst>
      <p:ext uri="{BB962C8B-B14F-4D97-AF65-F5344CB8AC3E}">
        <p14:creationId xmlns:p14="http://schemas.microsoft.com/office/powerpoint/2010/main" val="19367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3942" y="2320502"/>
            <a:ext cx="8825659" cy="4537498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9600" dirty="0" smtClean="0"/>
              <a:t>1.</a:t>
            </a:r>
            <a:r>
              <a:rPr lang="zh-CN" altLang="en-US" sz="9600" dirty="0" smtClean="0"/>
              <a:t>购</a:t>
            </a:r>
            <a:r>
              <a:rPr lang="zh-CN" altLang="en-US" sz="9600" dirty="0"/>
              <a:t>物：你通常去什么样的商店</a:t>
            </a:r>
            <a:r>
              <a:rPr lang="zh-CN" altLang="en-US" sz="9600" b="1" dirty="0">
                <a:solidFill>
                  <a:srgbClr val="FF0000"/>
                </a:solidFill>
              </a:rPr>
              <a:t>购物</a:t>
            </a:r>
            <a:r>
              <a:rPr lang="zh-CN" altLang="en-US" sz="9600" dirty="0"/>
              <a:t>？</a:t>
            </a:r>
            <a:endParaRPr lang="en-US" altLang="zh-CN" sz="9600" dirty="0"/>
          </a:p>
          <a:p>
            <a:r>
              <a:rPr lang="en-US" altLang="zh-CN" sz="9600" dirty="0" smtClean="0"/>
              <a:t>2.</a:t>
            </a:r>
            <a:r>
              <a:rPr lang="zh-CN" altLang="en-US" sz="9600" dirty="0" smtClean="0"/>
              <a:t>讲</a:t>
            </a:r>
            <a:r>
              <a:rPr lang="zh-CN" altLang="en-US" sz="9600" dirty="0"/>
              <a:t>价：别再</a:t>
            </a:r>
            <a:r>
              <a:rPr lang="zh-CN" altLang="en-US" sz="9600" b="1" dirty="0">
                <a:solidFill>
                  <a:srgbClr val="FF0000"/>
                </a:solidFill>
              </a:rPr>
              <a:t>讲价</a:t>
            </a:r>
            <a:r>
              <a:rPr lang="zh-CN" altLang="en-US" sz="9600" dirty="0"/>
              <a:t>了，就按她要的价儿买吧，你找不到比这更便宜的了。</a:t>
            </a:r>
            <a:r>
              <a:rPr lang="en-US" altLang="zh-CN" sz="9600" b="1" dirty="0"/>
              <a:t>	</a:t>
            </a:r>
          </a:p>
          <a:p>
            <a:r>
              <a:rPr lang="en-US" altLang="zh-CN" sz="9600" dirty="0" smtClean="0"/>
              <a:t>3.</a:t>
            </a:r>
            <a:r>
              <a:rPr lang="zh-CN" altLang="en-US" sz="9600" dirty="0" smtClean="0"/>
              <a:t>拜</a:t>
            </a:r>
            <a:r>
              <a:rPr lang="zh-CN" altLang="en-US" sz="9600" dirty="0"/>
              <a:t>托：我有一件事</a:t>
            </a:r>
            <a:r>
              <a:rPr lang="zh-CN" altLang="en-US" sz="9600" b="1" dirty="0">
                <a:solidFill>
                  <a:srgbClr val="FF0000"/>
                </a:solidFill>
              </a:rPr>
              <a:t>拜</a:t>
            </a:r>
            <a:r>
              <a:rPr lang="zh-CN" altLang="en-US" sz="9600" b="1" dirty="0" smtClean="0">
                <a:solidFill>
                  <a:srgbClr val="FF0000"/>
                </a:solidFill>
              </a:rPr>
              <a:t>托</a:t>
            </a:r>
            <a:r>
              <a:rPr lang="zh-CN" altLang="en-US" sz="9600" dirty="0" smtClean="0"/>
              <a:t>你。</a:t>
            </a:r>
            <a:r>
              <a:rPr lang="en-US" altLang="zh-CN" sz="9600" dirty="0"/>
              <a:t>		</a:t>
            </a:r>
          </a:p>
          <a:p>
            <a:r>
              <a:rPr lang="en-US" altLang="zh-CN" sz="9600" dirty="0" smtClean="0"/>
              <a:t>4.</a:t>
            </a:r>
            <a:r>
              <a:rPr lang="zh-CN" altLang="en-US" sz="9600" dirty="0" smtClean="0"/>
              <a:t>吹</a:t>
            </a:r>
            <a:r>
              <a:rPr lang="zh-CN" altLang="en-US" sz="9600" dirty="0"/>
              <a:t>牛：别听他的，他喜欢</a:t>
            </a:r>
            <a:r>
              <a:rPr lang="zh-CN" altLang="en-US" sz="9600" b="1" dirty="0">
                <a:solidFill>
                  <a:srgbClr val="FF0000"/>
                </a:solidFill>
              </a:rPr>
              <a:t>吹牛</a:t>
            </a:r>
            <a:r>
              <a:rPr lang="zh-CN" altLang="en-US" sz="9600" dirty="0"/>
              <a:t>。</a:t>
            </a:r>
            <a:r>
              <a:rPr lang="en-US" altLang="zh-CN" sz="9600" dirty="0"/>
              <a:t>			</a:t>
            </a:r>
          </a:p>
          <a:p>
            <a:r>
              <a:rPr lang="en-US" altLang="zh-CN" sz="9600" dirty="0" smtClean="0"/>
              <a:t>5.</a:t>
            </a:r>
            <a:r>
              <a:rPr lang="zh-CN" altLang="en-US" sz="9600" dirty="0" smtClean="0"/>
              <a:t>绝招：</a:t>
            </a:r>
            <a:r>
              <a:rPr lang="zh-CN" altLang="en-US" sz="9600" dirty="0" smtClean="0"/>
              <a:t>他</a:t>
            </a:r>
            <a:r>
              <a:rPr lang="zh-CN" altLang="en-US" sz="9600" dirty="0"/>
              <a:t>最后的</a:t>
            </a:r>
            <a:r>
              <a:rPr lang="zh-CN" altLang="en-US" sz="9600" b="1" dirty="0">
                <a:solidFill>
                  <a:srgbClr val="FF0000"/>
                </a:solidFill>
              </a:rPr>
              <a:t>绝招</a:t>
            </a:r>
            <a:r>
              <a:rPr lang="zh-CN" altLang="en-US" sz="9600" dirty="0"/>
              <a:t>是诉诸法律。</a:t>
            </a:r>
            <a:r>
              <a:rPr lang="en-US" altLang="zh-CN" sz="9600" dirty="0"/>
              <a:t>	</a:t>
            </a:r>
          </a:p>
          <a:p>
            <a:r>
              <a:rPr lang="en-US" altLang="zh-CN" sz="9600" dirty="0" smtClean="0"/>
              <a:t>6.</a:t>
            </a:r>
            <a:r>
              <a:rPr lang="zh-CN" altLang="en-US" sz="9600" dirty="0" smtClean="0"/>
              <a:t>十有八</a:t>
            </a:r>
            <a:r>
              <a:rPr lang="zh-CN" altLang="en-US" sz="9600" dirty="0"/>
              <a:t>九：</a:t>
            </a:r>
            <a:r>
              <a:rPr lang="zh-CN" altLang="en-US" sz="9600" b="1" dirty="0">
                <a:solidFill>
                  <a:srgbClr val="FF0000"/>
                </a:solidFill>
              </a:rPr>
              <a:t>十有八九</a:t>
            </a:r>
            <a:r>
              <a:rPr lang="zh-CN" altLang="en-US" sz="9600" dirty="0"/>
              <a:t>，在这里也不会遇见熟人的。</a:t>
            </a:r>
            <a:r>
              <a:rPr lang="en-US" altLang="zh-CN" sz="9600" dirty="0"/>
              <a:t>	</a:t>
            </a:r>
          </a:p>
          <a:p>
            <a:r>
              <a:rPr lang="en-US" altLang="zh-CN" sz="9600" dirty="0" smtClean="0"/>
              <a:t>7.</a:t>
            </a:r>
            <a:r>
              <a:rPr lang="zh-CN" altLang="en-US" sz="9600" dirty="0" smtClean="0"/>
              <a:t>进</a:t>
            </a:r>
            <a:r>
              <a:rPr lang="zh-CN" altLang="en-US" sz="9600" dirty="0"/>
              <a:t>口：国产货正在取代</a:t>
            </a:r>
            <a:r>
              <a:rPr lang="zh-CN" altLang="en-US" sz="9600" b="1" dirty="0">
                <a:solidFill>
                  <a:srgbClr val="FF0000"/>
                </a:solidFill>
              </a:rPr>
              <a:t>进口</a:t>
            </a:r>
            <a:r>
              <a:rPr lang="zh-CN" altLang="en-US" sz="9600" dirty="0"/>
              <a:t>货。</a:t>
            </a:r>
            <a:r>
              <a:rPr lang="en-US" altLang="zh-CN" sz="9600" dirty="0"/>
              <a:t>				</a:t>
            </a:r>
          </a:p>
          <a:p>
            <a:r>
              <a:rPr lang="en-US" altLang="zh-CN" sz="9600" dirty="0" smtClean="0"/>
              <a:t>8.</a:t>
            </a:r>
            <a:r>
              <a:rPr lang="zh-CN" altLang="en-US" sz="9600" dirty="0" smtClean="0"/>
              <a:t>舍得：</a:t>
            </a:r>
            <a:r>
              <a:rPr lang="zh-CN" altLang="en-US" sz="9600" dirty="0" smtClean="0"/>
              <a:t>我</a:t>
            </a:r>
            <a:r>
              <a:rPr lang="zh-CN" altLang="en-US" sz="9600" dirty="0"/>
              <a:t>们都</a:t>
            </a:r>
            <a:r>
              <a:rPr lang="zh-CN" altLang="en-US" sz="9600" b="1" dirty="0">
                <a:solidFill>
                  <a:srgbClr val="FF0000"/>
                </a:solidFill>
              </a:rPr>
              <a:t>舍得</a:t>
            </a:r>
            <a:r>
              <a:rPr lang="zh-CN" altLang="en-US" sz="9600" dirty="0"/>
              <a:t>花时间用来聊天。</a:t>
            </a:r>
            <a:r>
              <a:rPr lang="en-US" altLang="zh-CN" sz="9600" dirty="0" smtClean="0"/>
              <a:t>	</a:t>
            </a:r>
          </a:p>
          <a:p>
            <a:r>
              <a:rPr lang="en-US" altLang="zh-CN" sz="9600" dirty="0" smtClean="0"/>
              <a:t>9.</a:t>
            </a:r>
            <a:r>
              <a:rPr lang="zh-CN" altLang="en-US" sz="9600" dirty="0" smtClean="0"/>
              <a:t>国产：</a:t>
            </a:r>
            <a:r>
              <a:rPr lang="en-US" altLang="zh-CN" sz="9600" dirty="0" smtClean="0"/>
              <a:t>	</a:t>
            </a:r>
            <a:r>
              <a:rPr lang="zh-CN" altLang="en-US" sz="9600" dirty="0"/>
              <a:t>政府买进</a:t>
            </a:r>
            <a:r>
              <a:rPr lang="zh-CN" altLang="en-US" sz="9600" b="1" dirty="0">
                <a:solidFill>
                  <a:srgbClr val="FF0000"/>
                </a:solidFill>
              </a:rPr>
              <a:t>国产</a:t>
            </a:r>
            <a:r>
              <a:rPr lang="zh-CN" altLang="en-US" sz="9600" dirty="0"/>
              <a:t>的全部橡胶。</a:t>
            </a:r>
            <a:r>
              <a:rPr lang="en-US" altLang="zh-CN" sz="9600" dirty="0" smtClean="0"/>
              <a:t>	</a:t>
            </a:r>
          </a:p>
          <a:p>
            <a:r>
              <a:rPr lang="en-US" altLang="zh-CN" sz="9600" dirty="0" smtClean="0"/>
              <a:t>10.</a:t>
            </a:r>
            <a:r>
              <a:rPr lang="zh-CN" altLang="en-US" sz="9600" dirty="0" smtClean="0"/>
              <a:t>物美价</a:t>
            </a:r>
            <a:r>
              <a:rPr lang="zh-CN" altLang="en-US" sz="9600" dirty="0"/>
              <a:t>廉：你总是能买到</a:t>
            </a:r>
            <a:r>
              <a:rPr lang="zh-CN" altLang="en-US" sz="9600" b="1" dirty="0">
                <a:solidFill>
                  <a:srgbClr val="FF0000"/>
                </a:solidFill>
              </a:rPr>
              <a:t>物美价廉</a:t>
            </a:r>
            <a:r>
              <a:rPr lang="zh-CN" altLang="en-US" sz="9600" dirty="0"/>
              <a:t>的东西。</a:t>
            </a:r>
            <a:r>
              <a:rPr lang="en-US" altLang="zh-CN" sz="9600" dirty="0"/>
              <a:t>	</a:t>
            </a:r>
            <a:r>
              <a:rPr lang="en-US" altLang="zh-CN" sz="5100" dirty="0"/>
              <a:t>	</a:t>
            </a:r>
            <a:r>
              <a:rPr lang="en-US" altLang="zh-CN" sz="2000" dirty="0"/>
              <a:t>		</a:t>
            </a:r>
            <a:endParaRPr 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83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7742" y="2383528"/>
            <a:ext cx="10979492" cy="459845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800" dirty="0" smtClean="0"/>
              <a:t>11.</a:t>
            </a:r>
            <a:r>
              <a:rPr lang="zh-CN" altLang="en-US" sz="2800" dirty="0" smtClean="0"/>
              <a:t>优</a:t>
            </a:r>
            <a:r>
              <a:rPr lang="zh-CN" altLang="en-US" sz="2800" dirty="0"/>
              <a:t>惠：这家商店对付现金的人减价</a:t>
            </a:r>
            <a:r>
              <a:rPr lang="zh-CN" altLang="en-US" sz="2800" b="1" dirty="0">
                <a:solidFill>
                  <a:srgbClr val="FF0000"/>
                </a:solidFill>
              </a:rPr>
              <a:t>优惠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12.</a:t>
            </a:r>
            <a:r>
              <a:rPr lang="zh-CN" altLang="en-US" sz="2800" dirty="0" smtClean="0"/>
              <a:t>打</a:t>
            </a:r>
            <a:r>
              <a:rPr lang="zh-CN" altLang="en-US" sz="2800" dirty="0"/>
              <a:t>折：我付不起那么多钱，给我</a:t>
            </a:r>
            <a:r>
              <a:rPr lang="zh-CN" altLang="en-US" sz="2800" b="1" dirty="0">
                <a:solidFill>
                  <a:srgbClr val="FF0000"/>
                </a:solidFill>
              </a:rPr>
              <a:t>打折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13.</a:t>
            </a:r>
            <a:r>
              <a:rPr lang="zh-CN" altLang="en-US" sz="2800" dirty="0" smtClean="0"/>
              <a:t>质</a:t>
            </a:r>
            <a:r>
              <a:rPr lang="zh-CN" altLang="en-US" sz="2800" dirty="0"/>
              <a:t>量：规定的产品</a:t>
            </a:r>
            <a:r>
              <a:rPr lang="zh-CN" altLang="en-US" sz="2800" b="1" dirty="0">
                <a:solidFill>
                  <a:srgbClr val="FF0000"/>
                </a:solidFill>
              </a:rPr>
              <a:t>质量</a:t>
            </a:r>
            <a:r>
              <a:rPr lang="zh-CN" altLang="en-US" sz="2800" dirty="0"/>
              <a:t>没有下降。</a:t>
            </a:r>
            <a:endParaRPr lang="en-US" altLang="zh-CN" sz="2800" dirty="0" smtClean="0"/>
          </a:p>
          <a:p>
            <a:r>
              <a:rPr lang="en-US" altLang="zh-CN" sz="2800" dirty="0" smtClean="0"/>
              <a:t>14.</a:t>
            </a:r>
            <a:r>
              <a:rPr lang="zh-CN" altLang="en-US" sz="2800" dirty="0" smtClean="0"/>
              <a:t>保</a:t>
            </a:r>
            <a:r>
              <a:rPr lang="zh-CN" altLang="en-US" sz="2800" dirty="0"/>
              <a:t>修：我们生产的电视机通常</a:t>
            </a:r>
            <a:r>
              <a:rPr lang="zh-CN" altLang="en-US" sz="2800" b="1" dirty="0">
                <a:solidFill>
                  <a:srgbClr val="FF0000"/>
                </a:solidFill>
              </a:rPr>
              <a:t>保修</a:t>
            </a:r>
            <a:r>
              <a:rPr lang="zh-CN" altLang="en-US" sz="2800" dirty="0"/>
              <a:t>一年。</a:t>
            </a:r>
            <a:endParaRPr lang="en-US" altLang="zh-CN" sz="2800" dirty="0" smtClean="0"/>
          </a:p>
          <a:p>
            <a:r>
              <a:rPr lang="en-US" altLang="zh-CN" sz="2800" dirty="0" smtClean="0"/>
              <a:t>15.</a:t>
            </a:r>
            <a:r>
              <a:rPr lang="zh-CN" altLang="en-US" sz="2800" dirty="0" smtClean="0"/>
              <a:t>免费：</a:t>
            </a:r>
            <a:r>
              <a:rPr lang="en-US" altLang="zh-CN" sz="2800" dirty="0"/>
              <a:t>5</a:t>
            </a:r>
            <a:r>
              <a:rPr lang="zh-CN" altLang="en-US" sz="2800" dirty="0"/>
              <a:t>岁以下儿童</a:t>
            </a:r>
            <a:r>
              <a:rPr lang="zh-CN" altLang="en-US" sz="2800" b="1" dirty="0">
                <a:solidFill>
                  <a:srgbClr val="FF0000"/>
                </a:solidFill>
              </a:rPr>
              <a:t>免费</a:t>
            </a:r>
            <a:r>
              <a:rPr lang="zh-CN" altLang="en-US" sz="2800" dirty="0"/>
              <a:t>旅行。</a:t>
            </a:r>
            <a:endParaRPr lang="en-US" altLang="zh-CN" sz="2800" dirty="0" smtClean="0"/>
          </a:p>
          <a:p>
            <a:r>
              <a:rPr lang="en-US" altLang="zh-CN" sz="2800" dirty="0" smtClean="0"/>
              <a:t>16.</a:t>
            </a:r>
            <a:r>
              <a:rPr lang="zh-CN" altLang="en-US" sz="2800" dirty="0" smtClean="0"/>
              <a:t>赚</a:t>
            </a:r>
            <a:r>
              <a:rPr lang="zh-CN" altLang="en-US" sz="2800" dirty="0"/>
              <a:t>钱：人们是为了</a:t>
            </a:r>
            <a:r>
              <a:rPr lang="zh-CN" altLang="en-US" sz="2800" b="1" dirty="0">
                <a:solidFill>
                  <a:srgbClr val="FF0000"/>
                </a:solidFill>
              </a:rPr>
              <a:t>赚钱</a:t>
            </a:r>
            <a:r>
              <a:rPr lang="zh-CN" altLang="en-US" sz="2800" dirty="0"/>
              <a:t>而投资的。</a:t>
            </a:r>
            <a:endParaRPr lang="en-US" altLang="zh-CN" sz="2800" dirty="0"/>
          </a:p>
          <a:p>
            <a:r>
              <a:rPr lang="en-US" altLang="zh-CN" sz="2800" dirty="0" smtClean="0"/>
              <a:t>17.</a:t>
            </a:r>
            <a:r>
              <a:rPr lang="zh-CN" altLang="en-US" sz="2800" dirty="0" smtClean="0"/>
              <a:t>价</a:t>
            </a:r>
            <a:r>
              <a:rPr lang="zh-CN" altLang="en-US" sz="2800" dirty="0"/>
              <a:t>格：银行服务可靠并</a:t>
            </a:r>
            <a:r>
              <a:rPr lang="zh-CN" altLang="en-US" sz="2800" b="1" dirty="0">
                <a:solidFill>
                  <a:srgbClr val="FF0000"/>
                </a:solidFill>
              </a:rPr>
              <a:t>价格</a:t>
            </a:r>
            <a:r>
              <a:rPr lang="zh-CN" altLang="en-US" sz="2800" dirty="0"/>
              <a:t>公道。</a:t>
            </a:r>
            <a:endParaRPr lang="en-US" altLang="zh-CN" sz="2800" dirty="0" smtClean="0"/>
          </a:p>
          <a:p>
            <a:r>
              <a:rPr lang="en-US" altLang="zh-CN" sz="2800" dirty="0" smtClean="0"/>
              <a:t>18.</a:t>
            </a:r>
            <a:r>
              <a:rPr lang="zh-CN" altLang="en-US" sz="2800" dirty="0" smtClean="0"/>
              <a:t>一模一</a:t>
            </a:r>
            <a:r>
              <a:rPr lang="zh-CN" altLang="en-US" sz="2800" dirty="0"/>
              <a:t>样：她长得跟她母亲</a:t>
            </a:r>
            <a:r>
              <a:rPr lang="zh-CN" altLang="en-US" sz="2800" b="1" dirty="0">
                <a:solidFill>
                  <a:srgbClr val="FF0000"/>
                </a:solidFill>
              </a:rPr>
              <a:t>一模一样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19.</a:t>
            </a:r>
            <a:r>
              <a:rPr lang="zh-CN" altLang="en-US" sz="2800" dirty="0" smtClean="0"/>
              <a:t>众</a:t>
            </a:r>
            <a:r>
              <a:rPr lang="zh-CN" altLang="en-US" sz="2800" dirty="0"/>
              <a:t>人：他最终会受到</a:t>
            </a:r>
            <a:r>
              <a:rPr lang="zh-CN" altLang="en-US" sz="2800" b="1" dirty="0">
                <a:solidFill>
                  <a:srgbClr val="FF0000"/>
                </a:solidFill>
              </a:rPr>
              <a:t>众人</a:t>
            </a:r>
            <a:r>
              <a:rPr lang="zh-CN" altLang="en-US" sz="2800" dirty="0"/>
              <a:t>的指责。</a:t>
            </a:r>
            <a:endParaRPr lang="en-US" altLang="zh-CN" sz="2800" dirty="0" smtClean="0"/>
          </a:p>
          <a:p>
            <a:r>
              <a:rPr lang="en-US" altLang="zh-CN" sz="2800" dirty="0" smtClean="0"/>
              <a:t>20.</a:t>
            </a:r>
            <a:r>
              <a:rPr lang="zh-CN" altLang="en-US" sz="2800" dirty="0" smtClean="0"/>
              <a:t>修理：</a:t>
            </a:r>
            <a:r>
              <a:rPr lang="en-US" altLang="zh-CN" sz="2000" dirty="0"/>
              <a:t>	</a:t>
            </a:r>
            <a:r>
              <a:rPr lang="zh-CN" altLang="en-US" sz="2800" dirty="0"/>
              <a:t> 我的表坏了，请</a:t>
            </a:r>
            <a:r>
              <a:rPr lang="zh-CN" altLang="en-US" sz="2800" b="1" dirty="0">
                <a:solidFill>
                  <a:srgbClr val="FF0000"/>
                </a:solidFill>
              </a:rPr>
              <a:t>修理</a:t>
            </a:r>
            <a:r>
              <a:rPr lang="zh-CN" altLang="en-US" sz="2800" dirty="0"/>
              <a:t>一下。</a:t>
            </a:r>
          </a:p>
          <a:p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82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184318"/>
            <a:ext cx="882565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1.</a:t>
            </a:r>
            <a:r>
              <a:rPr lang="zh-CN" altLang="en-US" sz="3600" dirty="0" smtClean="0"/>
              <a:t>你就说</a:t>
            </a:r>
            <a:r>
              <a:rPr lang="zh-CN" altLang="en-US" sz="3600" b="1" dirty="0" smtClean="0"/>
              <a:t>声</a:t>
            </a:r>
            <a:r>
              <a:rPr lang="zh-CN" altLang="en-US" sz="3600" dirty="0" smtClean="0"/>
              <a:t>谢谢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zh-CN" altLang="en-US" sz="3600" dirty="0" smtClean="0">
                <a:ea typeface="宋体" panose="02010600030101010101" pitchFamily="2" charset="-122"/>
              </a:rPr>
              <a:t>声（量词）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：叫了三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声</a:t>
            </a:r>
            <a:r>
              <a:rPr lang="en-US" altLang="zh-CN" sz="3600" dirty="0" smtClean="0">
                <a:ea typeface="宋体" panose="02010600030101010101" pitchFamily="2" charset="-122"/>
              </a:rPr>
              <a:t>		</a:t>
            </a:r>
            <a:r>
              <a:rPr lang="zh-CN" altLang="en-US" sz="3600" dirty="0" smtClean="0">
                <a:ea typeface="宋体" panose="02010600030101010101" pitchFamily="2" charset="-122"/>
              </a:rPr>
              <a:t>告诉我一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声</a:t>
            </a:r>
            <a:endParaRPr lang="en-US" altLang="zh-CN" sz="3600" b="1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：对她说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声</a:t>
            </a:r>
            <a:r>
              <a:rPr lang="zh-CN" altLang="en-US" sz="3600" dirty="0" smtClean="0">
                <a:ea typeface="宋体" panose="02010600030101010101" pitchFamily="2" charset="-122"/>
              </a:rPr>
              <a:t>再见</a:t>
            </a:r>
            <a:r>
              <a:rPr lang="en-US" altLang="zh-CN" sz="3600" dirty="0" smtClean="0">
                <a:ea typeface="宋体" panose="02010600030101010101" pitchFamily="2" charset="-122"/>
              </a:rPr>
              <a:t>		</a:t>
            </a:r>
            <a:r>
              <a:rPr lang="zh-CN" altLang="en-US" sz="3600" dirty="0" smtClean="0">
                <a:ea typeface="宋体" panose="02010600030101010101" pitchFamily="2" charset="-122"/>
              </a:rPr>
              <a:t>赶快说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声</a:t>
            </a:r>
            <a:r>
              <a:rPr lang="zh-CN" altLang="en-US" sz="3600" dirty="0" smtClean="0">
                <a:ea typeface="宋体" panose="02010600030101010101" pitchFamily="2" charset="-122"/>
              </a:rPr>
              <a:t>对不起</a:t>
            </a:r>
            <a:endParaRPr 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71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347041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2.</a:t>
            </a:r>
            <a:r>
              <a:rPr lang="zh-CN" altLang="en-US" sz="3600" dirty="0" smtClean="0"/>
              <a:t>他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十有八九</a:t>
            </a:r>
            <a:r>
              <a:rPr lang="zh-CN" altLang="en-US" sz="3600" dirty="0" smtClean="0"/>
              <a:t>会叫你回来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：下雨堵车，他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十有八九</a:t>
            </a:r>
            <a:r>
              <a:rPr lang="zh-CN" altLang="en-US" sz="3600" dirty="0" smtClean="0">
                <a:ea typeface="宋体" panose="02010600030101010101" pitchFamily="2" charset="-122"/>
              </a:rPr>
              <a:t>会来晚。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：看上去她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十有八九</a:t>
            </a:r>
            <a:r>
              <a:rPr lang="zh-CN" altLang="en-US" sz="3600" dirty="0" smtClean="0">
                <a:ea typeface="宋体" panose="02010600030101010101" pitchFamily="2" charset="-122"/>
              </a:rPr>
              <a:t>还不了解情况呢。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：投资做这种生意风险太大，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十有八九</a:t>
            </a:r>
            <a:r>
              <a:rPr lang="zh-CN" altLang="en-US" sz="3600" dirty="0" smtClean="0">
                <a:ea typeface="宋体" panose="02010600030101010101" pitchFamily="2" charset="-122"/>
              </a:rPr>
              <a:t>会失败。</a:t>
            </a:r>
            <a:endParaRPr lang="zh-CN" altLang="en-US" sz="3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68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316045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3.</a:t>
            </a:r>
            <a:r>
              <a:rPr lang="zh-CN" altLang="en-US" sz="3600" dirty="0" smtClean="0"/>
              <a:t>你要是</a:t>
            </a:r>
            <a:r>
              <a:rPr lang="zh-CN" altLang="en-US" sz="3600" b="1" dirty="0" smtClean="0"/>
              <a:t>舍不得</a:t>
            </a:r>
            <a:r>
              <a:rPr lang="zh-CN" altLang="en-US" sz="3600" dirty="0" smtClean="0"/>
              <a:t>花这么多钱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：他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舍不得</a:t>
            </a:r>
            <a:r>
              <a:rPr lang="zh-CN" altLang="en-US" sz="3600" dirty="0" smtClean="0">
                <a:ea typeface="宋体" panose="02010600030101010101" pitchFamily="2" charset="-122"/>
              </a:rPr>
              <a:t>买这么贵的车。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：这件衣服虽然旧了点，可她还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舍不得</a:t>
            </a:r>
            <a:r>
              <a:rPr lang="zh-CN" altLang="en-US" sz="3600" dirty="0" smtClean="0">
                <a:ea typeface="宋体" panose="02010600030101010101" pitchFamily="2" charset="-122"/>
              </a:rPr>
              <a:t>扔。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：妈妈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舍不得</a:t>
            </a:r>
            <a:r>
              <a:rPr lang="zh-CN" altLang="en-US" sz="3600" dirty="0" smtClean="0">
                <a:ea typeface="宋体" panose="02010600030101010101" pitchFamily="2" charset="-122"/>
              </a:rPr>
              <a:t>孩子出远门。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：离开故乡，我心里真有点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舍不得</a:t>
            </a:r>
            <a:r>
              <a:rPr lang="zh-CN" altLang="en-US" sz="3600" dirty="0" smtClean="0">
                <a:ea typeface="宋体" panose="02010600030101010101" pitchFamily="2" charset="-122"/>
              </a:rPr>
              <a:t>。</a:t>
            </a:r>
            <a:endParaRPr lang="en-US" sz="24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4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664765"/>
            <a:ext cx="10468775" cy="367404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400" dirty="0" smtClean="0"/>
              <a:t>4.</a:t>
            </a:r>
            <a:r>
              <a:rPr lang="zh-CN" altLang="en-US" sz="4400" dirty="0" smtClean="0"/>
              <a:t>现在有九</a:t>
            </a:r>
            <a:r>
              <a:rPr lang="zh-CN" altLang="en-US" sz="4400" b="1" dirty="0" smtClean="0"/>
              <a:t>折</a:t>
            </a:r>
            <a:r>
              <a:rPr lang="zh-CN" altLang="en-US" sz="4400" dirty="0" smtClean="0"/>
              <a:t>优惠</a:t>
            </a:r>
            <a:endParaRPr lang="en-US" altLang="zh-CN" sz="4400" dirty="0" smtClean="0"/>
          </a:p>
          <a:p>
            <a:pPr marL="0" indent="0">
              <a:buNone/>
              <a:defRPr/>
            </a:pPr>
            <a:r>
              <a:rPr lang="zh-CN" altLang="en-US" sz="4400" dirty="0" smtClean="0">
                <a:ea typeface="宋体" panose="02010600030101010101" pitchFamily="2" charset="-122"/>
              </a:rPr>
              <a:t>折（折扣）</a:t>
            </a:r>
            <a:endParaRPr lang="en-US" altLang="zh-CN" sz="44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400" dirty="0">
                <a:ea typeface="宋体" panose="02010600030101010101" pitchFamily="2" charset="-122"/>
              </a:rPr>
              <a:t>	</a:t>
            </a:r>
            <a:r>
              <a:rPr lang="zh-CN" altLang="en-US" sz="4400" dirty="0" smtClean="0">
                <a:ea typeface="宋体" panose="02010600030101010101" pitchFamily="2" charset="-122"/>
              </a:rPr>
              <a:t>：九</a:t>
            </a:r>
            <a:r>
              <a:rPr lang="zh-CN" altLang="en-US" sz="4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折</a:t>
            </a:r>
            <a:r>
              <a:rPr lang="zh-CN" altLang="en-US" sz="4400" dirty="0" smtClean="0">
                <a:ea typeface="宋体" panose="02010600030101010101" pitchFamily="2" charset="-122"/>
              </a:rPr>
              <a:t>（</a:t>
            </a:r>
            <a:r>
              <a:rPr lang="en-US" altLang="zh-CN" sz="4400" dirty="0" smtClean="0">
                <a:ea typeface="宋体" panose="02010600030101010101" pitchFamily="2" charset="-122"/>
              </a:rPr>
              <a:t>90%</a:t>
            </a:r>
            <a:r>
              <a:rPr lang="zh-CN" altLang="en-US" sz="4400" dirty="0" smtClean="0">
                <a:ea typeface="宋体" panose="02010600030101010101" pitchFamily="2" charset="-122"/>
              </a:rPr>
              <a:t>‘减</a:t>
            </a:r>
            <a:r>
              <a:rPr lang="en-US" altLang="zh-CN" sz="4400" dirty="0" smtClean="0">
                <a:ea typeface="宋体" panose="02010600030101010101" pitchFamily="2" charset="-122"/>
              </a:rPr>
              <a:t>10%</a:t>
            </a:r>
            <a:r>
              <a:rPr lang="zh-CN" altLang="en-US" sz="4400" dirty="0" smtClean="0">
                <a:ea typeface="宋体" panose="02010600030101010101" pitchFamily="2" charset="-122"/>
              </a:rPr>
              <a:t>）</a:t>
            </a:r>
            <a:endParaRPr lang="en-US" altLang="zh-CN" sz="44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400" dirty="0">
                <a:ea typeface="宋体" panose="02010600030101010101" pitchFamily="2" charset="-122"/>
              </a:rPr>
              <a:t>	</a:t>
            </a:r>
            <a:r>
              <a:rPr lang="zh-CN" altLang="en-US" sz="4400" dirty="0" smtClean="0">
                <a:ea typeface="宋体" panose="02010600030101010101" pitchFamily="2" charset="-122"/>
              </a:rPr>
              <a:t>：八五</a:t>
            </a:r>
            <a:r>
              <a:rPr lang="zh-CN" altLang="en-US" sz="4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折</a:t>
            </a:r>
            <a:r>
              <a:rPr lang="zh-CN" altLang="en-US" sz="4400" dirty="0" smtClean="0">
                <a:ea typeface="宋体" panose="02010600030101010101" pitchFamily="2" charset="-122"/>
              </a:rPr>
              <a:t>（</a:t>
            </a:r>
            <a:r>
              <a:rPr lang="en-US" altLang="zh-CN" sz="4400" dirty="0" smtClean="0">
                <a:ea typeface="宋体" panose="02010600030101010101" pitchFamily="2" charset="-122"/>
              </a:rPr>
              <a:t>85%</a:t>
            </a:r>
            <a:r>
              <a:rPr lang="zh-CN" altLang="en-US" sz="4400" dirty="0" smtClean="0">
                <a:ea typeface="宋体" panose="02010600030101010101" pitchFamily="2" charset="-122"/>
              </a:rPr>
              <a:t>‘减</a:t>
            </a:r>
            <a:r>
              <a:rPr lang="en-US" altLang="zh-CN" sz="4400" dirty="0" smtClean="0">
                <a:ea typeface="宋体" panose="02010600030101010101" pitchFamily="2" charset="-122"/>
              </a:rPr>
              <a:t>15%</a:t>
            </a:r>
            <a:r>
              <a:rPr lang="zh-CN" altLang="en-US" sz="4400" dirty="0" smtClean="0">
                <a:ea typeface="宋体" panose="02010600030101010101" pitchFamily="2" charset="-122"/>
              </a:rPr>
              <a:t>）</a:t>
            </a:r>
            <a:endParaRPr lang="en-US" sz="32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05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444431"/>
            <a:ext cx="10517523" cy="425083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5.</a:t>
            </a:r>
            <a:r>
              <a:rPr lang="zh-CN" altLang="en-US" sz="3600" dirty="0" smtClean="0"/>
              <a:t>一周之内可以</a:t>
            </a:r>
            <a:r>
              <a:rPr lang="zh-CN" altLang="en-US" sz="3600" b="1" dirty="0" smtClean="0"/>
              <a:t>凭</a:t>
            </a:r>
            <a:r>
              <a:rPr lang="zh-CN" altLang="en-US" sz="3600" dirty="0" smtClean="0"/>
              <a:t>发票来换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zh-CN" altLang="en-US" sz="3600" dirty="0" smtClean="0">
                <a:ea typeface="宋体" panose="02010600030101010101" pitchFamily="2" charset="-122"/>
              </a:rPr>
              <a:t>凭（借助、根据、依靠）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：看电影的时候得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凭</a:t>
            </a:r>
            <a:r>
              <a:rPr lang="zh-CN" altLang="en-US" sz="3600" dirty="0" smtClean="0">
                <a:ea typeface="宋体" panose="02010600030101010101" pitchFamily="2" charset="-122"/>
              </a:rPr>
              <a:t>飘入场。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：你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凭</a:t>
            </a:r>
            <a:r>
              <a:rPr lang="zh-CN" altLang="en-US" sz="3600" dirty="0" smtClean="0">
                <a:ea typeface="宋体" panose="02010600030101010101" pitchFamily="2" charset="-122"/>
              </a:rPr>
              <a:t>什么这么说，有证据吗？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：她完全是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凭</a:t>
            </a:r>
            <a:r>
              <a:rPr lang="zh-CN" altLang="en-US" sz="3600" dirty="0" smtClean="0">
                <a:ea typeface="宋体" panose="02010600030101010101" pitchFamily="2" charset="-122"/>
              </a:rPr>
              <a:t>自己的能力当上总经理的。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：怎么能光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凭</a:t>
            </a:r>
            <a:r>
              <a:rPr lang="zh-CN" altLang="en-US" sz="3600" dirty="0" smtClean="0">
                <a:ea typeface="宋体" panose="02010600030101010101" pitchFamily="2" charset="-122"/>
              </a:rPr>
              <a:t>这一回就说她能力不够呢？</a:t>
            </a:r>
            <a:endParaRPr lang="en-US" sz="24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94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สำหรับห้องประชุม">
  <a:themeElements>
    <a:clrScheme name="อิออนสำหรับห้องประชุม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อิออนสำหรับห้องประชุม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สำหรับห้องประชุม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1813</TotalTime>
  <Words>970</Words>
  <Application>Microsoft Office PowerPoint</Application>
  <PresentationFormat>แบบจอกว้าง</PresentationFormat>
  <Paragraphs>111</Paragraphs>
  <Slides>18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31" baseType="lpstr">
      <vt:lpstr>KaiTi</vt:lpstr>
      <vt:lpstr>Roboto</vt:lpstr>
      <vt:lpstr>宋体</vt:lpstr>
      <vt:lpstr>汉鼎简黑B</vt:lpstr>
      <vt:lpstr>Angsana New</vt:lpstr>
      <vt:lpstr>Arial</vt:lpstr>
      <vt:lpstr>Calibri</vt:lpstr>
      <vt:lpstr>Calibri Light</vt:lpstr>
      <vt:lpstr>Century Gothic</vt:lpstr>
      <vt:lpstr>Cordia New</vt:lpstr>
      <vt:lpstr>Wingdings 3</vt:lpstr>
      <vt:lpstr>อิออนสำหรับห้องประชุม</vt:lpstr>
      <vt:lpstr>ธีมของ Office</vt:lpstr>
      <vt:lpstr>高级汉语 1</vt:lpstr>
      <vt:lpstr>บทที่ 10 ซื้อของ （购物）</vt:lpstr>
      <vt:lpstr>生词</vt:lpstr>
      <vt:lpstr>生词</vt:lpstr>
      <vt:lpstr>语言点</vt:lpstr>
      <vt:lpstr>语言点</vt:lpstr>
      <vt:lpstr>语言点</vt:lpstr>
      <vt:lpstr>语言点</vt:lpstr>
      <vt:lpstr>语言点</vt:lpstr>
      <vt:lpstr>语言点</vt:lpstr>
      <vt:lpstr>熟读短文</vt:lpstr>
      <vt:lpstr>课文</vt:lpstr>
      <vt:lpstr>回答问题</vt:lpstr>
      <vt:lpstr>练习题</vt:lpstr>
      <vt:lpstr>练习题</vt:lpstr>
      <vt:lpstr>练习题</vt:lpstr>
      <vt:lpstr>练习题</vt:lpstr>
      <vt:lpstr>作业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Mr.Phakorn Noparit</dc:creator>
  <cp:lastModifiedBy>Mr.Phakorn Noparit</cp:lastModifiedBy>
  <cp:revision>49</cp:revision>
  <dcterms:created xsi:type="dcterms:W3CDTF">2022-05-26T09:40:03Z</dcterms:created>
  <dcterms:modified xsi:type="dcterms:W3CDTF">2022-06-29T07:36:22Z</dcterms:modified>
</cp:coreProperties>
</file>