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65" r:id="rId9"/>
    <p:sldId id="266" r:id="rId10"/>
    <p:sldId id="269" r:id="rId11"/>
    <p:sldId id="267" r:id="rId12"/>
    <p:sldId id="270" r:id="rId13"/>
    <p:sldId id="262" r:id="rId14"/>
    <p:sldId id="268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2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0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929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80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17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7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4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6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4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5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66CF-26F9-47E3-BB6A-9F93A3488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AD0647B-BC8D-41CA-846C-A27EECE4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h.wikipedia.org/wiki/%E0%B8%95%E0%B8%B3%E0%B8%9A%E0%B8%A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องค์การบริหารส่วนตำบล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/>
              <a:t>อ.ศรินทร์ญา จังจริง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8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2766" y="924128"/>
            <a:ext cx="2519464" cy="680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41685"/>
            <a:ext cx="8596668" cy="5399678"/>
          </a:xfrm>
        </p:spPr>
        <p:txBody>
          <a:bodyPr/>
          <a:lstStyle/>
          <a:p>
            <a:endParaRPr lang="th-TH" dirty="0"/>
          </a:p>
          <a:p>
            <a:r>
              <a:rPr lang="th-TH" dirty="0"/>
              <a:t>เมื่อมีข้อสงสัยตามมาตรา (4)(5)(6)(7)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87174" y="924128"/>
            <a:ext cx="3754877" cy="680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ได้รับแจ้งจาก กกต. ว่าสมาชิกภาพ ส.อบต.สิ้นสุดลงตาม (7)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0315" y="2227634"/>
            <a:ext cx="2821021" cy="466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นายอำเภอสอบสวนภายใน 60 วัน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0314" y="3191013"/>
            <a:ext cx="2821021" cy="466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นายอำเภอวินิจฉัย 30 วัน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0314" y="4212077"/>
            <a:ext cx="2821021" cy="50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นายอำเภอประกาศผล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2232498" y="1605064"/>
            <a:ext cx="0" cy="54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32498" y="2694562"/>
            <a:ext cx="0" cy="496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32498" y="3657941"/>
            <a:ext cx="0" cy="55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64435" y="2188723"/>
            <a:ext cx="2626468" cy="573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ตาย/พ้น ตำแหน่งเกิน 2 ปี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00711" y="3103123"/>
            <a:ext cx="1353916" cy="466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ยกเว้น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53892" y="1682885"/>
            <a:ext cx="833771" cy="204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787663" y="1605064"/>
            <a:ext cx="998346" cy="282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87557" y="1877438"/>
            <a:ext cx="36770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64612" y="1887507"/>
            <a:ext cx="0" cy="262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87557" y="1877438"/>
            <a:ext cx="0" cy="27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77669" y="2786974"/>
            <a:ext cx="0" cy="301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75889" y="3073940"/>
            <a:ext cx="1468877" cy="680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นายอำเภอขยายไม่เกิน 30 วัน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232498" y="2801566"/>
            <a:ext cx="23881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601183" y="2801566"/>
            <a:ext cx="9728" cy="2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0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884"/>
            <a:ext cx="10515600" cy="5840079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8. ประพฤติเสื่อมเสีย หรือเสียประโยชน์แก่สภา อบต. </a:t>
            </a:r>
          </a:p>
          <a:p>
            <a:r>
              <a:rPr lang="th-TH" dirty="0"/>
              <a:t>ส.อบต.(เท่าที่มี)ไม่น้อยกว่า 1 ใน 3 เสนอสภา</a:t>
            </a:r>
          </a:p>
          <a:p>
            <a:r>
              <a:rPr lang="th-TH" dirty="0"/>
              <a:t>มีมติสภาให้พ้นจากตำแหน่งไม่น้อยกว่า 3 ใน 4</a:t>
            </a:r>
          </a:p>
          <a:p>
            <a:r>
              <a:rPr lang="th-TH" dirty="0"/>
              <a:t>เมื่อครบระยะเวลาหากไม่อุทธรณ์ /โต้แย้งสมาชิกภาพให้สิ้นสุดลง</a:t>
            </a:r>
          </a:p>
          <a:p>
            <a:r>
              <a:rPr lang="th-TH" dirty="0"/>
              <a:t>อุทธรณ์/โต้แย้งไปยังนายอำเภอใน 15 วัน นับแต่วันทราบมติ</a:t>
            </a:r>
          </a:p>
          <a:p>
            <a:r>
              <a:rPr lang="th-TH" dirty="0"/>
              <a:t>นายอำเภอสอบสวนและวินิจฉัยภายใน 30 วัน 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dirty="0"/>
              <a:t>9.ราษฎรมีสิทธิเลือกตั้งในเขตอบต. ไม่น้อยกว่า 3 ใน 4 จำนวนผู้มาใช้สิทธิ ยื่นถอดถอน ส.อบต.ได้</a:t>
            </a:r>
          </a:p>
          <a:p>
            <a:r>
              <a:rPr lang="th-TH" dirty="0"/>
              <a:t>ส.อบต.สิ้นสุดเพราะ (9) ทั้งหมดให้ถือว่ายุบสภา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0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2843"/>
            <a:ext cx="8596668" cy="5428519"/>
          </a:xfrm>
        </p:spPr>
        <p:txBody>
          <a:bodyPr/>
          <a:lstStyle/>
          <a:p>
            <a:r>
              <a:rPr lang="th-TH" dirty="0"/>
              <a:t>ส.อบต.เลือกประธานสภา และรองประธานสภา (1 คน)   </a:t>
            </a:r>
            <a:r>
              <a:rPr lang="th-TH" dirty="0">
                <a:solidFill>
                  <a:schemeClr val="tx1"/>
                </a:solidFill>
              </a:rPr>
              <a:t>นายอำเภอแต่งตั้ง</a:t>
            </a:r>
          </a:p>
          <a:p>
            <a:r>
              <a:rPr lang="th-TH" dirty="0">
                <a:solidFill>
                  <a:schemeClr val="tx1"/>
                </a:solidFill>
              </a:rPr>
              <a:t>ประธานสภาและรองประธานสภาพ้นจากตำแหน่งเมื่อ</a:t>
            </a:r>
          </a:p>
          <a:p>
            <a:endParaRPr lang="th-TH" dirty="0">
              <a:solidFill>
                <a:schemeClr val="tx1"/>
              </a:solidFill>
            </a:endParaRPr>
          </a:p>
          <a:p>
            <a:pPr lvl="1"/>
            <a:r>
              <a:rPr lang="th-TH" dirty="0">
                <a:solidFill>
                  <a:schemeClr val="tx1"/>
                </a:solidFill>
              </a:rPr>
              <a:t>ครบอายุสภาหรือมีการยุบสภา</a:t>
            </a:r>
          </a:p>
          <a:p>
            <a:pPr lvl="1"/>
            <a:r>
              <a:rPr lang="th-TH" dirty="0">
                <a:solidFill>
                  <a:schemeClr val="tx1"/>
                </a:solidFill>
              </a:rPr>
              <a:t>ลาออก </a:t>
            </a:r>
          </a:p>
          <a:p>
            <a:pPr lvl="1"/>
            <a:r>
              <a:rPr lang="th-TH" dirty="0">
                <a:solidFill>
                  <a:schemeClr val="tx1"/>
                </a:solidFill>
              </a:rPr>
              <a:t>สิ้นสุดการเป็น ส. อบต.</a:t>
            </a:r>
          </a:p>
          <a:p>
            <a:pPr lvl="1"/>
            <a:r>
              <a:rPr lang="th-TH" dirty="0">
                <a:solidFill>
                  <a:schemeClr val="tx1"/>
                </a:solidFill>
              </a:rPr>
              <a:t>ผู้ว่าราชการสั่งให้พ้นจากตำแหน่ง</a:t>
            </a:r>
          </a:p>
          <a:p>
            <a:r>
              <a:rPr lang="th-TH" dirty="0">
                <a:solidFill>
                  <a:schemeClr val="tx1"/>
                </a:solidFill>
              </a:rPr>
              <a:t>ประธานสภา / รองประธานสภาว่างลงนอกจากครบวาระให้เลือกตั้งใหม่ภายใน 15 วัน</a:t>
            </a:r>
          </a:p>
          <a:p>
            <a:r>
              <a:rPr lang="th-TH" dirty="0">
                <a:solidFill>
                  <a:schemeClr val="tx1"/>
                </a:solidFill>
              </a:rPr>
              <a:t>ใน 1 ปีให้มีสมัยประชุมสามัญ 2 สมัย แต่ต้องไม่เกิน 4 สมัย </a:t>
            </a:r>
            <a:r>
              <a:rPr lang="th-TH" b="1" dirty="0">
                <a:solidFill>
                  <a:schemeClr val="tx1"/>
                </a:solidFill>
              </a:rPr>
              <a:t>สภาอบต.เป็นผู้กำหนด</a:t>
            </a:r>
          </a:p>
          <a:p>
            <a:r>
              <a:rPr lang="th-TH" dirty="0">
                <a:solidFill>
                  <a:schemeClr val="tx1"/>
                </a:solidFill>
              </a:rPr>
              <a:t>นายอำเภอต้องกำหนดให้ประชุมสภา ภายใน 15 วันนับแต่วันประกาศผลการเลือกตั้ง หากไม่อาจประชุมสภาได้ตามกำหนด/ไม่อาจเลือกประธานสภาได้/นายอำเภอเสนอผู้ว่า สั่งยุบสภาอบต.</a:t>
            </a:r>
          </a:p>
          <a:p>
            <a:r>
              <a:rPr lang="th-TH" dirty="0">
                <a:solidFill>
                  <a:schemeClr val="tx1"/>
                </a:solidFill>
              </a:rPr>
              <a:t>ในสมัยประชุมสภาสามัญแต่ละสมัยกำหนดประชุมไม่เกิน 15 วัน ขยายไปอีกได้โดยนายอำเภอเป็นผู้อนุญาติ</a:t>
            </a:r>
          </a:p>
        </p:txBody>
      </p:sp>
    </p:spTree>
    <p:extLst>
      <p:ext uri="{BB962C8B-B14F-4D97-AF65-F5344CB8AC3E}">
        <p14:creationId xmlns:p14="http://schemas.microsoft.com/office/powerpoint/2010/main" val="38873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663700"/>
          </a:xfrm>
        </p:spPr>
        <p:txBody>
          <a:bodyPr>
            <a:normAutofit fontScale="90000"/>
          </a:bodyPr>
          <a:lstStyle/>
          <a:p>
            <a:br>
              <a:rPr lang="th-TH" b="1" dirty="0"/>
            </a:br>
            <a:r>
              <a:rPr lang="th-TH" b="1" dirty="0"/>
              <a:t>โครงสร้างการบริหารองค์กรปกครองส่วนท้องถิ่นในรูปแบบใหม่ตามกฎหมาย</a:t>
            </a:r>
            <a:br>
              <a:rPr lang="th-TH" b="1" dirty="0"/>
            </a:br>
            <a:br>
              <a:rPr lang="th-TH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800" y="1441751"/>
            <a:ext cx="6935596" cy="389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8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นายก อบต.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 นายกมาจากการเลือกตั้งโดยตรง</a:t>
            </a:r>
          </a:p>
          <a:p>
            <a:r>
              <a:rPr lang="th-TH" dirty="0"/>
              <a:t>1. อายุไม่ต่ำกว่า 35 ปี นับถึงวันเลือกตั้ง</a:t>
            </a:r>
          </a:p>
          <a:p>
            <a:r>
              <a:rPr lang="th-TH" dirty="0"/>
              <a:t>2. สำเร็จการศึกษาไม่ต่ำกว่า มัธยมศึกษาตอนปลายหรือเทียบเท่า 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b="1" dirty="0">
                <a:solidFill>
                  <a:schemeClr val="tx1"/>
                </a:solidFill>
              </a:rPr>
              <a:t>วาระการดำรงตำแหน่ง</a:t>
            </a:r>
          </a:p>
          <a:p>
            <a:r>
              <a:rPr lang="th-TH" dirty="0"/>
              <a:t>นายก อบต. มีวาระ 4 ปี นับแต่วันเลือกตั้ง แต่จะดำรงตำแหน่งติดต่อกันเกินสองวาระไม่ได้</a:t>
            </a:r>
          </a:p>
          <a:p>
            <a:r>
              <a:rPr lang="th-TH" dirty="0"/>
              <a:t>นายกแต่งตั้งรองนายก ไม่เกิน 2 คน และเลขานายก 1 คน</a:t>
            </a:r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38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5567"/>
            <a:ext cx="8596668" cy="5525796"/>
          </a:xfrm>
        </p:spPr>
        <p:txBody>
          <a:bodyPr/>
          <a:lstStyle/>
          <a:p>
            <a:r>
              <a:rPr lang="th-TH" dirty="0"/>
              <a:t>ก่อนนายก อบต.เข้ารับหน้าที่ ประธานสภาเรียกประชุมสภา(ภายใน 30 วัน) เพื่อนายกได้แถลง นโยบาย(ไม่มีการลงมติ)</a:t>
            </a:r>
          </a:p>
          <a:p>
            <a:r>
              <a:rPr lang="th-TH" dirty="0"/>
              <a:t>กรณีไม่มีประธาน/รองประธานสภา/สมาชิก อบต.ภูกยุบ(เหตุเลือกประธานสภาไม่ได้) หากมีกรณีสำคัญนายก อบต.เข้ารับหน้าที่ไปพลางก่อน เมื่อได้ประธานสภาแล้วประธานสภาเรียกประชุม (ภายใน 15 วัน) เพื่อให้นายก อบต.แถลงนโยบาย (ไม่มีการลงมติ)</a:t>
            </a:r>
          </a:p>
          <a:p>
            <a:r>
              <a:rPr lang="th-TH" dirty="0"/>
              <a:t>นายก อบต.รายงานผลการปฏิบัติตามนโยบายที่แถลงไว้ต่อสภาเป็นประจำทุกปี</a:t>
            </a:r>
          </a:p>
          <a:p>
            <a:r>
              <a:rPr lang="th-TH" dirty="0"/>
              <a:t>นายกและรองนายกไม่มีสิทธิ ออกเสียงลงคะแนนในที่ประชุมสภา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5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หน้าที่นายก อบต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กำหนดนโยบาย</a:t>
            </a:r>
          </a:p>
          <a:p>
            <a:r>
              <a:rPr lang="th-TH" dirty="0"/>
              <a:t>2. แต่งตั้ง ถอดถอนรองและเลขานุการนายกอบต</a:t>
            </a:r>
          </a:p>
          <a:p>
            <a:r>
              <a:rPr lang="th-TH" dirty="0"/>
              <a:t>3.สั่ง อนุญาติ อนุมัติทางราชการ วางระเบียบการปฏิบัติงาน</a:t>
            </a:r>
          </a:p>
          <a:p>
            <a:r>
              <a:rPr lang="th-TH" dirty="0"/>
              <a:t>4. เป็นผู้บังคับบัญชาพนักงานส่วนตำบลและลูกจ้าง อบต</a:t>
            </a:r>
          </a:p>
          <a:p>
            <a:r>
              <a:rPr lang="th-TH" dirty="0"/>
              <a:t>5. ควบคุมการปฏิบัติงานใน อบต.</a:t>
            </a:r>
          </a:p>
          <a:p>
            <a:endParaRPr lang="th-TH" dirty="0"/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2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นายก พ้นตำแหน่งเมื่อ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ออกตามวาระ</a:t>
            </a:r>
          </a:p>
          <a:p>
            <a:r>
              <a:rPr lang="th-TH" dirty="0"/>
              <a:t>ตาย</a:t>
            </a:r>
          </a:p>
          <a:p>
            <a:r>
              <a:rPr lang="th-TH" dirty="0"/>
              <a:t>ลาออกต่อนายอำเภอ</a:t>
            </a:r>
          </a:p>
          <a:p>
            <a:r>
              <a:rPr lang="th-TH" dirty="0"/>
              <a:t>ฝ่าผืน ม.64/2 </a:t>
            </a:r>
          </a:p>
          <a:p>
            <a:r>
              <a:rPr lang="th-TH" dirty="0"/>
              <a:t>ขาดคุณสมบัติหรือมีลักษณะต้องห้าม ม.58/1</a:t>
            </a:r>
          </a:p>
          <a:p>
            <a:r>
              <a:rPr lang="th-TH" dirty="0"/>
              <a:t>พิพากษาถึงที่สุดให้จำคุก</a:t>
            </a:r>
          </a:p>
          <a:p>
            <a:r>
              <a:rPr lang="th-TH" dirty="0"/>
              <a:t>ผู้ว่าสั่งให้พ้นจากตำแหน่ง</a:t>
            </a:r>
          </a:p>
          <a:p>
            <a:r>
              <a:rPr lang="th-TH" dirty="0"/>
              <a:t>ผู้มีสิทธิ์เลือกตั้งไม่น้อยกว่า 3 ใน 4 ของผู้มาลงคะแนน ยื่นถอดถอน นายอำเภอวินิจฉัย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1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632315" y="3741052"/>
            <a:ext cx="877260" cy="35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5451" y="5353456"/>
            <a:ext cx="1765570" cy="34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0315" y="4578485"/>
            <a:ext cx="1867711" cy="35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00400" y="4578485"/>
            <a:ext cx="1147864" cy="72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2988" y="2895600"/>
            <a:ext cx="2104416" cy="35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95217" y="2895600"/>
            <a:ext cx="1802860" cy="372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86996" y="2028725"/>
            <a:ext cx="3869838" cy="451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0315" y="2120630"/>
            <a:ext cx="1780162" cy="35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เมื่อมีข้อสงสัยประเด็นนายกพ้นตำแหน่ง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	สงสัยตาม ม.58/1,64/2   		รับแจ้งจาก กกต.ว่าความเป็นนายก อบต.สิ้นสุดลงตาม ม.58/1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dirty="0"/>
              <a:t>	นายอำเภอสอบสวนภายใน 60 วัน				ตาย/พ้นตำแหน่งเกิน 2 ปี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	แล้วเสร็จ			ไม่แล้วเสร็จ					ยกเว้น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      นายอำเภอวินิจฉัยใน 30 วัน  	    นายอำเภอขยาย</a:t>
            </a:r>
          </a:p>
          <a:p>
            <a:pPr marL="0" indent="0">
              <a:buNone/>
            </a:pPr>
            <a:r>
              <a:rPr lang="th-TH" dirty="0"/>
              <a:t>					   ไม่เกิน 30 วัน</a:t>
            </a:r>
          </a:p>
          <a:p>
            <a:pPr marL="0" indent="0">
              <a:buNone/>
            </a:pPr>
            <a:r>
              <a:rPr lang="th-TH" dirty="0"/>
              <a:t>  	นายอำเภอประกาศผล						ระหว่างไม่มีนายกให้ปลัด อบต.ปฏิบัติหน้าที่แทน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45532" y="3268494"/>
            <a:ext cx="19455" cy="1309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19292" y="4938408"/>
            <a:ext cx="0" cy="363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28026" y="4824919"/>
            <a:ext cx="2723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04689" y="3268494"/>
            <a:ext cx="0" cy="3793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27634" y="2675106"/>
            <a:ext cx="3404681" cy="97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217906" y="2626468"/>
            <a:ext cx="9728" cy="269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632315" y="2684834"/>
            <a:ext cx="0" cy="210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21021" y="2480553"/>
            <a:ext cx="282102" cy="1459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093396" y="2480553"/>
            <a:ext cx="293600" cy="1459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64987" y="4017523"/>
            <a:ext cx="1595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50596" y="4023151"/>
            <a:ext cx="9727" cy="4775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899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รองนายก อบต.พ้นจากตำแหน่งเมื่อ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นายก อบต.พ้นจากตำแหน่ง</a:t>
            </a:r>
          </a:p>
          <a:p>
            <a:r>
              <a:rPr lang="th-TH" dirty="0"/>
              <a:t>นายก อบต. มีคำสั่งให้พ้นจากตำแหน่ง</a:t>
            </a:r>
          </a:p>
          <a:p>
            <a:r>
              <a:rPr lang="th-TH" dirty="0"/>
              <a:t>ลาออก ยื่นหนังสือต่อนายก อบต.</a:t>
            </a:r>
          </a:p>
          <a:p>
            <a:r>
              <a:rPr lang="th-TH" dirty="0"/>
              <a:t>ขาดคุณสมบัติหรือมีลักษณะต้องห้าม</a:t>
            </a:r>
          </a:p>
          <a:p>
            <a:r>
              <a:rPr lang="th-TH" dirty="0"/>
              <a:t>ผู้ว่าสั่งให้พ้นจากตำแหน่ง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6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/>
          <a:lstStyle/>
          <a:p>
            <a:r>
              <a:rPr lang="th-TH" b="1" dirty="0"/>
              <a:t>องค์การบริหารส่วนตำบล</a:t>
            </a:r>
            <a:r>
              <a:rPr lang="th-TH" dirty="0"/>
              <a:t> มีชื่อย่อเป็นทางการว่า </a:t>
            </a:r>
            <a:r>
              <a:rPr lang="th-TH" b="1" dirty="0"/>
              <a:t>อบต.</a:t>
            </a:r>
            <a:r>
              <a:rPr lang="th-TH" dirty="0"/>
              <a:t> มีฐานะเป็นนิติบุคคล และเป็น ราชการบริหารส่วนท้องถิ่นรูปแบบหนึ่ง ซึ่งจัดตั้งขึ้นตามพระราชบัญญัติสภาตำบลและองค์การบริหารส่วนตำบล พ.ศ. 2537 และที่แก้ไขเพิ่มเติมจนถึงฉบับที่ 6 พ.ศ. 2552 โดยยกฐานะจากสภา</a:t>
            </a:r>
            <a:r>
              <a:rPr lang="th-TH" dirty="0">
                <a:hlinkClick r:id="rId2" tooltip="ตำบล"/>
              </a:rPr>
              <a:t>ตำบล</a:t>
            </a:r>
            <a:r>
              <a:rPr lang="th-TH" dirty="0"/>
              <a:t>ที่มีรายได้โดยไม่รวมเงินอุดหนุนในปีงบประมาณที่ล่วงมาติดต่อกันสามปีเฉลี่ยไม่ต่ำกว่าปีละหนึ่งแสนห้าหมื่นบาท</a:t>
            </a:r>
          </a:p>
          <a:p>
            <a:r>
              <a:rPr lang="th-TH" dirty="0"/>
              <a:t>พระราชบัญญัติสภาตำบล และองค์การบริหารส่วนตำบล ฉบับที่ 7 พ.ศ. 2562 ประกาศใช้เมื่อวันที่ 16 เมษายน 2562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รูปแบบองค์การ</a:t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องค์การบริหารส่วนตำบล ประกอบด้วย สภาองค์การบริหารส่วนตำบล และนายกองค์การบริหารส่วนตำบล</a:t>
            </a:r>
          </a:p>
          <a:p>
            <a:r>
              <a:rPr lang="th-TH" dirty="0"/>
              <a:t>สภาองค์การบริหารส่วนตำบล ประกอบด้วยสมาชิกสภาองค์การบริหารส่วนตำบล จำนวนหมู่บ้านละสองคน ซึ่งเลือกตั้งขึ้นโดยราษฎรผู้มีสิทธิเลือกตั้งในแต่ละหมู่บ้านในเขตองค์การบริหารส่วนตำบลนั้น กรณีที่เขตองค์การบริหารส่วนตำบลใดมีเพียงหนึ่งหมู่บ้านให้มีสมาชิกองค์การบริหารส่วนตำบลจำนวนหกคน และในกรณีมีเพียงสองหมู่บ้านให้มีสมาชิกองค์การบริหารส่วนตำบล หมู่บ้านละสามคน</a:t>
            </a:r>
          </a:p>
          <a:p>
            <a:r>
              <a:rPr lang="th-TH" dirty="0"/>
              <a:t>องค์การบริหารส่วนตำบลมีนายกองค์การบริหารส่วนตำบล หนึ่งคน ซึ่งมาจากการเลือกตั้งผู้บริหารท้องถิ่นโดยตรง|การเลือกตั้งโดยตรงของประชาชนตามกฎหมายว่าด้วยการเลือกตั้งสมาชิกสภาท้องถิ่นหรือผู้บริหารท้องถิ่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7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729932" y="5408762"/>
            <a:ext cx="2035834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 อบต.ตามกฎหมาย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28869" y="1690688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อบต.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7653" y="2649408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นายก อบต.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1019" y="2622428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สภา อบต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29932" y="3661869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รองนายก อบต.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6786" y="3640526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เลขานายก อบต.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29932" y="4485652"/>
            <a:ext cx="2035834" cy="58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</a:rPr>
              <a:t>ปลัด อบต.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42010" y="4002561"/>
            <a:ext cx="3753852" cy="2879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>
              <a:solidFill>
                <a:schemeClr val="tx1"/>
              </a:solidFill>
            </a:endParaRPr>
          </a:p>
          <a:p>
            <a:r>
              <a:rPr lang="th-TH" b="1" dirty="0">
                <a:solidFill>
                  <a:schemeClr val="tx1"/>
                </a:solidFill>
              </a:rPr>
              <a:t>สมาชิกสภา อบต.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เขตเลือกตั้งละ 1 คน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อบต.ใดมี 1 เขต เลือกตั้งให้มีสมาชิก 6 คน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กรณีมี 2 เขตเลือกตั้งให้มีสมาชิก เขตละ 3 คน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กรณีมี 3 เขตเลือกตั้งให้มีสมาชิก เขตละ 2 คน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กรณีมี 4 เขตเลือกตั้งให้มีสมาชิกเขตเลือกตั้งละ 1 คนเว้นแต่เขตใดมีประชากรมากให้เพิ่มสมาชิกเขตเลือกตั้งละ 1 คน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solidFill>
                  <a:schemeClr val="tx1"/>
                </a:solidFill>
              </a:rPr>
              <a:t>กรณีมี 5 เขตเลือกตั้ง ให้สมาชิกเขตละ 1 คน เว้นเขตใดมีราษฎรมากให้เพิ่มอีก 1 คน</a:t>
            </a:r>
            <a:endParaRPr lang="th-TH" dirty="0"/>
          </a:p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729932" y="5486400"/>
            <a:ext cx="203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/>
              <a:t>ส่วนราชการต่าง ๆ </a:t>
            </a:r>
            <a:endParaRPr lang="en-US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546786" y="2277285"/>
            <a:ext cx="0" cy="18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76446" y="2405669"/>
            <a:ext cx="4433977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493698" y="2415396"/>
            <a:ext cx="0" cy="207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910423" y="2405669"/>
            <a:ext cx="0" cy="216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331789" y="3372928"/>
            <a:ext cx="3295290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910423" y="3262985"/>
            <a:ext cx="0" cy="107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331789" y="3390181"/>
            <a:ext cx="0" cy="212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9627079" y="3390181"/>
            <a:ext cx="0" cy="250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9627079" y="4248466"/>
            <a:ext cx="0" cy="20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627079" y="5072249"/>
            <a:ext cx="0" cy="25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8075" y="3236005"/>
            <a:ext cx="0" cy="1114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2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th-TH" dirty="0"/>
              <a:t>สภาตำบลรายได้ไม่รวมเงินอุดหนุน 3 ปี ติดต่อกัน เฉลี่ยไม่ต่ำกว่า 150,0000 บาท จัดตั้งเป็น อบต</a:t>
            </a:r>
          </a:p>
          <a:p>
            <a:r>
              <a:rPr lang="th-TH" dirty="0"/>
              <a:t>จัดตั้งเป็น อบต. โดยประกาศกระทรวงมหาดไทย และประกาศในราชกิจจานุเบกษา</a:t>
            </a:r>
          </a:p>
          <a:p>
            <a:r>
              <a:rPr lang="th-TH" dirty="0"/>
              <a:t>อบต. รวมกับ อบต. หรือหน่วยอปท. อื่น ๆ ที่มีเขตติดต่อกันได้ (ในอำเภอเดียวกัน) ตามเจตนารมณ์ของประชาชนโดยประกาศกระทรวงมหาดไทย</a:t>
            </a:r>
          </a:p>
          <a:p>
            <a:r>
              <a:rPr lang="th-TH" dirty="0"/>
              <a:t>การรวม ยุบรวม รับรวม ของอบต. โดยประกาศกระทรวงมหาดไทย</a:t>
            </a:r>
          </a:p>
          <a:p>
            <a:r>
              <a:rPr lang="th-TH" dirty="0"/>
              <a:t>อบต. มีฐานะเป็นนิติบุคคล และเป็นราชการบริหารส่วนท้องถิ่น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9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 อบต. ในการปฏิบัติงาน ดังนี้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 </a:t>
            </a:r>
            <a:br>
              <a:rPr lang="th-TH" dirty="0"/>
            </a:br>
            <a:br>
              <a:rPr lang="th-TH" dirty="0"/>
            </a:br>
            <a:r>
              <a:rPr lang="th-TH" dirty="0"/>
              <a:t>            (1) สภา อบต. : ฝ่ายนิติบัญญัติ  มีอายุ 4 ปี นับจากวันเลือกตั้ง</a:t>
            </a:r>
            <a:br>
              <a:rPr lang="th-TH" dirty="0"/>
            </a:br>
            <a:r>
              <a:rPr lang="th-TH" dirty="0"/>
              <a:t>            (2) นายก อบต . : ฝ่ายบริหาร </a:t>
            </a:r>
            <a:br>
              <a:rPr lang="th-TH" dirty="0"/>
            </a:br>
            <a:r>
              <a:rPr lang="th-TH" dirty="0"/>
              <a:t>            (3) พนักงานส่วนตำบล : ฝ่ายราชการประจำ </a:t>
            </a:r>
            <a:br>
              <a:rPr lang="th-TH" dirty="0"/>
            </a:br>
            <a:r>
              <a:rPr lang="th-TH" dirty="0"/>
              <a:t>            (4) ประชาชนในเขต อบต. : เป็นศูนย์กลางการพัฒนา และมีส่วนรวมดำเนินการ </a:t>
            </a:r>
            <a:br>
              <a:rPr lang="th-TH" dirty="0"/>
            </a:br>
            <a:r>
              <a:rPr lang="th-TH" dirty="0"/>
              <a:t>            (5) ฝ่ายกำกับดูแล อบต. : นายอำเภอและผู้ว่าราชการจังหวัด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อำนาจหน้าที่สภาองค์การบริหารส่วนตำบล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เห็นชอบแผนพัฒนา อบต.</a:t>
            </a:r>
          </a:p>
          <a:p>
            <a:r>
              <a:rPr lang="th-TH" dirty="0"/>
              <a:t>2. เห็นชอบร่างข้อบัญญัติ อบต.</a:t>
            </a:r>
          </a:p>
          <a:p>
            <a:r>
              <a:rPr lang="th-TH" dirty="0"/>
              <a:t>3. ควบคุมการปฏิบัติงานของนายก อบต.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5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ผู้สมัครสมาชิกเป็นสภา อบต.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เป็นผู้มีสิทธิรับเลือกตั้งเป็นสมาชิกสภาอบต. ต้องไม่มีลักษณะต้องห้ามตามกฎหมายว่าด้วยการเลือกตั้งของสมาชิกสภาท้องถิ่นหรือผู้บริหารท้องถิ่น (พรบ.การเลือกตั้งสมาชิกสภาท้องถิ่นหรือผู้บริหารท้องถิ่น พ.ศ. 2562)</a:t>
            </a:r>
          </a:p>
          <a:p>
            <a:r>
              <a:rPr lang="th-TH" dirty="0"/>
              <a:t>1. มีสัญชาติไทยโดยการเกิด</a:t>
            </a:r>
          </a:p>
          <a:p>
            <a:r>
              <a:rPr lang="th-TH" dirty="0"/>
              <a:t>2.อายุไม่ต่ำกว่า 25 ปีนับถึงวันเลือกตั้ง</a:t>
            </a:r>
          </a:p>
          <a:p>
            <a:r>
              <a:rPr lang="th-TH" dirty="0"/>
              <a:t>3.มีชื่อในทะเบียบบ้านในเขต อบต. ติดต่อกันไม่น้อยกว่า 1 ปี นับถึงวันสมัคร ส.อบต.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6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สมาชิก อบต. สิ้นสุดเมื่อใด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ถึงคราวออกตามอายุของสภาอบต. หรือมีการยุบสภา อบต.</a:t>
            </a:r>
          </a:p>
          <a:p>
            <a:r>
              <a:rPr lang="th-TH" dirty="0"/>
              <a:t>2. ตาย</a:t>
            </a:r>
          </a:p>
          <a:p>
            <a:r>
              <a:rPr lang="th-TH" dirty="0"/>
              <a:t>3. ลาออก โดยยื่นหนังสือต่อนายอำเภอ</a:t>
            </a:r>
          </a:p>
          <a:p>
            <a:r>
              <a:rPr lang="th-TH" dirty="0"/>
              <a:t>4. ขาดการประชุม 3 ครั้งติดต่อกันโดยไม่มีเหตุอันสมควร</a:t>
            </a:r>
          </a:p>
          <a:p>
            <a:r>
              <a:rPr lang="th-TH" dirty="0"/>
              <a:t>5. มิได้อยู่ในเขตเลือกตั้งเป็นระยะเวลาเกินหกเดือน</a:t>
            </a:r>
          </a:p>
          <a:p>
            <a:r>
              <a:rPr lang="th-TH" dirty="0"/>
              <a:t>6. เป็นผู้มีส่วนได้เสียไม่ว่าทางตรงหรือทางอ้อมในสัญญาที่ อบต.นั้นกระทำ</a:t>
            </a:r>
          </a:p>
          <a:p>
            <a:r>
              <a:rPr lang="th-TH" dirty="0"/>
              <a:t>7. ขาดคุณสมบัติหรือมีลักษณะต้องห้ามตามมาตรา 47 ทวิ</a:t>
            </a:r>
          </a:p>
        </p:txBody>
      </p:sp>
    </p:spTree>
    <p:extLst>
      <p:ext uri="{BB962C8B-B14F-4D97-AF65-F5344CB8AC3E}">
        <p14:creationId xmlns:p14="http://schemas.microsoft.com/office/powerpoint/2010/main" val="10408126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1459</Words>
  <Application>Microsoft Office PowerPoint</Application>
  <PresentationFormat>แบบจอกว้าง</PresentationFormat>
  <Paragraphs>124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องค์การบริหารส่วนตำบล</vt:lpstr>
      <vt:lpstr>งานนำเสนอ PowerPoint</vt:lpstr>
      <vt:lpstr>รูปแบบองค์การ </vt:lpstr>
      <vt:lpstr>โครงสร้าง อบต.ตามกฎหมาย</vt:lpstr>
      <vt:lpstr>งานนำเสนอ PowerPoint</vt:lpstr>
      <vt:lpstr>องค์ประกอบของ อบต. ในการปฏิบัติงาน ดังนี้ </vt:lpstr>
      <vt:lpstr>อำนาจหน้าที่สภาองค์การบริหารส่วนตำบล</vt:lpstr>
      <vt:lpstr>ผู้สมัครสมาชิกเป็นสภา อบต.</vt:lpstr>
      <vt:lpstr>สมาชิก อบต. สิ้นสุดเมื่อใด</vt:lpstr>
      <vt:lpstr>งานนำเสนอ PowerPoint</vt:lpstr>
      <vt:lpstr>งานนำเสนอ PowerPoint</vt:lpstr>
      <vt:lpstr>งานนำเสนอ PowerPoint</vt:lpstr>
      <vt:lpstr> โครงสร้างการบริหารองค์กรปกครองส่วนท้องถิ่นในรูปแบบใหม่ตามกฎหมาย  </vt:lpstr>
      <vt:lpstr>นายก อบต.</vt:lpstr>
      <vt:lpstr>งานนำเสนอ PowerPoint</vt:lpstr>
      <vt:lpstr>หน้าที่นายก อบต</vt:lpstr>
      <vt:lpstr>นายก พ้นตำแหน่งเมื่อ</vt:lpstr>
      <vt:lpstr>เมื่อมีข้อสงสัยประเด็นนายกพ้นตำแหน่ง</vt:lpstr>
      <vt:lpstr>รองนายก อบต.พ้นจากตำแหน่งเมื่อ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องค์การบริหารส่วนตำบล</dc:title>
  <dc:creator>Lenovo</dc:creator>
  <cp:lastModifiedBy>Asus vivobook</cp:lastModifiedBy>
  <cp:revision>24</cp:revision>
  <dcterms:created xsi:type="dcterms:W3CDTF">2020-08-03T02:21:12Z</dcterms:created>
  <dcterms:modified xsi:type="dcterms:W3CDTF">2023-10-09T13:57:31Z</dcterms:modified>
</cp:coreProperties>
</file>