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360" r:id="rId2"/>
    <p:sldId id="339" r:id="rId3"/>
    <p:sldId id="361" r:id="rId4"/>
    <p:sldId id="362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355" r:id="rId19"/>
    <p:sldId id="356" r:id="rId20"/>
    <p:sldId id="357" r:id="rId21"/>
    <p:sldId id="358" r:id="rId22"/>
    <p:sldId id="359" r:id="rId23"/>
    <p:sldId id="369" r:id="rId24"/>
    <p:sldId id="367" r:id="rId25"/>
    <p:sldId id="368" r:id="rId2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5046C-7420-4F39-9DB0-065AB1D1F41F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D58F-215B-4475-BFA0-BB74AC19F5D8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036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5046C-7420-4F39-9DB0-065AB1D1F41F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D58F-215B-4475-BFA0-BB74AC19F5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607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5046C-7420-4F39-9DB0-065AB1D1F41F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D58F-215B-4475-BFA0-BB74AC19F5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69313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502400" y="1600201"/>
            <a:ext cx="5080000" cy="45307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1219200" y="6251575"/>
            <a:ext cx="2641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O&amp;M บทที่ ึ7 ภาวะผู้นำ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470400" y="62484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ผศ. เติมพงศ์ สุนทโรทก</a:t>
            </a:r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>
          <a:xfrm>
            <a:off x="904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7051602B-AAB9-4DA2-BBF9-5E63BA84E5B2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333605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5046C-7420-4F39-9DB0-065AB1D1F41F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D58F-215B-4475-BFA0-BB74AC19F5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542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5046C-7420-4F39-9DB0-065AB1D1F41F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D58F-215B-4475-BFA0-BB74AC19F5D8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242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5046C-7420-4F39-9DB0-065AB1D1F41F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D58F-215B-4475-BFA0-BB74AC19F5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4387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5046C-7420-4F39-9DB0-065AB1D1F41F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D58F-215B-4475-BFA0-BB74AC19F5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42794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5046C-7420-4F39-9DB0-065AB1D1F41F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D58F-215B-4475-BFA0-BB74AC19F5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715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5046C-7420-4F39-9DB0-065AB1D1F41F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D58F-215B-4475-BFA0-BB74AC19F5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24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C05046C-7420-4F39-9DB0-065AB1D1F41F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5CD58F-215B-4475-BFA0-BB74AC19F5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4088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5046C-7420-4F39-9DB0-065AB1D1F41F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D58F-215B-4475-BFA0-BB74AC19F5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1353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C05046C-7420-4F39-9DB0-065AB1D1F41F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45CD58F-215B-4475-BFA0-BB74AC19F5D8}" type="slidenum">
              <a:rPr lang="th-TH" smtClean="0"/>
              <a:t>‹#›</a:t>
            </a:fld>
            <a:endParaRPr lang="th-TH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62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1676400" y="894090"/>
            <a:ext cx="92329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dirty="0" smtClean="0">
                <a:cs typeface="+mj-cs"/>
              </a:rPr>
              <a:t>บทที่ </a:t>
            </a:r>
            <a:r>
              <a:rPr lang="en-US" sz="4000" dirty="0" smtClean="0">
                <a:cs typeface="+mj-cs"/>
              </a:rPr>
              <a:t>4</a:t>
            </a:r>
            <a:r>
              <a:rPr lang="th-TH" sz="4000" dirty="0" smtClean="0">
                <a:cs typeface="+mj-cs"/>
              </a:rPr>
              <a:t> </a:t>
            </a:r>
          </a:p>
          <a:p>
            <a:pPr algn="ctr"/>
            <a:r>
              <a:rPr lang="th-TH" sz="4000" dirty="0" smtClean="0">
                <a:cs typeface="+mj-cs"/>
              </a:rPr>
              <a:t>ทฤษฎีภาวะผู้นำ</a:t>
            </a:r>
          </a:p>
          <a:p>
            <a:r>
              <a:rPr lang="th-TH" sz="4000" dirty="0" smtClean="0">
                <a:cs typeface="+mj-cs"/>
              </a:rPr>
              <a:t>	</a:t>
            </a:r>
            <a:endParaRPr lang="th-TH" sz="4000" dirty="0" smtClean="0">
              <a:cs typeface="+mj-cs"/>
            </a:endParaRPr>
          </a:p>
          <a:p>
            <a:r>
              <a:rPr lang="th-TH" sz="4000" dirty="0">
                <a:cs typeface="+mj-cs"/>
              </a:rPr>
              <a:t>	</a:t>
            </a:r>
            <a:r>
              <a:rPr lang="th-TH" dirty="0" smtClean="0">
                <a:cs typeface="+mj-cs"/>
              </a:rPr>
              <a:t>การศึกษา</a:t>
            </a:r>
            <a:r>
              <a:rPr lang="th-TH" dirty="0">
                <a:cs typeface="+mj-cs"/>
              </a:rPr>
              <a:t>เรื่องภาวะความเป็นผู้นำซึ่งเน้นการศึกษาคุณภาพของผู้แสดงภาวะความเป็น</a:t>
            </a:r>
            <a:r>
              <a:rPr lang="th-TH" dirty="0" smtClean="0">
                <a:cs typeface="+mj-cs"/>
              </a:rPr>
              <a:t>ผู้นำ โดย</a:t>
            </a:r>
            <a:r>
              <a:rPr lang="th-TH" dirty="0">
                <a:cs typeface="+mj-cs"/>
              </a:rPr>
              <a:t>มีจุดเริ่มต้นของการศึกษาค้นคว้าที่ว่าเพราะเหตุใดคนบาง</a:t>
            </a:r>
            <a:r>
              <a:rPr lang="th-TH" dirty="0" smtClean="0">
                <a:cs typeface="+mj-cs"/>
              </a:rPr>
              <a:t>คนสามารถ</a:t>
            </a:r>
            <a:r>
              <a:rPr lang="th-TH" dirty="0">
                <a:cs typeface="+mj-cs"/>
              </a:rPr>
              <a:t>ทำหน้าที่ของผู้แสดงภาวะความเป็นผู้นำได้เป็นอย่าง</a:t>
            </a:r>
            <a:r>
              <a:rPr lang="th-TH" dirty="0" smtClean="0">
                <a:cs typeface="+mj-cs"/>
              </a:rPr>
              <a:t>ดี นักวิชาการ</a:t>
            </a:r>
            <a:r>
              <a:rPr lang="th-TH" dirty="0">
                <a:cs typeface="+mj-cs"/>
              </a:rPr>
              <a:t>จึงได้เสนอทฤษฎีภาวะความเป็นผู้นำไว้หลายทฤษฎี</a:t>
            </a:r>
          </a:p>
          <a:p>
            <a:r>
              <a:rPr lang="th-TH" sz="4000" dirty="0"/>
              <a:t/>
            </a:r>
            <a:br>
              <a:rPr lang="th-TH" sz="4000" dirty="0"/>
            </a:b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3889995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4" y="333375"/>
            <a:ext cx="8459787" cy="1150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669900"/>
                </a:solidFill>
              </a14:hiddenFill>
            </a:ext>
          </a:extLst>
        </p:spPr>
        <p:txBody>
          <a:bodyPr/>
          <a:lstStyle/>
          <a:p>
            <a:r>
              <a:rPr lang="th-TH" sz="3800" b="1"/>
              <a:t>ภาวะการเป็นผู้นำบนมิติริเริ่มทางโครงสร้างและคิดคำนึงถึงผู้อื่น</a:t>
            </a:r>
            <a:endParaRPr lang="th-TH" sz="4600"/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2209800" y="1576388"/>
            <a:ext cx="7772400" cy="48768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CC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h-TH"/>
          </a:p>
        </p:txBody>
      </p:sp>
      <p:grpSp>
        <p:nvGrpSpPr>
          <p:cNvPr id="17433" name="Group 25"/>
          <p:cNvGrpSpPr>
            <a:grpSpLocks/>
          </p:cNvGrpSpPr>
          <p:nvPr/>
        </p:nvGrpSpPr>
        <p:grpSpPr bwMode="auto">
          <a:xfrm>
            <a:off x="2514600" y="1728788"/>
            <a:ext cx="7086600" cy="4633912"/>
            <a:chOff x="624" y="960"/>
            <a:chExt cx="4464" cy="2919"/>
          </a:xfrm>
        </p:grpSpPr>
        <p:sp>
          <p:nvSpPr>
            <p:cNvPr id="17411" name="Text Box 3"/>
            <p:cNvSpPr txBox="1">
              <a:spLocks noChangeArrowheads="1"/>
            </p:cNvSpPr>
            <p:nvPr/>
          </p:nvSpPr>
          <p:spPr bwMode="auto">
            <a:xfrm>
              <a:off x="1200" y="1008"/>
              <a:ext cx="1632" cy="1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th-TH">
                  <a:latin typeface="Angsana New" panose="02020603050405020304" pitchFamily="18" charset="-34"/>
                </a:rPr>
                <a:t>ลักษณะที่คำนึงถึงผู้อื่นสูงและลักษณะริเริ่มเพื่อให้เกิดโครงสร้างเพื่อการทำงานต่ำ</a:t>
              </a:r>
            </a:p>
          </p:txBody>
        </p:sp>
        <p:sp>
          <p:nvSpPr>
            <p:cNvPr id="17413" name="Text Box 5"/>
            <p:cNvSpPr txBox="1">
              <a:spLocks noChangeArrowheads="1"/>
            </p:cNvSpPr>
            <p:nvPr/>
          </p:nvSpPr>
          <p:spPr bwMode="auto">
            <a:xfrm>
              <a:off x="2976" y="1008"/>
              <a:ext cx="1440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th-TH">
                  <a:latin typeface="Angsana New" panose="02020603050405020304" pitchFamily="18" charset="-34"/>
                </a:rPr>
                <a:t>ลักษณะริเริ่มสูงและลักษณะที่คำนึงถึงผู้อื่นสูง</a:t>
              </a:r>
            </a:p>
          </p:txBody>
        </p:sp>
        <p:sp>
          <p:nvSpPr>
            <p:cNvPr id="17414" name="Text Box 6"/>
            <p:cNvSpPr txBox="1">
              <a:spLocks noChangeArrowheads="1"/>
            </p:cNvSpPr>
            <p:nvPr/>
          </p:nvSpPr>
          <p:spPr bwMode="auto">
            <a:xfrm>
              <a:off x="1200" y="2304"/>
              <a:ext cx="1440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th-TH">
                  <a:latin typeface="Angsana New" panose="02020603050405020304" pitchFamily="18" charset="-34"/>
                </a:rPr>
                <a:t>ลักษณะริเริ่มต่ำ และลักษณะที่คำนึงถึงผู้อื่นต่ำ</a:t>
              </a:r>
            </a:p>
          </p:txBody>
        </p:sp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2928" y="2304"/>
              <a:ext cx="1728" cy="1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th-TH">
                  <a:latin typeface="Angsana New" panose="02020603050405020304" pitchFamily="18" charset="-34"/>
                </a:rPr>
                <a:t>ลักษณะริเริ่มเพื่อให้เกิดโครงสร้างเพื่อการทำงานสูง และลักษณะที่คำนึงถึงผู้อื่นต่ำ</a:t>
              </a:r>
            </a:p>
          </p:txBody>
        </p:sp>
        <p:sp>
          <p:nvSpPr>
            <p:cNvPr id="17417" name="Text Box 9"/>
            <p:cNvSpPr txBox="1">
              <a:spLocks noChangeArrowheads="1"/>
            </p:cNvSpPr>
            <p:nvPr/>
          </p:nvSpPr>
          <p:spPr bwMode="auto">
            <a:xfrm>
              <a:off x="2016" y="3552"/>
              <a:ext cx="14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th-TH">
                  <a:latin typeface="Angsana New" panose="02020603050405020304" pitchFamily="18" charset="-34"/>
                </a:rPr>
                <a:t>ลักษณะริเริ่ม</a:t>
              </a:r>
            </a:p>
          </p:txBody>
        </p:sp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4560" y="3525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th-TH">
                  <a:latin typeface="Angsana New" panose="02020603050405020304" pitchFamily="18" charset="-34"/>
                </a:rPr>
                <a:t>สูง</a:t>
              </a:r>
            </a:p>
          </p:txBody>
        </p:sp>
        <p:sp>
          <p:nvSpPr>
            <p:cNvPr id="17419" name="Text Box 11"/>
            <p:cNvSpPr txBox="1">
              <a:spLocks noChangeArrowheads="1"/>
            </p:cNvSpPr>
            <p:nvPr/>
          </p:nvSpPr>
          <p:spPr bwMode="auto">
            <a:xfrm>
              <a:off x="1248" y="3552"/>
              <a:ext cx="6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th-TH">
                  <a:latin typeface="Angsana New" panose="02020603050405020304" pitchFamily="18" charset="-34"/>
                </a:rPr>
                <a:t>ต่ำ</a:t>
              </a:r>
            </a:p>
          </p:txBody>
        </p:sp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 rot="-5400000">
              <a:off x="19" y="2141"/>
              <a:ext cx="15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th-TH">
                  <a:latin typeface="Angsana New" panose="02020603050405020304" pitchFamily="18" charset="-34"/>
                </a:rPr>
                <a:t>ลักษณะที่คำนึงถึงผู้อื่น</a:t>
              </a:r>
            </a:p>
          </p:txBody>
        </p:sp>
        <p:sp>
          <p:nvSpPr>
            <p:cNvPr id="17421" name="Text Box 13"/>
            <p:cNvSpPr txBox="1">
              <a:spLocks noChangeArrowheads="1"/>
            </p:cNvSpPr>
            <p:nvPr/>
          </p:nvSpPr>
          <p:spPr bwMode="auto">
            <a:xfrm>
              <a:off x="624" y="960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th-TH">
                  <a:latin typeface="Angsana New" panose="02020603050405020304" pitchFamily="18" charset="-34"/>
                </a:rPr>
                <a:t>สูง</a:t>
              </a:r>
            </a:p>
          </p:txBody>
        </p:sp>
        <p:sp>
          <p:nvSpPr>
            <p:cNvPr id="17422" name="Text Box 14"/>
            <p:cNvSpPr txBox="1">
              <a:spLocks noChangeArrowheads="1"/>
            </p:cNvSpPr>
            <p:nvPr/>
          </p:nvSpPr>
          <p:spPr bwMode="auto">
            <a:xfrm>
              <a:off x="636" y="3516"/>
              <a:ext cx="6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th-TH">
                  <a:latin typeface="Angsana New" panose="02020603050405020304" pitchFamily="18" charset="-34"/>
                </a:rPr>
                <a:t>ต่ำ</a:t>
              </a:r>
            </a:p>
          </p:txBody>
        </p:sp>
        <p:sp>
          <p:nvSpPr>
            <p:cNvPr id="17423" name="Line 15"/>
            <p:cNvSpPr>
              <a:spLocks noChangeShapeType="1"/>
            </p:cNvSpPr>
            <p:nvPr/>
          </p:nvSpPr>
          <p:spPr bwMode="auto">
            <a:xfrm>
              <a:off x="1056" y="960"/>
              <a:ext cx="0" cy="24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24" name="Line 16"/>
            <p:cNvSpPr>
              <a:spLocks noChangeShapeType="1"/>
            </p:cNvSpPr>
            <p:nvPr/>
          </p:nvSpPr>
          <p:spPr bwMode="auto">
            <a:xfrm>
              <a:off x="1056" y="3408"/>
              <a:ext cx="38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25" name="Line 17"/>
            <p:cNvSpPr>
              <a:spLocks noChangeShapeType="1"/>
            </p:cNvSpPr>
            <p:nvPr/>
          </p:nvSpPr>
          <p:spPr bwMode="auto">
            <a:xfrm>
              <a:off x="1056" y="2208"/>
              <a:ext cx="38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26" name="Line 18"/>
            <p:cNvSpPr>
              <a:spLocks noChangeShapeType="1"/>
            </p:cNvSpPr>
            <p:nvPr/>
          </p:nvSpPr>
          <p:spPr bwMode="auto">
            <a:xfrm>
              <a:off x="1056" y="960"/>
              <a:ext cx="38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27" name="Line 19"/>
            <p:cNvSpPr>
              <a:spLocks noChangeShapeType="1"/>
            </p:cNvSpPr>
            <p:nvPr/>
          </p:nvSpPr>
          <p:spPr bwMode="auto">
            <a:xfrm>
              <a:off x="4944" y="960"/>
              <a:ext cx="0" cy="24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 flipH="1">
              <a:off x="1536" y="3744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168" y="3744"/>
              <a:ext cx="13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30" name="Line 22"/>
            <p:cNvSpPr>
              <a:spLocks noChangeShapeType="1"/>
            </p:cNvSpPr>
            <p:nvPr/>
          </p:nvSpPr>
          <p:spPr bwMode="auto">
            <a:xfrm flipV="1">
              <a:off x="768" y="1296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816" y="3120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2928" y="960"/>
              <a:ext cx="0" cy="24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32847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08214" y="333375"/>
            <a:ext cx="8459787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669900"/>
                </a:solidFill>
              </a14:hiddenFill>
            </a:ext>
          </a:extLst>
        </p:spPr>
        <p:txBody>
          <a:bodyPr/>
          <a:lstStyle/>
          <a:p>
            <a:r>
              <a:rPr lang="th-TH" sz="5600" b="1"/>
              <a:t>2.3 ตารางพฤติกรรมการบริหาร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idx="1"/>
          </p:nvPr>
        </p:nvSpPr>
        <p:spPr>
          <a:xfrm>
            <a:off x="2424114" y="1825625"/>
            <a:ext cx="7775575" cy="3690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th-TH" sz="4000"/>
              <a:t>พฤติกรรมของผู้นำสามารถแบ่งออกเป็น 2 ประเภท คือ</a:t>
            </a:r>
          </a:p>
          <a:p>
            <a:pPr>
              <a:lnSpc>
                <a:spcPct val="140000"/>
              </a:lnSpc>
            </a:pPr>
            <a:r>
              <a:rPr lang="th-TH" sz="4000"/>
              <a:t>มุ่งที่คนงาน </a:t>
            </a:r>
            <a:r>
              <a:rPr lang="en-US" sz="2400"/>
              <a:t>(People Oriented)</a:t>
            </a:r>
          </a:p>
          <a:p>
            <a:pPr>
              <a:lnSpc>
                <a:spcPct val="140000"/>
              </a:lnSpc>
            </a:pPr>
            <a:r>
              <a:rPr lang="th-TH" sz="4000"/>
              <a:t>มุ่งที่ผลผลิต/งาน </a:t>
            </a:r>
            <a:r>
              <a:rPr lang="en-US" sz="2400"/>
              <a:t>(Production/Task Oriented)</a:t>
            </a:r>
            <a:endParaRPr lang="th-TH" sz="2400"/>
          </a:p>
          <a:p>
            <a:pPr>
              <a:lnSpc>
                <a:spcPct val="140000"/>
              </a:lnSpc>
            </a:pPr>
            <a:endParaRPr lang="th-TH"/>
          </a:p>
        </p:txBody>
      </p:sp>
      <p:sp>
        <p:nvSpPr>
          <p:cNvPr id="21508" name="Text Box 1028"/>
          <p:cNvSpPr txBox="1">
            <a:spLocks noChangeArrowheads="1"/>
          </p:cNvSpPr>
          <p:nvPr/>
        </p:nvSpPr>
        <p:spPr bwMode="auto">
          <a:xfrm>
            <a:off x="8001000" y="5791201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>
                <a:latin typeface="Angsana New" panose="02020603050405020304" pitchFamily="18" charset="-34"/>
              </a:rPr>
              <a:t>(กรองแก้ว 2542)</a:t>
            </a:r>
          </a:p>
        </p:txBody>
      </p:sp>
    </p:spTree>
    <p:extLst>
      <p:ext uri="{BB962C8B-B14F-4D97-AF65-F5344CB8AC3E}">
        <p14:creationId xmlns:p14="http://schemas.microsoft.com/office/powerpoint/2010/main" val="229452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476250"/>
            <a:ext cx="8532812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669900"/>
                </a:solidFill>
              </a14:hiddenFill>
            </a:ext>
          </a:extLst>
        </p:spPr>
        <p:txBody>
          <a:bodyPr/>
          <a:lstStyle/>
          <a:p>
            <a:r>
              <a:rPr lang="en-US" b="1"/>
              <a:t>Emphasis of People Orientation</a:t>
            </a:r>
          </a:p>
        </p:txBody>
      </p:sp>
      <p:grpSp>
        <p:nvGrpSpPr>
          <p:cNvPr id="51204" name="Group 4"/>
          <p:cNvGrpSpPr>
            <a:grpSpLocks/>
          </p:cNvGrpSpPr>
          <p:nvPr/>
        </p:nvGrpSpPr>
        <p:grpSpPr bwMode="auto">
          <a:xfrm>
            <a:off x="2208213" y="1916114"/>
            <a:ext cx="8153400" cy="3817937"/>
            <a:chOff x="432" y="720"/>
            <a:chExt cx="5136" cy="2688"/>
          </a:xfrm>
        </p:grpSpPr>
        <p:sp>
          <p:nvSpPr>
            <p:cNvPr id="51205" name="Rectangle 5"/>
            <p:cNvSpPr>
              <a:spLocks noChangeArrowheads="1"/>
            </p:cNvSpPr>
            <p:nvPr/>
          </p:nvSpPr>
          <p:spPr bwMode="auto">
            <a:xfrm>
              <a:off x="432" y="720"/>
              <a:ext cx="5136" cy="26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1206" name="Rectangle 6"/>
            <p:cNvSpPr>
              <a:spLocks noChangeArrowheads="1"/>
            </p:cNvSpPr>
            <p:nvPr/>
          </p:nvSpPr>
          <p:spPr bwMode="auto">
            <a:xfrm>
              <a:off x="2208" y="1749"/>
              <a:ext cx="1488" cy="5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dist="107763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Relationships</a:t>
              </a:r>
            </a:p>
          </p:txBody>
        </p:sp>
        <p:sp>
          <p:nvSpPr>
            <p:cNvPr id="51207" name="Rectangle 7"/>
            <p:cNvSpPr>
              <a:spLocks noChangeArrowheads="1"/>
            </p:cNvSpPr>
            <p:nvPr/>
          </p:nvSpPr>
          <p:spPr bwMode="auto">
            <a:xfrm>
              <a:off x="480" y="1749"/>
              <a:ext cx="1488" cy="5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dist="107763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Teamwork</a:t>
              </a:r>
            </a:p>
          </p:txBody>
        </p:sp>
        <p:sp>
          <p:nvSpPr>
            <p:cNvPr id="51208" name="Rectangle 8"/>
            <p:cNvSpPr>
              <a:spLocks noChangeArrowheads="1"/>
            </p:cNvSpPr>
            <p:nvPr/>
          </p:nvSpPr>
          <p:spPr bwMode="auto">
            <a:xfrm>
              <a:off x="3984" y="1749"/>
              <a:ext cx="1488" cy="5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dist="107763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Mutual</a:t>
              </a:r>
            </a:p>
            <a:p>
              <a:pPr algn="ctr"/>
              <a:r>
                <a:rPr lang="en-US" sz="24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Trust</a:t>
              </a:r>
            </a:p>
          </p:txBody>
        </p:sp>
      </p:grp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1774825" y="6021388"/>
            <a:ext cx="2374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Angsana New" panose="02020603050405020304" pitchFamily="18" charset="-34"/>
              </a:rPr>
              <a:t>(Plunkett et. al., 2005)</a:t>
            </a:r>
            <a:endParaRPr lang="th-TH"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2562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333375"/>
            <a:ext cx="8532812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669900"/>
                </a:solidFill>
              </a14:hiddenFill>
            </a:ext>
          </a:extLst>
        </p:spPr>
        <p:txBody>
          <a:bodyPr/>
          <a:lstStyle/>
          <a:p>
            <a:r>
              <a:rPr lang="en-US" b="1"/>
              <a:t>Emphasis of Task Orientation</a:t>
            </a:r>
          </a:p>
        </p:txBody>
      </p:sp>
      <p:grpSp>
        <p:nvGrpSpPr>
          <p:cNvPr id="50180" name="Group 4"/>
          <p:cNvGrpSpPr>
            <a:grpSpLocks/>
          </p:cNvGrpSpPr>
          <p:nvPr/>
        </p:nvGrpSpPr>
        <p:grpSpPr bwMode="auto">
          <a:xfrm>
            <a:off x="2263775" y="1538288"/>
            <a:ext cx="8153400" cy="4267200"/>
            <a:chOff x="384" y="960"/>
            <a:chExt cx="5136" cy="2256"/>
          </a:xfrm>
        </p:grpSpPr>
        <p:sp>
          <p:nvSpPr>
            <p:cNvPr id="50181" name="Rectangle 5"/>
            <p:cNvSpPr>
              <a:spLocks noChangeArrowheads="1"/>
            </p:cNvSpPr>
            <p:nvPr/>
          </p:nvSpPr>
          <p:spPr bwMode="auto">
            <a:xfrm>
              <a:off x="384" y="960"/>
              <a:ext cx="5136" cy="2256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0182" name="Rectangle 6"/>
            <p:cNvSpPr>
              <a:spLocks noChangeArrowheads="1"/>
            </p:cNvSpPr>
            <p:nvPr/>
          </p:nvSpPr>
          <p:spPr bwMode="auto">
            <a:xfrm>
              <a:off x="1296" y="1152"/>
              <a:ext cx="1296" cy="480"/>
            </a:xfrm>
            <a:prstGeom prst="rect">
              <a:avLst/>
            </a:prstGeom>
            <a:solidFill>
              <a:srgbClr val="F5EEAB"/>
            </a:solidFill>
            <a:ln>
              <a:noFill/>
            </a:ln>
            <a:effectLst>
              <a:outerShdw dist="107763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Technology</a:t>
              </a:r>
            </a:p>
          </p:txBody>
        </p:sp>
        <p:sp>
          <p:nvSpPr>
            <p:cNvPr id="50183" name="Rectangle 7"/>
            <p:cNvSpPr>
              <a:spLocks noChangeArrowheads="1"/>
            </p:cNvSpPr>
            <p:nvPr/>
          </p:nvSpPr>
          <p:spPr bwMode="auto">
            <a:xfrm>
              <a:off x="2256" y="1824"/>
              <a:ext cx="1296" cy="4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dist="107763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Programs</a:t>
              </a:r>
            </a:p>
          </p:txBody>
        </p:sp>
        <p:sp>
          <p:nvSpPr>
            <p:cNvPr id="50184" name="Rectangle 8"/>
            <p:cNvSpPr>
              <a:spLocks noChangeArrowheads="1"/>
            </p:cNvSpPr>
            <p:nvPr/>
          </p:nvSpPr>
          <p:spPr bwMode="auto">
            <a:xfrm>
              <a:off x="3168" y="1152"/>
              <a:ext cx="1296" cy="480"/>
            </a:xfrm>
            <a:prstGeom prst="rect">
              <a:avLst/>
            </a:prstGeom>
            <a:solidFill>
              <a:srgbClr val="F5EEAB"/>
            </a:solidFill>
            <a:ln>
              <a:noFill/>
            </a:ln>
            <a:effectLst>
              <a:outerShdw dist="107763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Methods</a:t>
              </a:r>
            </a:p>
          </p:txBody>
        </p: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528" y="1824"/>
              <a:ext cx="1296" cy="4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dist="107763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Plans</a:t>
              </a: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1296" cy="480"/>
            </a:xfrm>
            <a:prstGeom prst="rect">
              <a:avLst/>
            </a:prstGeom>
            <a:solidFill>
              <a:srgbClr val="F5EEAB"/>
            </a:solidFill>
            <a:ln>
              <a:noFill/>
            </a:ln>
            <a:effectLst>
              <a:outerShdw dist="107763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Goals</a:t>
              </a: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>
              <a:off x="4032" y="1824"/>
              <a:ext cx="1296" cy="4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dist="107763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Deadlines</a:t>
              </a:r>
            </a:p>
          </p:txBody>
        </p:sp>
        <p:sp>
          <p:nvSpPr>
            <p:cNvPr id="50188" name="Rectangle 12"/>
            <p:cNvSpPr>
              <a:spLocks noChangeArrowheads="1"/>
            </p:cNvSpPr>
            <p:nvPr/>
          </p:nvSpPr>
          <p:spPr bwMode="auto">
            <a:xfrm>
              <a:off x="3168" y="2496"/>
              <a:ext cx="1296" cy="528"/>
            </a:xfrm>
            <a:prstGeom prst="rect">
              <a:avLst/>
            </a:prstGeom>
            <a:solidFill>
              <a:srgbClr val="F5EEAB"/>
            </a:solidFill>
            <a:ln>
              <a:noFill/>
            </a:ln>
            <a:effectLst>
              <a:outerShdw dist="107763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sz="24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Getting the work out</a:t>
              </a:r>
            </a:p>
          </p:txBody>
        </p:sp>
      </p:grp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1992313" y="6021388"/>
            <a:ext cx="2374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Angsana New" panose="02020603050405020304" pitchFamily="18" charset="-34"/>
              </a:rPr>
              <a:t>(Plunkett et. al., 2005)</a:t>
            </a:r>
            <a:endParaRPr lang="th-TH"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2018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495550" y="198438"/>
            <a:ext cx="817245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669900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th-TH" sz="5000" b="1"/>
              <a:t>2.3 ตารางพฤติกรรมการบริหาร</a:t>
            </a:r>
            <a:r>
              <a:rPr lang="th-TH" sz="4600"/>
              <a:t> </a:t>
            </a:r>
            <a:r>
              <a:rPr lang="en-US" sz="4600"/>
              <a:t/>
            </a:r>
            <a:br>
              <a:rPr lang="en-US" sz="4600"/>
            </a:br>
            <a:r>
              <a:rPr lang="en-US" sz="3000" b="1"/>
              <a:t>Robert R. Blake &amp; Jane S. Mouton</a:t>
            </a:r>
            <a:endParaRPr lang="th-TH" sz="2400" b="1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1752600" y="1628775"/>
            <a:ext cx="8686800" cy="4800600"/>
          </a:xfrm>
          <a:prstGeom prst="rect">
            <a:avLst/>
          </a:prstGeom>
          <a:solidFill>
            <a:srgbClr val="F5EEAB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2665413" y="1749425"/>
            <a:ext cx="0" cy="411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665413" y="5864225"/>
            <a:ext cx="655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 rot="-5504739">
            <a:off x="1273175" y="3076487"/>
            <a:ext cx="1905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600" b="1">
                <a:latin typeface="Angsana New" panose="02020603050405020304" pitchFamily="18" charset="-34"/>
              </a:rPr>
              <a:t>มุ่งที่พนักงาน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 rot="-11940">
            <a:off x="4491039" y="5861050"/>
            <a:ext cx="30495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600" b="1">
                <a:latin typeface="Angsana New" panose="02020603050405020304" pitchFamily="18" charset="-34"/>
              </a:rPr>
              <a:t>มุ่งที่ผลผลิต/งาน</a:t>
            </a:r>
            <a:endParaRPr lang="th-TH" sz="3600">
              <a:latin typeface="Angsana New" panose="02020603050405020304" pitchFamily="18" charset="-34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894013" y="4759325"/>
            <a:ext cx="3200400" cy="1055688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b="1">
                <a:latin typeface="Angsana New" panose="02020603050405020304" pitchFamily="18" charset="-34"/>
              </a:rPr>
              <a:t>ผู้นำที่ไม่สนใจทั้งงานและคน</a:t>
            </a:r>
            <a:endParaRPr lang="th-TH" sz="3200" b="1">
              <a:latin typeface="Angsana New" panose="02020603050405020304" pitchFamily="18" charset="-34"/>
            </a:endParaRP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3200" b="1">
                <a:latin typeface="Angsana New" panose="02020603050405020304" pitchFamily="18" charset="-34"/>
              </a:rPr>
              <a:t>1,1</a:t>
            </a:r>
            <a:endParaRPr lang="th-TH" sz="3200" b="1">
              <a:latin typeface="Angsana New" panose="02020603050405020304" pitchFamily="18" charset="-34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7086600" y="4752975"/>
            <a:ext cx="3124200" cy="1055688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b="1">
                <a:latin typeface="Angsana New" panose="02020603050405020304" pitchFamily="18" charset="-34"/>
              </a:rPr>
              <a:t>ผู้นำที่เน้นความสนใจที่งาน</a:t>
            </a:r>
          </a:p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3200" b="1">
                <a:latin typeface="Angsana New" panose="02020603050405020304" pitchFamily="18" charset="-34"/>
              </a:rPr>
              <a:t>9,1</a:t>
            </a:r>
            <a:endParaRPr lang="th-TH" sz="3200" b="1">
              <a:latin typeface="Angsana New" panose="02020603050405020304" pitchFamily="18" charset="-34"/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027613" y="3197225"/>
            <a:ext cx="2667000" cy="1055688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b="1">
                <a:latin typeface="Angsana New" panose="02020603050405020304" pitchFamily="18" charset="-34"/>
              </a:rPr>
              <a:t>ผู้นำที่เดินสายกลาง</a:t>
            </a:r>
            <a:endParaRPr lang="th-TH" sz="3200" b="1">
              <a:latin typeface="Angsana New" panose="02020603050405020304" pitchFamily="18" charset="-34"/>
            </a:endParaRPr>
          </a:p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3200" b="1">
                <a:latin typeface="Angsana New" panose="02020603050405020304" pitchFamily="18" charset="-34"/>
              </a:rPr>
              <a:t>5,5</a:t>
            </a:r>
            <a:endParaRPr lang="th-TH" sz="3200" b="1">
              <a:latin typeface="Angsana New" panose="02020603050405020304" pitchFamily="18" charset="-34"/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970214" y="1901826"/>
            <a:ext cx="2820987" cy="1249573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b="1">
                <a:latin typeface="Angsana New" panose="02020603050405020304" pitchFamily="18" charset="-34"/>
              </a:rPr>
              <a:t>ผู้นำที่เน้นความสนใจที่คน</a:t>
            </a:r>
            <a:endParaRPr lang="th-TH" sz="3200" b="1">
              <a:latin typeface="Angsana New" panose="02020603050405020304" pitchFamily="18" charset="-34"/>
            </a:endParaRPr>
          </a:p>
          <a:p>
            <a:pPr eaLnBrk="0" hangingPunct="0">
              <a:lnSpc>
                <a:spcPct val="10000"/>
              </a:lnSpc>
              <a:spcBef>
                <a:spcPct val="50000"/>
              </a:spcBef>
            </a:pPr>
            <a:r>
              <a:rPr lang="en-US" sz="3200" b="1">
                <a:latin typeface="Angsana New" panose="02020603050405020304" pitchFamily="18" charset="-34"/>
              </a:rPr>
              <a:t>1,9</a:t>
            </a:r>
            <a:endParaRPr lang="th-TH" sz="3200" b="1">
              <a:latin typeface="Angsana New" panose="02020603050405020304" pitchFamily="18" charset="-34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7010400" y="1958975"/>
            <a:ext cx="2895600" cy="142192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th-TH" b="1">
                <a:latin typeface="Angsana New" panose="02020603050405020304" pitchFamily="18" charset="-34"/>
              </a:rPr>
              <a:t>ผู้นำที่เอาใจใส่ทั้งคนและงาน</a:t>
            </a:r>
            <a:endParaRPr lang="th-TH" sz="3200" b="1">
              <a:latin typeface="Angsana New" panose="02020603050405020304" pitchFamily="18" charset="-34"/>
            </a:endParaRPr>
          </a:p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3200" b="1">
                <a:latin typeface="Angsana New" panose="02020603050405020304" pitchFamily="18" charset="-34"/>
              </a:rPr>
              <a:t>9,9</a:t>
            </a:r>
            <a:endParaRPr lang="th-TH" sz="3200" b="1"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19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4" y="76200"/>
            <a:ext cx="8459787" cy="144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669900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sz="5000" b="1" dirty="0"/>
              <a:t>3. ทฤษฎีทางด้านสถานการณ์ </a:t>
            </a:r>
            <a:br>
              <a:rPr lang="th-TH" sz="5000" b="1" dirty="0"/>
            </a:br>
            <a:r>
              <a:rPr lang="th-TH" sz="3800" b="1" dirty="0"/>
              <a:t>(</a:t>
            </a:r>
            <a:r>
              <a:rPr lang="th-TH" sz="3800" b="1" dirty="0" err="1"/>
              <a:t>Situational</a:t>
            </a:r>
            <a:r>
              <a:rPr lang="th-TH" sz="3800" b="1" dirty="0"/>
              <a:t> </a:t>
            </a:r>
            <a:r>
              <a:rPr lang="th-TH" sz="3800" b="1" dirty="0" err="1"/>
              <a:t>Approach</a:t>
            </a:r>
            <a:r>
              <a:rPr lang="th-TH" sz="3800" b="1" dirty="0"/>
              <a:t>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566988" y="1916113"/>
            <a:ext cx="7162800" cy="42783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th-TH" sz="4000"/>
              <a:t>3.1 ตัวแบบความไม่แน่นอนของเฟรด ฟิดเลอร์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th-TH" sz="4000"/>
              <a:t>3.2 ทฤษฎีวิถีทางสู่เป้าประสงค์ </a:t>
            </a:r>
            <a:r>
              <a:rPr lang="en-US" sz="2400"/>
              <a:t>(Path-Goal Leadership Theory)</a:t>
            </a:r>
            <a:endParaRPr lang="th-TH" sz="2400"/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th-TH" sz="4000"/>
              <a:t>3.3 ทฤษฎีภาวะการเป็นผู้นำตามสถานการณ์ของเฮอร์ซีและเบลนชาร์ด</a:t>
            </a:r>
          </a:p>
        </p:txBody>
      </p:sp>
    </p:spTree>
    <p:extLst>
      <p:ext uri="{BB962C8B-B14F-4D97-AF65-F5344CB8AC3E}">
        <p14:creationId xmlns:p14="http://schemas.microsoft.com/office/powerpoint/2010/main" val="262026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4" y="333375"/>
            <a:ext cx="8135937" cy="129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669900"/>
                </a:solidFill>
              </a14:hiddenFill>
            </a:ext>
          </a:extLst>
        </p:spPr>
        <p:txBody>
          <a:bodyPr/>
          <a:lstStyle/>
          <a:p>
            <a:r>
              <a:rPr lang="th-TH" sz="5000" b="1"/>
              <a:t>3.1 ตัวแบบความไม่แน่นอนของเฟรด ฟิดเลอร์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743200" y="1676401"/>
            <a:ext cx="7086600" cy="4200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th-TH" sz="4000"/>
              <a:t>เมื่อสถานการณ์เอื้อต่อการใช้ความเป็นผู้นำ กลุ่มจะตั้งใจทำงานโดยไม่ต้องมีการคะยั้นคะยอมาก</a:t>
            </a:r>
          </a:p>
          <a:p>
            <a:pPr>
              <a:lnSpc>
                <a:spcPct val="110000"/>
              </a:lnSpc>
            </a:pPr>
            <a:r>
              <a:rPr lang="th-TH" sz="4000"/>
              <a:t>บุคคลแต่ละคนจึงควรทำงานในสถานการณ์ที่เหมาะกับแบบภาวะการเป็นผู้นำของเขา</a:t>
            </a:r>
          </a:p>
          <a:p>
            <a:pPr>
              <a:lnSpc>
                <a:spcPct val="110000"/>
              </a:lnSpc>
            </a:pPr>
            <a:r>
              <a:rPr lang="th-TH" sz="4000"/>
              <a:t>ต้องเปลี่ยนแปลงสถานการณ์เพื่อให้สอดคล้องกับแบบภาวะการเป็นผู้นำของเขาเอง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286000" y="5943601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>
                <a:latin typeface="Angsana New" panose="02020603050405020304" pitchFamily="18" charset="-34"/>
              </a:rPr>
              <a:t>(สร้อยตระกูล 2542)</a:t>
            </a:r>
          </a:p>
        </p:txBody>
      </p:sp>
    </p:spTree>
    <p:extLst>
      <p:ext uri="{BB962C8B-B14F-4D97-AF65-F5344CB8AC3E}">
        <p14:creationId xmlns:p14="http://schemas.microsoft.com/office/powerpoint/2010/main" val="26086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4" y="333376"/>
            <a:ext cx="8459787" cy="1038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669900"/>
                </a:solidFill>
              </a14:hiddenFill>
            </a:ext>
          </a:extLst>
        </p:spPr>
        <p:txBody>
          <a:bodyPr/>
          <a:lstStyle/>
          <a:p>
            <a:r>
              <a:rPr lang="th-TH" sz="4600" b="1"/>
              <a:t>3.1 ตัวแบบความไม่แน่นอนของเฟรด ฟิดเลอร์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743200" y="1600200"/>
            <a:ext cx="68580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/>
              <a:t>ตัวแปรสำคัญที่เป็นตัวกำหนดถึงสถานการณ์ที่เอื้อต่อการใช้ความเป็นผู้นำสำหรับการเป็นผู้นำ คือ</a:t>
            </a:r>
          </a:p>
          <a:p>
            <a:pPr marL="0" indent="0">
              <a:buNone/>
            </a:pPr>
            <a:r>
              <a:rPr lang="th-TH" sz="4000"/>
              <a:t>1. สัมพันธภาพระหว่างผู้นำและสมาชิก </a:t>
            </a:r>
            <a:r>
              <a:rPr lang="en-US" sz="2400"/>
              <a:t>(leader-member relationships)</a:t>
            </a:r>
          </a:p>
          <a:p>
            <a:pPr marL="0" indent="0">
              <a:buNone/>
            </a:pPr>
            <a:r>
              <a:rPr lang="th-TH" sz="4000"/>
              <a:t>2. โครงสร้างของงาน </a:t>
            </a:r>
            <a:r>
              <a:rPr lang="en-US" sz="2000"/>
              <a:t>(task structure)</a:t>
            </a:r>
          </a:p>
          <a:p>
            <a:pPr marL="0" indent="0">
              <a:buNone/>
            </a:pPr>
            <a:r>
              <a:rPr lang="en-US" sz="2400"/>
              <a:t>3</a:t>
            </a:r>
            <a:r>
              <a:rPr lang="en-US"/>
              <a:t>.</a:t>
            </a:r>
            <a:r>
              <a:rPr lang="en-US" sz="4000"/>
              <a:t> </a:t>
            </a:r>
            <a:r>
              <a:rPr lang="th-TH" sz="4000"/>
              <a:t>อำนาจในตำแหน่งของผู้นำ</a:t>
            </a:r>
            <a:r>
              <a:rPr lang="en-US" sz="4000"/>
              <a:t> </a:t>
            </a:r>
            <a:r>
              <a:rPr lang="en-US" sz="2000"/>
              <a:t>(leader’s position power)</a:t>
            </a:r>
            <a:endParaRPr lang="th-TH" sz="200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828800" y="5943601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>
                <a:latin typeface="Angsana New" panose="02020603050405020304" pitchFamily="18" charset="-34"/>
              </a:rPr>
              <a:t>(สร้อยตระกูล 2542)</a:t>
            </a:r>
          </a:p>
        </p:txBody>
      </p:sp>
    </p:spTree>
    <p:extLst>
      <p:ext uri="{BB962C8B-B14F-4D97-AF65-F5344CB8AC3E}">
        <p14:creationId xmlns:p14="http://schemas.microsoft.com/office/powerpoint/2010/main" val="3582484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260350"/>
            <a:ext cx="8532812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669900"/>
                </a:solidFill>
              </a14:hiddenFill>
            </a:ext>
          </a:extLst>
        </p:spPr>
        <p:txBody>
          <a:bodyPr/>
          <a:lstStyle/>
          <a:p>
            <a:r>
              <a:rPr lang="th-TH" sz="5000" b="1"/>
              <a:t>3.2 ทฤษฎีวิถีทางสู่เป้าประสงค์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135188" y="1557338"/>
            <a:ext cx="8064500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sz="3600"/>
              <a:t>มีแนวทางมาจากทฤษฎีความคาดหวัง </a:t>
            </a:r>
            <a:r>
              <a:rPr lang="en-US" sz="2400"/>
              <a:t>(Expectancy Theory)</a:t>
            </a:r>
          </a:p>
          <a:p>
            <a:pPr>
              <a:lnSpc>
                <a:spcPct val="90000"/>
              </a:lnSpc>
            </a:pPr>
            <a:r>
              <a:rPr lang="th-TH" sz="3600"/>
              <a:t>ผลกระทบของพฤติกรรมผู้นำที่มีต่อการจูงใจ ความพึงพอใจ การปฏิบัติงานของผู้ใต้บังคับบัญชา</a:t>
            </a:r>
          </a:p>
          <a:p>
            <a:pPr>
              <a:lnSpc>
                <a:spcPct val="90000"/>
              </a:lnSpc>
            </a:pPr>
            <a:r>
              <a:rPr lang="th-TH" sz="3600"/>
              <a:t>แบบของภาวะการเป็นผู้นำ 4 แบบ</a:t>
            </a:r>
          </a:p>
          <a:p>
            <a:pPr lvl="1">
              <a:lnSpc>
                <a:spcPct val="90000"/>
              </a:lnSpc>
            </a:pPr>
            <a:r>
              <a:rPr lang="th-TH" sz="3400"/>
              <a:t>ภาวะการเป็นผู้นำแบบชี้นำ </a:t>
            </a:r>
            <a:r>
              <a:rPr lang="en-US" sz="2000"/>
              <a:t>(directive leadership)</a:t>
            </a:r>
          </a:p>
          <a:p>
            <a:pPr lvl="1">
              <a:lnSpc>
                <a:spcPct val="90000"/>
              </a:lnSpc>
            </a:pPr>
            <a:r>
              <a:rPr lang="th-TH" sz="3400"/>
              <a:t>ภาวะการเป็นผู้นำแบบสนับสนุน </a:t>
            </a:r>
            <a:r>
              <a:rPr lang="en-US" sz="2000"/>
              <a:t>(supportive</a:t>
            </a:r>
            <a:r>
              <a:rPr lang="en-US" sz="3000"/>
              <a:t> </a:t>
            </a:r>
            <a:r>
              <a:rPr lang="en-US" sz="2000"/>
              <a:t>leadership)</a:t>
            </a:r>
          </a:p>
          <a:p>
            <a:pPr lvl="1">
              <a:lnSpc>
                <a:spcPct val="90000"/>
              </a:lnSpc>
            </a:pPr>
            <a:r>
              <a:rPr lang="th-TH" sz="3400"/>
              <a:t>ภาวะการเป็นผู้นำแบบมีส่วนร่วม </a:t>
            </a:r>
            <a:r>
              <a:rPr lang="en-US" sz="2000"/>
              <a:t>(participative leadership)</a:t>
            </a:r>
            <a:endParaRPr lang="th-TH" sz="2000"/>
          </a:p>
          <a:p>
            <a:pPr lvl="1">
              <a:lnSpc>
                <a:spcPct val="90000"/>
              </a:lnSpc>
            </a:pPr>
            <a:r>
              <a:rPr lang="th-TH" sz="3400"/>
              <a:t>ภาวะการเป็นผู้นำแบบมุ่งความสำเร็จ </a:t>
            </a:r>
            <a:r>
              <a:rPr lang="th-TH" sz="2000"/>
              <a:t>(achievement-oriented leadership)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439150" y="6172201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>
                <a:latin typeface="Angsana New" panose="02020603050405020304" pitchFamily="18" charset="-34"/>
              </a:rPr>
              <a:t>(สร้อยตระกูล 2542)</a:t>
            </a:r>
          </a:p>
        </p:txBody>
      </p:sp>
    </p:spTree>
    <p:extLst>
      <p:ext uri="{BB962C8B-B14F-4D97-AF65-F5344CB8AC3E}">
        <p14:creationId xmlns:p14="http://schemas.microsoft.com/office/powerpoint/2010/main" val="161230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ChangeArrowheads="1"/>
          </p:cNvSpPr>
          <p:nvPr/>
        </p:nvSpPr>
        <p:spPr bwMode="auto">
          <a:xfrm>
            <a:off x="2351089" y="76200"/>
            <a:ext cx="8066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200">
                <a:solidFill>
                  <a:schemeClr val="tx2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>
              <a:defRPr sz="4200">
                <a:solidFill>
                  <a:schemeClr val="tx2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>
              <a:defRPr sz="4200">
                <a:solidFill>
                  <a:schemeClr val="tx2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>
              <a:defRPr sz="4200">
                <a:solidFill>
                  <a:schemeClr val="tx2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>
              <a:defRPr sz="4200">
                <a:solidFill>
                  <a:schemeClr val="tx2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r>
              <a:rPr lang="th-TH" sz="3800" b="1"/>
              <a:t>3.2 ทฤษฎีวิถีทางสู่เป้าประสงค์</a:t>
            </a:r>
            <a:endParaRPr lang="th-TH" sz="4600"/>
          </a:p>
        </p:txBody>
      </p:sp>
      <p:sp>
        <p:nvSpPr>
          <p:cNvPr id="38916" name="Rectangle 1028"/>
          <p:cNvSpPr>
            <a:spLocks noChangeArrowheads="1"/>
          </p:cNvSpPr>
          <p:nvPr/>
        </p:nvSpPr>
        <p:spPr bwMode="auto">
          <a:xfrm>
            <a:off x="2249489" y="2389188"/>
            <a:ext cx="2097087" cy="2176462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8917" name="Rectangle 1029"/>
          <p:cNvSpPr>
            <a:spLocks noChangeArrowheads="1"/>
          </p:cNvSpPr>
          <p:nvPr/>
        </p:nvSpPr>
        <p:spPr bwMode="auto">
          <a:xfrm>
            <a:off x="2216151" y="2360614"/>
            <a:ext cx="2087563" cy="2166937"/>
          </a:xfrm>
          <a:prstGeom prst="rect">
            <a:avLst/>
          </a:prstGeom>
          <a:solidFill>
            <a:srgbClr val="F8E1A0"/>
          </a:solidFill>
          <a:ln>
            <a:noFill/>
          </a:ln>
          <a:extLst>
            <a:ext uri="{91240B29-F687-4F45-9708-019B960494DF}">
              <a14:hiddenLine xmlns:a14="http://schemas.microsoft.com/office/drawing/2010/main" w="1435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8918" name="Rectangle 1030"/>
          <p:cNvSpPr>
            <a:spLocks noChangeArrowheads="1"/>
          </p:cNvSpPr>
          <p:nvPr/>
        </p:nvSpPr>
        <p:spPr bwMode="auto">
          <a:xfrm>
            <a:off x="2536825" y="2427289"/>
            <a:ext cx="125354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th-TH" sz="2100" b="1">
                <a:solidFill>
                  <a:srgbClr val="000000"/>
                </a:solidFill>
                <a:latin typeface="EucrosiaUPC" panose="02020603050405020304" pitchFamily="18" charset="-34"/>
              </a:rPr>
              <a:t>พฤติกรรม/แบบ</a:t>
            </a:r>
            <a:endParaRPr lang="th-TH">
              <a:latin typeface="Angsana New" panose="02020603050405020304" pitchFamily="18" charset="-34"/>
            </a:endParaRPr>
          </a:p>
        </p:txBody>
      </p:sp>
      <p:sp>
        <p:nvSpPr>
          <p:cNvPr id="38919" name="Rectangle 1031"/>
          <p:cNvSpPr>
            <a:spLocks noChangeArrowheads="1"/>
          </p:cNvSpPr>
          <p:nvPr/>
        </p:nvSpPr>
        <p:spPr bwMode="auto">
          <a:xfrm>
            <a:off x="2890839" y="2759076"/>
            <a:ext cx="67165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th-TH" sz="2100" b="1">
                <a:solidFill>
                  <a:srgbClr val="000000"/>
                </a:solidFill>
                <a:latin typeface="EucrosiaUPC" panose="02020603050405020304" pitchFamily="18" charset="-34"/>
              </a:rPr>
              <a:t>ของผู้นำ</a:t>
            </a:r>
            <a:endParaRPr lang="th-TH">
              <a:latin typeface="Angsana New" panose="02020603050405020304" pitchFamily="18" charset="-34"/>
            </a:endParaRPr>
          </a:p>
        </p:txBody>
      </p:sp>
      <p:sp>
        <p:nvSpPr>
          <p:cNvPr id="38920" name="Rectangle 1032"/>
          <p:cNvSpPr>
            <a:spLocks noChangeArrowheads="1"/>
          </p:cNvSpPr>
          <p:nvPr/>
        </p:nvSpPr>
        <p:spPr bwMode="auto">
          <a:xfrm>
            <a:off x="2362201" y="3095626"/>
            <a:ext cx="71173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th-TH" sz="2100">
                <a:solidFill>
                  <a:srgbClr val="000000"/>
                </a:solidFill>
                <a:latin typeface="EucrosiaUPC" panose="02020603050405020304" pitchFamily="18" charset="-34"/>
              </a:rPr>
              <a:t>-แบบชี้นำ</a:t>
            </a:r>
            <a:endParaRPr lang="th-TH">
              <a:latin typeface="Angsana New" panose="02020603050405020304" pitchFamily="18" charset="-34"/>
            </a:endParaRPr>
          </a:p>
        </p:txBody>
      </p:sp>
      <p:sp>
        <p:nvSpPr>
          <p:cNvPr id="38921" name="Rectangle 1033"/>
          <p:cNvSpPr>
            <a:spLocks noChangeArrowheads="1"/>
          </p:cNvSpPr>
          <p:nvPr/>
        </p:nvSpPr>
        <p:spPr bwMode="auto">
          <a:xfrm>
            <a:off x="2362201" y="3422651"/>
            <a:ext cx="108523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th-TH" sz="2100">
                <a:solidFill>
                  <a:srgbClr val="000000"/>
                </a:solidFill>
                <a:latin typeface="EucrosiaUPC" panose="02020603050405020304" pitchFamily="18" charset="-34"/>
              </a:rPr>
              <a:t>-แบบสนับสนุน</a:t>
            </a:r>
            <a:endParaRPr lang="th-TH">
              <a:latin typeface="Angsana New" panose="02020603050405020304" pitchFamily="18" charset="-34"/>
            </a:endParaRPr>
          </a:p>
        </p:txBody>
      </p:sp>
      <p:sp>
        <p:nvSpPr>
          <p:cNvPr id="38922" name="Rectangle 1034"/>
          <p:cNvSpPr>
            <a:spLocks noChangeArrowheads="1"/>
          </p:cNvSpPr>
          <p:nvPr/>
        </p:nvSpPr>
        <p:spPr bwMode="auto">
          <a:xfrm>
            <a:off x="2362200" y="3749676"/>
            <a:ext cx="112691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th-TH" sz="2100">
                <a:solidFill>
                  <a:srgbClr val="000000"/>
                </a:solidFill>
                <a:latin typeface="EucrosiaUPC" panose="02020603050405020304" pitchFamily="18" charset="-34"/>
              </a:rPr>
              <a:t>-แบบมีส่วนร่วม</a:t>
            </a:r>
            <a:endParaRPr lang="th-TH">
              <a:latin typeface="Angsana New" panose="02020603050405020304" pitchFamily="18" charset="-34"/>
            </a:endParaRPr>
          </a:p>
        </p:txBody>
      </p:sp>
      <p:sp>
        <p:nvSpPr>
          <p:cNvPr id="38923" name="Rectangle 1035"/>
          <p:cNvSpPr>
            <a:spLocks noChangeArrowheads="1"/>
          </p:cNvSpPr>
          <p:nvPr/>
        </p:nvSpPr>
        <p:spPr bwMode="auto">
          <a:xfrm>
            <a:off x="2362201" y="4073526"/>
            <a:ext cx="145873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th-TH" sz="2100">
                <a:solidFill>
                  <a:srgbClr val="000000"/>
                </a:solidFill>
                <a:latin typeface="EucrosiaUPC" panose="02020603050405020304" pitchFamily="18" charset="-34"/>
              </a:rPr>
              <a:t>-แบบมุ่งความสำเร็จ</a:t>
            </a:r>
            <a:endParaRPr lang="th-TH">
              <a:latin typeface="Angsana New" panose="02020603050405020304" pitchFamily="18" charset="-34"/>
            </a:endParaRPr>
          </a:p>
        </p:txBody>
      </p:sp>
      <p:sp>
        <p:nvSpPr>
          <p:cNvPr id="38924" name="Rectangle 1036"/>
          <p:cNvSpPr>
            <a:spLocks noChangeArrowheads="1"/>
          </p:cNvSpPr>
          <p:nvPr/>
        </p:nvSpPr>
        <p:spPr bwMode="auto">
          <a:xfrm>
            <a:off x="5583238" y="2389188"/>
            <a:ext cx="1403350" cy="157480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8925" name="Rectangle 1037"/>
          <p:cNvSpPr>
            <a:spLocks noChangeArrowheads="1"/>
          </p:cNvSpPr>
          <p:nvPr/>
        </p:nvSpPr>
        <p:spPr bwMode="auto">
          <a:xfrm>
            <a:off x="5551488" y="2360614"/>
            <a:ext cx="1390650" cy="1565275"/>
          </a:xfrm>
          <a:prstGeom prst="rect">
            <a:avLst/>
          </a:prstGeom>
          <a:solidFill>
            <a:srgbClr val="F5EEAB"/>
          </a:solidFill>
          <a:ln>
            <a:noFill/>
          </a:ln>
          <a:extLst>
            <a:ext uri="{91240B29-F687-4F45-9708-019B960494DF}">
              <a14:hiddenLine xmlns:a14="http://schemas.microsoft.com/office/drawing/2010/main" w="1435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8926" name="Rectangle 1038"/>
          <p:cNvSpPr>
            <a:spLocks noChangeArrowheads="1"/>
          </p:cNvSpPr>
          <p:nvPr/>
        </p:nvSpPr>
        <p:spPr bwMode="auto">
          <a:xfrm>
            <a:off x="5794376" y="2427289"/>
            <a:ext cx="80150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th-TH" sz="2100" b="1">
                <a:solidFill>
                  <a:srgbClr val="000000"/>
                </a:solidFill>
                <a:latin typeface="EucrosiaUPC" panose="02020603050405020304" pitchFamily="18" charset="-34"/>
              </a:rPr>
              <a:t>ผู้ใต้บังคับ</a:t>
            </a:r>
            <a:endParaRPr lang="th-TH">
              <a:latin typeface="Angsana New" panose="02020603050405020304" pitchFamily="18" charset="-34"/>
            </a:endParaRPr>
          </a:p>
        </p:txBody>
      </p:sp>
      <p:sp>
        <p:nvSpPr>
          <p:cNvPr id="38927" name="Rectangle 1039"/>
          <p:cNvSpPr>
            <a:spLocks noChangeArrowheads="1"/>
          </p:cNvSpPr>
          <p:nvPr/>
        </p:nvSpPr>
        <p:spPr bwMode="auto">
          <a:xfrm>
            <a:off x="5970588" y="2759076"/>
            <a:ext cx="51135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th-TH" sz="2100" b="1">
                <a:solidFill>
                  <a:srgbClr val="000000"/>
                </a:solidFill>
                <a:latin typeface="EucrosiaUPC" panose="02020603050405020304" pitchFamily="18" charset="-34"/>
              </a:rPr>
              <a:t>บัญชา</a:t>
            </a:r>
            <a:endParaRPr lang="th-TH">
              <a:latin typeface="Angsana New" panose="02020603050405020304" pitchFamily="18" charset="-34"/>
            </a:endParaRPr>
          </a:p>
        </p:txBody>
      </p:sp>
      <p:sp>
        <p:nvSpPr>
          <p:cNvPr id="38928" name="Rectangle 1040"/>
          <p:cNvSpPr>
            <a:spLocks noChangeArrowheads="1"/>
          </p:cNvSpPr>
          <p:nvPr/>
        </p:nvSpPr>
        <p:spPr bwMode="auto">
          <a:xfrm>
            <a:off x="5697539" y="3095626"/>
            <a:ext cx="62517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th-TH" sz="2100">
                <a:solidFill>
                  <a:srgbClr val="000000"/>
                </a:solidFill>
                <a:latin typeface="EucrosiaUPC" panose="02020603050405020304" pitchFamily="18" charset="-34"/>
              </a:rPr>
              <a:t>-การรับรู้</a:t>
            </a:r>
            <a:endParaRPr lang="th-TH">
              <a:latin typeface="Angsana New" panose="02020603050405020304" pitchFamily="18" charset="-34"/>
            </a:endParaRPr>
          </a:p>
        </p:txBody>
      </p:sp>
      <p:sp>
        <p:nvSpPr>
          <p:cNvPr id="38929" name="Rectangle 1041"/>
          <p:cNvSpPr>
            <a:spLocks noChangeArrowheads="1"/>
          </p:cNvSpPr>
          <p:nvPr/>
        </p:nvSpPr>
        <p:spPr bwMode="auto">
          <a:xfrm>
            <a:off x="5697539" y="3421064"/>
            <a:ext cx="70692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th-TH" sz="2100">
                <a:solidFill>
                  <a:srgbClr val="000000"/>
                </a:solidFill>
                <a:latin typeface="EucrosiaUPC" panose="02020603050405020304" pitchFamily="18" charset="-34"/>
              </a:rPr>
              <a:t>-การจูงใจ</a:t>
            </a:r>
            <a:endParaRPr lang="th-TH">
              <a:latin typeface="Angsana New" panose="02020603050405020304" pitchFamily="18" charset="-34"/>
            </a:endParaRPr>
          </a:p>
        </p:txBody>
      </p:sp>
      <p:sp>
        <p:nvSpPr>
          <p:cNvPr id="38930" name="Rectangle 1042"/>
          <p:cNvSpPr>
            <a:spLocks noChangeArrowheads="1"/>
          </p:cNvSpPr>
          <p:nvPr/>
        </p:nvSpPr>
        <p:spPr bwMode="auto">
          <a:xfrm>
            <a:off x="7805739" y="2389189"/>
            <a:ext cx="2098675" cy="2416175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8931" name="Rectangle 1043"/>
          <p:cNvSpPr>
            <a:spLocks noChangeArrowheads="1"/>
          </p:cNvSpPr>
          <p:nvPr/>
        </p:nvSpPr>
        <p:spPr bwMode="auto">
          <a:xfrm>
            <a:off x="7773989" y="2360613"/>
            <a:ext cx="2085975" cy="2406650"/>
          </a:xfrm>
          <a:prstGeom prst="rect">
            <a:avLst/>
          </a:prstGeom>
          <a:solidFill>
            <a:srgbClr val="D9E4A8"/>
          </a:solidFill>
          <a:ln>
            <a:noFill/>
          </a:ln>
          <a:extLst>
            <a:ext uri="{91240B29-F687-4F45-9708-019B960494DF}">
              <a14:hiddenLine xmlns:a14="http://schemas.microsoft.com/office/drawing/2010/main" w="1435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8932" name="Rectangle 1044"/>
          <p:cNvSpPr>
            <a:spLocks noChangeArrowheads="1"/>
          </p:cNvSpPr>
          <p:nvPr/>
        </p:nvSpPr>
        <p:spPr bwMode="auto">
          <a:xfrm>
            <a:off x="8496301" y="2427289"/>
            <a:ext cx="57227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th-TH" sz="2100" b="1">
                <a:solidFill>
                  <a:srgbClr val="000000"/>
                </a:solidFill>
                <a:latin typeface="EucrosiaUPC" panose="02020603050405020304" pitchFamily="18" charset="-34"/>
              </a:rPr>
              <a:t>ผลที่ได้</a:t>
            </a:r>
            <a:endParaRPr lang="th-TH">
              <a:latin typeface="Angsana New" panose="02020603050405020304" pitchFamily="18" charset="-34"/>
            </a:endParaRPr>
          </a:p>
        </p:txBody>
      </p:sp>
      <p:sp>
        <p:nvSpPr>
          <p:cNvPr id="38933" name="Rectangle 1045"/>
          <p:cNvSpPr>
            <a:spLocks noChangeArrowheads="1"/>
          </p:cNvSpPr>
          <p:nvPr/>
        </p:nvSpPr>
        <p:spPr bwMode="auto">
          <a:xfrm>
            <a:off x="7920038" y="2762251"/>
            <a:ext cx="109324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th-TH" sz="2100">
                <a:solidFill>
                  <a:srgbClr val="000000"/>
                </a:solidFill>
                <a:latin typeface="EucrosiaUPC" panose="02020603050405020304" pitchFamily="18" charset="-34"/>
              </a:rPr>
              <a:t>-ความพึงพอใจ</a:t>
            </a:r>
            <a:endParaRPr lang="th-TH">
              <a:latin typeface="Angsana New" panose="02020603050405020304" pitchFamily="18" charset="-34"/>
            </a:endParaRPr>
          </a:p>
        </p:txBody>
      </p:sp>
      <p:sp>
        <p:nvSpPr>
          <p:cNvPr id="38934" name="Rectangle 1046"/>
          <p:cNvSpPr>
            <a:spLocks noChangeArrowheads="1"/>
          </p:cNvSpPr>
          <p:nvPr/>
        </p:nvSpPr>
        <p:spPr bwMode="auto">
          <a:xfrm>
            <a:off x="7920039" y="3087689"/>
            <a:ext cx="142026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th-TH" sz="2100">
                <a:solidFill>
                  <a:srgbClr val="000000"/>
                </a:solidFill>
                <a:latin typeface="EucrosiaUPC" panose="02020603050405020304" pitchFamily="18" charset="-34"/>
              </a:rPr>
              <a:t>-ความชัดเจนในเป้า</a:t>
            </a:r>
            <a:endParaRPr lang="th-TH">
              <a:latin typeface="Angsana New" panose="02020603050405020304" pitchFamily="18" charset="-34"/>
            </a:endParaRPr>
          </a:p>
        </p:txBody>
      </p:sp>
      <p:sp>
        <p:nvSpPr>
          <p:cNvPr id="38935" name="Rectangle 1047"/>
          <p:cNvSpPr>
            <a:spLocks noChangeArrowheads="1"/>
          </p:cNvSpPr>
          <p:nvPr/>
        </p:nvSpPr>
        <p:spPr bwMode="auto">
          <a:xfrm>
            <a:off x="7920039" y="3414714"/>
            <a:ext cx="43281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th-TH" sz="2100">
                <a:solidFill>
                  <a:srgbClr val="000000"/>
                </a:solidFill>
                <a:latin typeface="EucrosiaUPC" panose="02020603050405020304" pitchFamily="18" charset="-34"/>
              </a:rPr>
              <a:t>หมาย</a:t>
            </a:r>
            <a:endParaRPr lang="th-TH">
              <a:latin typeface="Angsana New" panose="02020603050405020304" pitchFamily="18" charset="-34"/>
            </a:endParaRPr>
          </a:p>
        </p:txBody>
      </p:sp>
      <p:sp>
        <p:nvSpPr>
          <p:cNvPr id="38936" name="Rectangle 1048"/>
          <p:cNvSpPr>
            <a:spLocks noChangeArrowheads="1"/>
          </p:cNvSpPr>
          <p:nvPr/>
        </p:nvSpPr>
        <p:spPr bwMode="auto">
          <a:xfrm>
            <a:off x="7920039" y="3743326"/>
            <a:ext cx="138820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th-TH" sz="2100">
                <a:solidFill>
                  <a:srgbClr val="000000"/>
                </a:solidFill>
                <a:latin typeface="EucrosiaUPC" panose="02020603050405020304" pitchFamily="18" charset="-34"/>
              </a:rPr>
              <a:t>-ความชัดเจนในบท</a:t>
            </a:r>
            <a:endParaRPr lang="th-TH">
              <a:latin typeface="Angsana New" panose="02020603050405020304" pitchFamily="18" charset="-34"/>
            </a:endParaRPr>
          </a:p>
        </p:txBody>
      </p:sp>
      <p:sp>
        <p:nvSpPr>
          <p:cNvPr id="38937" name="Rectangle 1049"/>
          <p:cNvSpPr>
            <a:spLocks noChangeArrowheads="1"/>
          </p:cNvSpPr>
          <p:nvPr/>
        </p:nvSpPr>
        <p:spPr bwMode="auto">
          <a:xfrm>
            <a:off x="7920038" y="4070351"/>
            <a:ext cx="32861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th-TH" sz="2100">
                <a:solidFill>
                  <a:srgbClr val="000000"/>
                </a:solidFill>
                <a:latin typeface="EucrosiaUPC" panose="02020603050405020304" pitchFamily="18" charset="-34"/>
              </a:rPr>
              <a:t>บาท</a:t>
            </a:r>
            <a:endParaRPr lang="th-TH">
              <a:latin typeface="Angsana New" panose="02020603050405020304" pitchFamily="18" charset="-34"/>
            </a:endParaRPr>
          </a:p>
        </p:txBody>
      </p:sp>
      <p:sp>
        <p:nvSpPr>
          <p:cNvPr id="38938" name="Rectangle 1050"/>
          <p:cNvSpPr>
            <a:spLocks noChangeArrowheads="1"/>
          </p:cNvSpPr>
          <p:nvPr/>
        </p:nvSpPr>
        <p:spPr bwMode="auto">
          <a:xfrm>
            <a:off x="7920038" y="4397376"/>
            <a:ext cx="110607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th-TH" sz="2100">
                <a:solidFill>
                  <a:srgbClr val="000000"/>
                </a:solidFill>
                <a:latin typeface="EucrosiaUPC" panose="02020603050405020304" pitchFamily="18" charset="-34"/>
              </a:rPr>
              <a:t>-การปฏิบัติงาน</a:t>
            </a:r>
            <a:endParaRPr lang="th-TH">
              <a:latin typeface="Angsana New" panose="02020603050405020304" pitchFamily="18" charset="-34"/>
            </a:endParaRPr>
          </a:p>
        </p:txBody>
      </p:sp>
      <p:sp>
        <p:nvSpPr>
          <p:cNvPr id="38939" name="Rectangle 1051"/>
          <p:cNvSpPr>
            <a:spLocks noChangeArrowheads="1"/>
          </p:cNvSpPr>
          <p:nvPr/>
        </p:nvSpPr>
        <p:spPr bwMode="auto">
          <a:xfrm>
            <a:off x="4056063" y="946150"/>
            <a:ext cx="3625850" cy="1093788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8940" name="Rectangle 1052"/>
          <p:cNvSpPr>
            <a:spLocks noChangeArrowheads="1"/>
          </p:cNvSpPr>
          <p:nvPr/>
        </p:nvSpPr>
        <p:spPr bwMode="auto">
          <a:xfrm>
            <a:off x="4022725" y="919164"/>
            <a:ext cx="3614738" cy="10826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435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8941" name="Rectangle 1053"/>
          <p:cNvSpPr>
            <a:spLocks noChangeArrowheads="1"/>
          </p:cNvSpPr>
          <p:nvPr/>
        </p:nvSpPr>
        <p:spPr bwMode="auto">
          <a:xfrm>
            <a:off x="4416426" y="984251"/>
            <a:ext cx="257121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th-TH" sz="2100" b="1">
                <a:solidFill>
                  <a:srgbClr val="000000"/>
                </a:solidFill>
                <a:latin typeface="EucrosiaUPC" panose="02020603050405020304" pitchFamily="18" charset="-34"/>
              </a:rPr>
              <a:t>คุณลักษณะของผู้ใต้บังคับบัญชา</a:t>
            </a:r>
            <a:endParaRPr lang="th-TH">
              <a:latin typeface="Angsana New" panose="02020603050405020304" pitchFamily="18" charset="-34"/>
            </a:endParaRPr>
          </a:p>
        </p:txBody>
      </p:sp>
      <p:sp>
        <p:nvSpPr>
          <p:cNvPr id="38942" name="Rectangle 1054"/>
          <p:cNvSpPr>
            <a:spLocks noChangeArrowheads="1"/>
          </p:cNvSpPr>
          <p:nvPr/>
        </p:nvSpPr>
        <p:spPr bwMode="auto">
          <a:xfrm>
            <a:off x="4295775" y="1319214"/>
            <a:ext cx="259205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th-TH" sz="2100">
                <a:solidFill>
                  <a:srgbClr val="000000"/>
                </a:solidFill>
                <a:latin typeface="EucrosiaUPC" panose="02020603050405020304" pitchFamily="18" charset="-34"/>
              </a:rPr>
              <a:t>ที่มาของการควบคุมพฤติกรรม และ/</a:t>
            </a:r>
            <a:endParaRPr lang="th-TH">
              <a:latin typeface="Angsana New" panose="02020603050405020304" pitchFamily="18" charset="-34"/>
            </a:endParaRPr>
          </a:p>
        </p:txBody>
      </p:sp>
      <p:sp>
        <p:nvSpPr>
          <p:cNvPr id="38943" name="Rectangle 1055"/>
          <p:cNvSpPr>
            <a:spLocks noChangeArrowheads="1"/>
          </p:cNvSpPr>
          <p:nvPr/>
        </p:nvSpPr>
        <p:spPr bwMode="auto">
          <a:xfrm>
            <a:off x="5076825" y="1646239"/>
            <a:ext cx="131927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th-TH" sz="2100">
                <a:solidFill>
                  <a:srgbClr val="000000"/>
                </a:solidFill>
                <a:latin typeface="EucrosiaUPC" panose="02020603050405020304" pitchFamily="18" charset="-34"/>
              </a:rPr>
              <a:t>หรือความสามารถ</a:t>
            </a:r>
            <a:endParaRPr lang="th-TH">
              <a:latin typeface="Angsana New" panose="02020603050405020304" pitchFamily="18" charset="-34"/>
            </a:endParaRPr>
          </a:p>
        </p:txBody>
      </p:sp>
      <p:sp>
        <p:nvSpPr>
          <p:cNvPr id="38944" name="Line 1056"/>
          <p:cNvSpPr>
            <a:spLocks noChangeShapeType="1"/>
          </p:cNvSpPr>
          <p:nvPr/>
        </p:nvSpPr>
        <p:spPr bwMode="auto">
          <a:xfrm>
            <a:off x="4300538" y="3201989"/>
            <a:ext cx="1250950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8945" name="Line 1057"/>
          <p:cNvSpPr>
            <a:spLocks noChangeShapeType="1"/>
          </p:cNvSpPr>
          <p:nvPr/>
        </p:nvSpPr>
        <p:spPr bwMode="auto">
          <a:xfrm>
            <a:off x="6940550" y="3206750"/>
            <a:ext cx="833438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8946" name="Rectangle 1058"/>
          <p:cNvSpPr>
            <a:spLocks noChangeArrowheads="1"/>
          </p:cNvSpPr>
          <p:nvPr/>
        </p:nvSpPr>
        <p:spPr bwMode="auto">
          <a:xfrm>
            <a:off x="3916364" y="4792664"/>
            <a:ext cx="3348037" cy="1455737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8947" name="Rectangle 1059"/>
          <p:cNvSpPr>
            <a:spLocks noChangeArrowheads="1"/>
          </p:cNvSpPr>
          <p:nvPr/>
        </p:nvSpPr>
        <p:spPr bwMode="auto">
          <a:xfrm>
            <a:off x="3884614" y="4765676"/>
            <a:ext cx="3335337" cy="1444625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1435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8948" name="Rectangle 1060"/>
          <p:cNvSpPr>
            <a:spLocks noChangeArrowheads="1"/>
          </p:cNvSpPr>
          <p:nvPr/>
        </p:nvSpPr>
        <p:spPr bwMode="auto">
          <a:xfrm>
            <a:off x="4217988" y="4830764"/>
            <a:ext cx="245259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th-TH" sz="2100" b="1">
                <a:solidFill>
                  <a:srgbClr val="000000"/>
                </a:solidFill>
                <a:latin typeface="EucrosiaUPC" panose="02020603050405020304" pitchFamily="18" charset="-34"/>
              </a:rPr>
              <a:t>คุณลักษณะของสภาพแวดล้อม</a:t>
            </a:r>
            <a:endParaRPr lang="th-TH">
              <a:latin typeface="Angsana New" panose="02020603050405020304" pitchFamily="18" charset="-34"/>
            </a:endParaRPr>
          </a:p>
        </p:txBody>
      </p:sp>
      <p:sp>
        <p:nvSpPr>
          <p:cNvPr id="38949" name="Rectangle 1061"/>
          <p:cNvSpPr>
            <a:spLocks noChangeArrowheads="1"/>
          </p:cNvSpPr>
          <p:nvPr/>
        </p:nvSpPr>
        <p:spPr bwMode="auto">
          <a:xfrm>
            <a:off x="4029076" y="5165726"/>
            <a:ext cx="95699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th-TH" sz="2100">
                <a:solidFill>
                  <a:srgbClr val="000000"/>
                </a:solidFill>
                <a:latin typeface="EucrosiaUPC" panose="02020603050405020304" pitchFamily="18" charset="-34"/>
              </a:rPr>
              <a:t>-ลักษณะงาน</a:t>
            </a:r>
            <a:endParaRPr lang="th-TH">
              <a:latin typeface="Angsana New" panose="02020603050405020304" pitchFamily="18" charset="-34"/>
            </a:endParaRPr>
          </a:p>
        </p:txBody>
      </p:sp>
      <p:sp>
        <p:nvSpPr>
          <p:cNvPr id="38950" name="Rectangle 1062"/>
          <p:cNvSpPr>
            <a:spLocks noChangeArrowheads="1"/>
          </p:cNvSpPr>
          <p:nvPr/>
        </p:nvSpPr>
        <p:spPr bwMode="auto">
          <a:xfrm>
            <a:off x="4029075" y="5492751"/>
            <a:ext cx="240771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th-TH" sz="2100">
                <a:solidFill>
                  <a:srgbClr val="000000"/>
                </a:solidFill>
                <a:latin typeface="EucrosiaUPC" panose="02020603050405020304" pitchFamily="18" charset="-34"/>
              </a:rPr>
              <a:t>-ระบบอำนาจหน้าที่ที่เป็นทางการ</a:t>
            </a:r>
            <a:endParaRPr lang="th-TH">
              <a:latin typeface="Angsana New" panose="02020603050405020304" pitchFamily="18" charset="-34"/>
            </a:endParaRPr>
          </a:p>
        </p:txBody>
      </p:sp>
      <p:sp>
        <p:nvSpPr>
          <p:cNvPr id="38951" name="Rectangle 1063"/>
          <p:cNvSpPr>
            <a:spLocks noChangeArrowheads="1"/>
          </p:cNvSpPr>
          <p:nvPr/>
        </p:nvSpPr>
        <p:spPr bwMode="auto">
          <a:xfrm>
            <a:off x="4029075" y="5819776"/>
            <a:ext cx="89447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th-TH" sz="2100">
                <a:solidFill>
                  <a:srgbClr val="000000"/>
                </a:solidFill>
                <a:latin typeface="EucrosiaUPC" panose="02020603050405020304" pitchFamily="18" charset="-34"/>
              </a:rPr>
              <a:t>-กลุ่มทำงาน</a:t>
            </a:r>
            <a:endParaRPr lang="th-TH">
              <a:latin typeface="Angsana New" panose="02020603050405020304" pitchFamily="18" charset="-34"/>
            </a:endParaRPr>
          </a:p>
        </p:txBody>
      </p:sp>
      <p:sp>
        <p:nvSpPr>
          <p:cNvPr id="38952" name="Line 1064"/>
          <p:cNvSpPr>
            <a:spLocks noChangeShapeType="1"/>
          </p:cNvSpPr>
          <p:nvPr/>
        </p:nvSpPr>
        <p:spPr bwMode="auto">
          <a:xfrm>
            <a:off x="4995864" y="2000251"/>
            <a:ext cx="1587" cy="27654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792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8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nimBg="1"/>
      <p:bldP spid="38925" grpId="0" animBg="1"/>
      <p:bldP spid="38931" grpId="0" animBg="1"/>
      <p:bldP spid="38940" grpId="0" animBg="1"/>
      <p:bldP spid="38948" grpId="0"/>
      <p:bldP spid="38949" grpId="0"/>
      <p:bldP spid="38950" grpId="0"/>
      <p:bldP spid="389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4" y="152400"/>
            <a:ext cx="8243887" cy="914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669900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339966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th-TH" sz="4600" dirty="0"/>
              <a:t>ทฤษฎี</a:t>
            </a:r>
            <a:r>
              <a:rPr lang="th-TH" sz="4600" dirty="0" err="1"/>
              <a:t>ภาวะการ</a:t>
            </a:r>
            <a:r>
              <a:rPr lang="th-TH" sz="4600" dirty="0"/>
              <a:t>เป็นผู้นำ</a:t>
            </a:r>
            <a:endParaRPr lang="th-TH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578100" y="1271589"/>
            <a:ext cx="7416800" cy="4419600"/>
          </a:xfrm>
        </p:spPr>
        <p:txBody>
          <a:bodyPr/>
          <a:lstStyle/>
          <a:p>
            <a:pPr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th-TH" sz="3600"/>
              <a:t>1. ทฤษฎีเกี่ยวกับลักษณะ </a:t>
            </a:r>
            <a:r>
              <a:rPr lang="en-US" sz="2400"/>
              <a:t>(Trait Approach)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th-TH" sz="3600"/>
          </a:p>
          <a:p>
            <a:pPr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th-TH" sz="3600"/>
              <a:t>2. ทฤษฎีทางด้านพฤติกรรม (</a:t>
            </a:r>
            <a:r>
              <a:rPr lang="th-TH" sz="2400"/>
              <a:t>Behavioral Approach</a:t>
            </a:r>
            <a:r>
              <a:rPr lang="th-TH" sz="3600"/>
              <a:t>)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endParaRPr lang="th-TH" sz="3600"/>
          </a:p>
          <a:p>
            <a:pPr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th-TH" sz="3600"/>
              <a:t>3. ทฤษฎีทางด้านสถานการณ์ (</a:t>
            </a:r>
            <a:r>
              <a:rPr lang="th-TH" sz="2400"/>
              <a:t>Situational Approach</a:t>
            </a:r>
            <a:r>
              <a:rPr lang="th-TH" sz="3600"/>
              <a:t>)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590800" y="2200276"/>
            <a:ext cx="2895600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>
                <a:latin typeface="Angsana New" panose="02020603050405020304" pitchFamily="18" charset="-34"/>
              </a:rPr>
              <a:t>ลักษณะและทักษะของผู้นำ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7086600" y="2200276"/>
            <a:ext cx="2438400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>
                <a:latin typeface="Angsana New" panose="02020603050405020304" pitchFamily="18" charset="-34"/>
              </a:rPr>
              <a:t>ประสิทธิภาพ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5486400" y="2505075"/>
            <a:ext cx="1600200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362200" y="3800476"/>
            <a:ext cx="2057400" cy="51911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>
                <a:latin typeface="Angsana New" panose="02020603050405020304" pitchFamily="18" charset="-34"/>
              </a:rPr>
              <a:t>พฤติกรรมของผู้นำ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876800" y="3800476"/>
            <a:ext cx="2133600" cy="51911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>
                <a:latin typeface="Angsana New" panose="02020603050405020304" pitchFamily="18" charset="-34"/>
              </a:rPr>
              <a:t>ตัวแปรที่เข้าแทรก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7467600" y="3800476"/>
            <a:ext cx="2209800" cy="51911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>
                <a:latin typeface="Angsana New" panose="02020603050405020304" pitchFamily="18" charset="-34"/>
              </a:rPr>
              <a:t>ประสิทธิภาพ</a:t>
            </a: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4419600" y="4105275"/>
            <a:ext cx="4572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7010400" y="4105275"/>
            <a:ext cx="4572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286000" y="5095875"/>
            <a:ext cx="2209800" cy="946150"/>
          </a:xfrm>
          <a:prstGeom prst="rect">
            <a:avLst/>
          </a:prstGeom>
          <a:solidFill>
            <a:srgbClr val="FFFFA9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dirty="0">
                <a:latin typeface="Angsana New" panose="02020603050405020304" pitchFamily="18" charset="-34"/>
              </a:rPr>
              <a:t>ลักษณะ ทักษะและพฤติกรรมของผู้นำ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7543800" y="5172076"/>
            <a:ext cx="2057400" cy="519113"/>
          </a:xfrm>
          <a:prstGeom prst="rect">
            <a:avLst/>
          </a:prstGeom>
          <a:solidFill>
            <a:srgbClr val="FFFFA9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>
                <a:latin typeface="Angsana New" panose="02020603050405020304" pitchFamily="18" charset="-34"/>
              </a:rPr>
              <a:t>ประสิทธิภาพ</a:t>
            </a:r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4495800" y="5476875"/>
            <a:ext cx="30480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800600" y="5934076"/>
            <a:ext cx="2667000" cy="519113"/>
          </a:xfrm>
          <a:prstGeom prst="rect">
            <a:avLst/>
          </a:prstGeom>
          <a:solidFill>
            <a:srgbClr val="FFFFA9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>
                <a:latin typeface="Angsana New" panose="02020603050405020304" pitchFamily="18" charset="-34"/>
              </a:rPr>
              <a:t>ตัวแปรทางสถานการณ์</a:t>
            </a:r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 flipV="1">
            <a:off x="6019800" y="5476875"/>
            <a:ext cx="0" cy="457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4038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76201"/>
            <a:ext cx="8532812" cy="1624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669900"/>
                </a:solidFill>
              </a14:hiddenFill>
            </a:ext>
          </a:extLst>
        </p:spPr>
        <p:txBody>
          <a:bodyPr/>
          <a:lstStyle/>
          <a:p>
            <a:r>
              <a:rPr lang="th-TH" sz="4600" b="1"/>
              <a:t>3.3 ทฤษฎีภาวการณ์เป็นผู้นำตามสถานการณ์ของเฮอร์ซีและเบลนชาร์ด</a:t>
            </a:r>
            <a:endParaRPr lang="th-TH" sz="2900" b="1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2566988" y="2636839"/>
            <a:ext cx="7162800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lnSpc>
                <a:spcPct val="170000"/>
              </a:lnSpc>
              <a:buFont typeface="Wingdings" panose="05000000000000000000" pitchFamily="2" charset="2"/>
              <a:buNone/>
            </a:pPr>
            <a:r>
              <a:rPr lang="th-TH">
                <a:latin typeface="Times New Roman" panose="02020603050405020304" pitchFamily="18" charset="0"/>
              </a:rPr>
              <a:t>   Leadership concept that hypothesizes that leadership styles should reflect primarily the maturity level of the followers.</a:t>
            </a:r>
            <a:endParaRPr lang="th-TH" sz="3200">
              <a:latin typeface="Times New Roman" panose="02020603050405020304" pitchFamily="18" charset="0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992313" y="5661025"/>
            <a:ext cx="1943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>
                <a:latin typeface="Angsana New" panose="02020603050405020304" pitchFamily="18" charset="-34"/>
              </a:rPr>
              <a:t>(Certo, 2003)</a:t>
            </a:r>
            <a:endParaRPr lang="th-TH" sz="3600">
              <a:latin typeface="Angsana New" panose="02020603050405020304" pitchFamily="18" charset="-34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2135189" y="1916114"/>
            <a:ext cx="71836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2400" b="1">
                <a:solidFill>
                  <a:schemeClr val="tx2"/>
                </a:solidFill>
              </a:rPr>
              <a:t>(The Hersey-Blanchard Life Cycle Theory of Leadership)</a:t>
            </a:r>
          </a:p>
        </p:txBody>
      </p:sp>
    </p:spTree>
    <p:extLst>
      <p:ext uri="{BB962C8B-B14F-4D97-AF65-F5344CB8AC3E}">
        <p14:creationId xmlns:p14="http://schemas.microsoft.com/office/powerpoint/2010/main" val="234985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333375"/>
            <a:ext cx="8532812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669900"/>
                </a:solidFill>
              </a14:hiddenFill>
            </a:ext>
          </a:extLst>
        </p:spPr>
        <p:txBody>
          <a:bodyPr/>
          <a:lstStyle/>
          <a:p>
            <a:r>
              <a:rPr lang="en-US" sz="3800" b="1"/>
              <a:t>Hersey - Blanchard Life-Cycle Theory</a:t>
            </a:r>
          </a:p>
        </p:txBody>
      </p:sp>
      <p:grpSp>
        <p:nvGrpSpPr>
          <p:cNvPr id="53252" name="Group 4"/>
          <p:cNvGrpSpPr>
            <a:grpSpLocks/>
          </p:cNvGrpSpPr>
          <p:nvPr/>
        </p:nvGrpSpPr>
        <p:grpSpPr bwMode="auto">
          <a:xfrm>
            <a:off x="2452688" y="1557338"/>
            <a:ext cx="7505700" cy="4351338"/>
            <a:chOff x="456" y="624"/>
            <a:chExt cx="4728" cy="2741"/>
          </a:xfrm>
        </p:grpSpPr>
        <p:sp>
          <p:nvSpPr>
            <p:cNvPr id="53253" name="AutoShape 5"/>
            <p:cNvSpPr>
              <a:spLocks noChangeArrowheads="1"/>
            </p:cNvSpPr>
            <p:nvPr/>
          </p:nvSpPr>
          <p:spPr bwMode="auto">
            <a:xfrm>
              <a:off x="528" y="624"/>
              <a:ext cx="4656" cy="2112"/>
            </a:xfrm>
            <a:prstGeom prst="rightArrow">
              <a:avLst>
                <a:gd name="adj1" fmla="val 50000"/>
                <a:gd name="adj2" fmla="val 55114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3254" name="Text Box 6"/>
            <p:cNvSpPr txBox="1">
              <a:spLocks noChangeArrowheads="1"/>
            </p:cNvSpPr>
            <p:nvPr/>
          </p:nvSpPr>
          <p:spPr bwMode="auto">
            <a:xfrm>
              <a:off x="456" y="2764"/>
              <a:ext cx="1116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b="1" i="1"/>
                <a:t>New </a:t>
              </a:r>
              <a:br>
                <a:rPr lang="en-US" b="1" i="1"/>
              </a:br>
              <a:r>
                <a:rPr lang="en-US" b="1" i="1"/>
                <a:t>Employees</a:t>
              </a:r>
            </a:p>
          </p:txBody>
        </p:sp>
        <p:sp>
          <p:nvSpPr>
            <p:cNvPr id="53255" name="Line 7"/>
            <p:cNvSpPr>
              <a:spLocks noChangeShapeType="1"/>
            </p:cNvSpPr>
            <p:nvPr/>
          </p:nvSpPr>
          <p:spPr bwMode="auto">
            <a:xfrm>
              <a:off x="1536" y="2880"/>
              <a:ext cx="2112" cy="0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53256" name="Text Box 8"/>
            <p:cNvSpPr txBox="1">
              <a:spLocks noChangeArrowheads="1"/>
            </p:cNvSpPr>
            <p:nvPr/>
          </p:nvSpPr>
          <p:spPr bwMode="auto">
            <a:xfrm>
              <a:off x="3596" y="2764"/>
              <a:ext cx="1299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b="1" i="1"/>
                <a:t>Experienced </a:t>
              </a:r>
              <a:br>
                <a:rPr lang="en-US" b="1" i="1"/>
              </a:br>
              <a:r>
                <a:rPr lang="en-US" b="1" i="1"/>
                <a:t>Employees</a:t>
              </a:r>
            </a:p>
          </p:txBody>
        </p:sp>
        <p:sp>
          <p:nvSpPr>
            <p:cNvPr id="53257" name="Text Box 9"/>
            <p:cNvSpPr txBox="1">
              <a:spLocks noChangeArrowheads="1"/>
            </p:cNvSpPr>
            <p:nvPr/>
          </p:nvSpPr>
          <p:spPr bwMode="auto">
            <a:xfrm>
              <a:off x="728" y="1507"/>
              <a:ext cx="875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200" b="1"/>
                <a:t>Autocratic</a:t>
              </a:r>
            </a:p>
          </p:txBody>
        </p:sp>
        <p:sp>
          <p:nvSpPr>
            <p:cNvPr id="53258" name="Text Box 10"/>
            <p:cNvSpPr txBox="1">
              <a:spLocks noChangeArrowheads="1"/>
            </p:cNvSpPr>
            <p:nvPr/>
          </p:nvSpPr>
          <p:spPr bwMode="auto">
            <a:xfrm>
              <a:off x="2245" y="1507"/>
              <a:ext cx="1041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200" b="1"/>
                <a:t>Participative</a:t>
              </a:r>
            </a:p>
          </p:txBody>
        </p:sp>
        <p:sp>
          <p:nvSpPr>
            <p:cNvPr id="53259" name="Text Box 11"/>
            <p:cNvSpPr txBox="1">
              <a:spLocks noChangeArrowheads="1"/>
            </p:cNvSpPr>
            <p:nvPr/>
          </p:nvSpPr>
          <p:spPr bwMode="auto">
            <a:xfrm>
              <a:off x="3926" y="1507"/>
              <a:ext cx="820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200" b="1"/>
                <a:t>Free-Rein</a:t>
              </a:r>
            </a:p>
          </p:txBody>
        </p:sp>
      </p:grp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1992313" y="5911851"/>
            <a:ext cx="2374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Angsana New" panose="02020603050405020304" pitchFamily="18" charset="-34"/>
              </a:rPr>
              <a:t>(Plunkett et. al., 2005)</a:t>
            </a:r>
            <a:endParaRPr lang="th-TH"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5575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159250" y="457200"/>
            <a:ext cx="3581400" cy="106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sz="3200" b="1">
                <a:latin typeface="Angsana New" panose="02020603050405020304" pitchFamily="18" charset="-34"/>
              </a:rPr>
              <a:t>ภาวะผู้นำเป็นผลมาจาก (Leadership is a function of)</a:t>
            </a:r>
            <a:endParaRPr lang="th-TH" sz="3200">
              <a:latin typeface="Angsana New" panose="02020603050405020304" pitchFamily="18" charset="-34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254250" y="2286000"/>
            <a:ext cx="1981200" cy="2287588"/>
          </a:xfrm>
          <a:prstGeom prst="rect">
            <a:avLst/>
          </a:prstGeom>
          <a:solidFill>
            <a:srgbClr val="F8E1A0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th-TH" sz="3200">
                <a:latin typeface="Angsana New" panose="02020603050405020304" pitchFamily="18" charset="-34"/>
              </a:rPr>
              <a:t> </a:t>
            </a:r>
            <a:r>
              <a:rPr lang="th-TH" sz="3200" b="1">
                <a:latin typeface="Angsana New" panose="02020603050405020304" pitchFamily="18" charset="-34"/>
              </a:rPr>
              <a:t>ผู้นำ (Leader)</a:t>
            </a:r>
            <a:endParaRPr lang="th-TH" sz="3200">
              <a:latin typeface="Angsana New" panose="02020603050405020304" pitchFamily="18" charset="-34"/>
            </a:endParaRPr>
          </a:p>
          <a:p>
            <a:pPr eaLnBrk="0" hangingPunct="0">
              <a:buFontTx/>
              <a:buChar char="•"/>
            </a:pPr>
            <a:r>
              <a:rPr lang="th-TH">
                <a:latin typeface="Angsana New" panose="02020603050405020304" pitchFamily="18" charset="-34"/>
              </a:rPr>
              <a:t>พฤติกรรม</a:t>
            </a:r>
          </a:p>
          <a:p>
            <a:pPr eaLnBrk="0" hangingPunct="0">
              <a:buFontTx/>
              <a:buChar char="•"/>
            </a:pPr>
            <a:r>
              <a:rPr lang="th-TH">
                <a:latin typeface="Angsana New" panose="02020603050405020304" pitchFamily="18" charset="-34"/>
              </a:rPr>
              <a:t>ทักษะ</a:t>
            </a:r>
          </a:p>
          <a:p>
            <a:pPr eaLnBrk="0" hangingPunct="0">
              <a:buFontTx/>
              <a:buChar char="•"/>
            </a:pPr>
            <a:r>
              <a:rPr lang="th-TH">
                <a:latin typeface="Angsana New" panose="02020603050405020304" pitchFamily="18" charset="-34"/>
              </a:rPr>
              <a:t>ความรู้</a:t>
            </a:r>
          </a:p>
          <a:p>
            <a:pPr eaLnBrk="0" hangingPunct="0">
              <a:buFontTx/>
              <a:buChar char="•"/>
            </a:pPr>
            <a:r>
              <a:rPr lang="th-TH">
                <a:latin typeface="Angsana New" panose="02020603050405020304" pitchFamily="18" charset="-34"/>
              </a:rPr>
              <a:t>ค่านิยม</a:t>
            </a:r>
            <a:endParaRPr lang="th-TH" sz="3200">
              <a:latin typeface="Angsana New" panose="02020603050405020304" pitchFamily="18" charset="-34"/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540250" y="2286000"/>
            <a:ext cx="2590800" cy="3995738"/>
          </a:xfrm>
          <a:prstGeom prst="rect">
            <a:avLst/>
          </a:prstGeom>
          <a:solidFill>
            <a:srgbClr val="D9E4A8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th-TH" sz="3200">
                <a:latin typeface="Angsana New" panose="02020603050405020304" pitchFamily="18" charset="-34"/>
              </a:rPr>
              <a:t> </a:t>
            </a:r>
            <a:r>
              <a:rPr lang="th-TH" sz="3200" b="1">
                <a:latin typeface="Angsana New" panose="02020603050405020304" pitchFamily="18" charset="-34"/>
              </a:rPr>
              <a:t>กลุ่ม </a:t>
            </a:r>
            <a:r>
              <a:rPr lang="en-US" sz="3200" b="1">
                <a:latin typeface="Angsana New" panose="02020603050405020304" pitchFamily="18" charset="-34"/>
              </a:rPr>
              <a:t>(Group</a:t>
            </a:r>
            <a:r>
              <a:rPr lang="th-TH" sz="3200" b="1">
                <a:latin typeface="Angsana New" panose="02020603050405020304" pitchFamily="18" charset="-34"/>
              </a:rPr>
              <a:t>)</a:t>
            </a:r>
            <a:endParaRPr lang="th-TH" sz="3200">
              <a:latin typeface="Angsana New" panose="02020603050405020304" pitchFamily="18" charset="-34"/>
            </a:endParaRPr>
          </a:p>
          <a:p>
            <a:pPr eaLnBrk="0" hangingPunct="0">
              <a:buFontTx/>
              <a:buChar char="•"/>
            </a:pPr>
            <a:r>
              <a:rPr lang="th-TH">
                <a:latin typeface="Angsana New" panose="02020603050405020304" pitchFamily="18" charset="-34"/>
              </a:rPr>
              <a:t>บรรทัดฐานและค่านิยม</a:t>
            </a:r>
          </a:p>
          <a:p>
            <a:pPr eaLnBrk="0" hangingPunct="0">
              <a:buFontTx/>
              <a:buChar char="•"/>
            </a:pPr>
            <a:r>
              <a:rPr lang="th-TH">
                <a:latin typeface="Angsana New" panose="02020603050405020304" pitchFamily="18" charset="-34"/>
              </a:rPr>
              <a:t>ความสามัคคีของกลุ่ม</a:t>
            </a:r>
          </a:p>
          <a:p>
            <a:pPr eaLnBrk="0" hangingPunct="0">
              <a:buFontTx/>
              <a:buChar char="•"/>
            </a:pPr>
            <a:r>
              <a:rPr lang="th-TH">
                <a:latin typeface="Angsana New" panose="02020603050405020304" pitchFamily="18" charset="-34"/>
              </a:rPr>
              <a:t>ความรู้สึกผูกมัดต่อเป้าหมายของกลุ่ม</a:t>
            </a:r>
          </a:p>
          <a:p>
            <a:pPr eaLnBrk="0" hangingPunct="0">
              <a:buFontTx/>
              <a:buChar char="•"/>
            </a:pPr>
            <a:r>
              <a:rPr lang="th-TH">
                <a:latin typeface="Angsana New" panose="02020603050405020304" pitchFamily="18" charset="-34"/>
              </a:rPr>
              <a:t>ความคาดหวังของสมาชิกในกลุ่ม</a:t>
            </a:r>
          </a:p>
          <a:p>
            <a:pPr eaLnBrk="0" hangingPunct="0">
              <a:buFontTx/>
              <a:buChar char="•"/>
            </a:pPr>
            <a:r>
              <a:rPr lang="th-TH">
                <a:latin typeface="Angsana New" panose="02020603050405020304" pitchFamily="18" charset="-34"/>
              </a:rPr>
              <a:t>ความต้องการของสมาชิกในกลุ่ม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7416800" y="2286001"/>
            <a:ext cx="2895600" cy="2800767"/>
          </a:xfrm>
          <a:prstGeom prst="rect">
            <a:avLst/>
          </a:prstGeom>
          <a:solidFill>
            <a:srgbClr val="F5EEAB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th-TH" sz="3200" b="1">
                <a:latin typeface="Angsana New" panose="02020603050405020304" pitchFamily="18" charset="-34"/>
              </a:rPr>
              <a:t>สถานการณ์ </a:t>
            </a:r>
            <a:r>
              <a:rPr lang="en-US" sz="3200" b="1">
                <a:latin typeface="Angsana New" panose="02020603050405020304" pitchFamily="18" charset="-34"/>
              </a:rPr>
              <a:t>(Situation</a:t>
            </a:r>
            <a:r>
              <a:rPr lang="th-TH" sz="3200" b="1">
                <a:latin typeface="Angsana New" panose="02020603050405020304" pitchFamily="18" charset="-34"/>
              </a:rPr>
              <a:t>)</a:t>
            </a:r>
            <a:endParaRPr lang="th-TH" sz="3200">
              <a:latin typeface="Angsana New" panose="02020603050405020304" pitchFamily="18" charset="-34"/>
            </a:endParaRPr>
          </a:p>
          <a:p>
            <a:pPr eaLnBrk="0" hangingPunct="0">
              <a:buFontTx/>
              <a:buChar char="•"/>
            </a:pPr>
            <a:r>
              <a:rPr lang="th-TH">
                <a:latin typeface="Angsana New" panose="02020603050405020304" pitchFamily="18" charset="-34"/>
              </a:rPr>
              <a:t>ค่านิยมขององค์การ</a:t>
            </a:r>
          </a:p>
          <a:p>
            <a:pPr eaLnBrk="0" hangingPunct="0">
              <a:buFontTx/>
              <a:buChar char="•"/>
            </a:pPr>
            <a:r>
              <a:rPr lang="th-TH">
                <a:latin typeface="Angsana New" panose="02020603050405020304" pitchFamily="18" charset="-34"/>
              </a:rPr>
              <a:t>เทคโนโลยี</a:t>
            </a:r>
          </a:p>
          <a:p>
            <a:pPr eaLnBrk="0" hangingPunct="0">
              <a:buFontTx/>
              <a:buChar char="•"/>
            </a:pPr>
            <a:r>
              <a:rPr lang="th-TH">
                <a:latin typeface="Angsana New" panose="02020603050405020304" pitchFamily="18" charset="-34"/>
              </a:rPr>
              <a:t>กิจกรรมหรืองานที่ต้องทำ</a:t>
            </a:r>
          </a:p>
          <a:p>
            <a:pPr eaLnBrk="0" hangingPunct="0">
              <a:buFontTx/>
              <a:buChar char="•"/>
            </a:pPr>
            <a:r>
              <a:rPr lang="th-TH">
                <a:latin typeface="Angsana New" panose="02020603050405020304" pitchFamily="18" charset="-34"/>
              </a:rPr>
              <a:t>ชนิดต่างๆของงาน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7512050" y="5791200"/>
            <a:ext cx="3048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2000">
                <a:latin typeface="Angsana New" panose="02020603050405020304" pitchFamily="18" charset="-34"/>
              </a:rPr>
              <a:t>(เทพนม เมืองแมน และสวิง สุวรรณ 2540)</a:t>
            </a:r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5759450" y="15240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 flipH="1">
            <a:off x="3397250" y="1524000"/>
            <a:ext cx="2362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5759450" y="1524000"/>
            <a:ext cx="2971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636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/>
      <p:bldP spid="40964" grpId="0" animBg="1"/>
      <p:bldP spid="4096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17700" y="1049229"/>
            <a:ext cx="8763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th-TH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สรุป</a:t>
            </a:r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ทฤษฎี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ภาวะผู้นำมีหลายทฤษฎี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ด้วยกัน </a:t>
            </a:r>
            <a:r>
              <a:rPr lang="th-TH" dirty="0"/>
              <a:t>ทฤษฎีเกี่ยวกับ</a:t>
            </a:r>
            <a:r>
              <a:rPr lang="th-TH" dirty="0" smtClean="0"/>
              <a:t>ลักษณะ </a:t>
            </a:r>
            <a:r>
              <a:rPr lang="th-TH" dirty="0"/>
              <a:t>ทฤษฎีทางด้าน</a:t>
            </a:r>
            <a:r>
              <a:rPr lang="th-TH" dirty="0" smtClean="0"/>
              <a:t>พฤติกรรม และ </a:t>
            </a:r>
            <a:r>
              <a:rPr lang="th-TH" dirty="0"/>
              <a:t>ทฤษฎีทางด้านสถานการณ์ 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ตาม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การศึกษาของ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นักวิชาการในอดีต การ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เรียนรู้เรื่องทฤษฎีภาวะผู้นำทำให้เราได้นำความรู้นี้เพื่อไปทำความเข้าใจถึงที่มาที่ไปความเป็น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ผู้นำ และค้นหาสาเหตุ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ของการเป็น</a:t>
            </a:r>
            <a:r>
              <a:rPr lang="th-TH" dirty="0" err="1">
                <a:solidFill>
                  <a:srgbClr val="000000"/>
                </a:solidFill>
                <a:latin typeface="Arial" panose="020B0604020202020204" pitchFamily="34" charset="0"/>
              </a:rPr>
              <a:t>ผู้นํา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ที่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ดี หรือผู้นำที่ไม่ดี ทฤษฎี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ภาวะผู้นำสามารถอธิบายได้เป็นอย่างดี</a:t>
            </a:r>
            <a:endParaRPr lang="th-TH" dirty="0"/>
          </a:p>
          <a:p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538182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76400" y="780703"/>
            <a:ext cx="7975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/>
              <a:t>แบบฝึกหัด </a:t>
            </a:r>
            <a:endParaRPr lang="en-US" sz="4000" b="1" dirty="0" smtClean="0"/>
          </a:p>
          <a:p>
            <a:pPr marL="514350" indent="-514350">
              <a:buAutoNum type="arabicPeriod"/>
            </a:pPr>
            <a:r>
              <a:rPr lang="th-TH" dirty="0" smtClean="0"/>
              <a:t>ให้นักศึกษา</a:t>
            </a:r>
            <a:r>
              <a:rPr lang="th-TH" dirty="0" smtClean="0"/>
              <a:t>อธิบายทฤษฎีภาวะผู้นำ หมายถึงอะไร</a:t>
            </a:r>
            <a:endParaRPr lang="th-TH" dirty="0" smtClean="0"/>
          </a:p>
          <a:p>
            <a:pPr marL="514350" indent="-514350">
              <a:buAutoNum type="arabicPeriod"/>
            </a:pPr>
            <a:r>
              <a:rPr lang="th-TH" dirty="0" smtClean="0"/>
              <a:t>ให้นักศึกษา</a:t>
            </a:r>
            <a:r>
              <a:rPr lang="th-TH" dirty="0" smtClean="0"/>
              <a:t>อธิบายทฤษฎีเกี่ยวกับลักษณะ พร้อมทั้งระบุลักษณะของผู้นำตามทฤษฎีนี้</a:t>
            </a:r>
          </a:p>
          <a:p>
            <a:pPr marL="514350" indent="-514350">
              <a:buFontTx/>
              <a:buAutoNum type="arabicPeriod"/>
            </a:pPr>
            <a:r>
              <a:rPr lang="th-TH" dirty="0"/>
              <a:t>ให้นักศึกษาอธิบายทฤษฎี</a:t>
            </a:r>
            <a:r>
              <a:rPr lang="th-TH" dirty="0" smtClean="0"/>
              <a:t>เกี่ยวกับพฤติกรรม </a:t>
            </a:r>
            <a:r>
              <a:rPr lang="th-TH" dirty="0"/>
              <a:t>พร้อมทั้งระบุลักษณะของผู้นำตามทฤษฎีนี้</a:t>
            </a:r>
          </a:p>
          <a:p>
            <a:pPr marL="514350" indent="-514350">
              <a:buFontTx/>
              <a:buAutoNum type="arabicPeriod"/>
            </a:pPr>
            <a:r>
              <a:rPr lang="th-TH" dirty="0"/>
              <a:t>ให้นักศึกษาอธิบายทฤษฎี</a:t>
            </a:r>
            <a:r>
              <a:rPr lang="th-TH" dirty="0" smtClean="0"/>
              <a:t>เกี่ยวกับสถานการณ์ </a:t>
            </a:r>
            <a:r>
              <a:rPr lang="th-TH" dirty="0"/>
              <a:t>พร้อมทั้งระบุลักษณะของผู้นำตามทฤษฎีนี้</a:t>
            </a:r>
          </a:p>
          <a:p>
            <a:pPr marL="514350" indent="-514350">
              <a:buFontTx/>
              <a:buAutoNum type="arabicPeriod"/>
            </a:pPr>
            <a:r>
              <a:rPr lang="th-TH" dirty="0"/>
              <a:t>ให้นักศึกษา</a:t>
            </a:r>
            <a:r>
              <a:rPr lang="th-TH" dirty="0" smtClean="0"/>
              <a:t>อธิบายอะไรบ้างที่เป็นผลทำให้มี</a:t>
            </a:r>
            <a:r>
              <a:rPr lang="th-TH" smtClean="0"/>
              <a:t>ภาวะผู้นำ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146755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68500" y="488147"/>
            <a:ext cx="8890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/>
              <a:t>เอกสารอ้างอิง</a:t>
            </a:r>
          </a:p>
          <a:p>
            <a:r>
              <a:rPr lang="th-TH" dirty="0"/>
              <a:t>กรอง</a:t>
            </a:r>
            <a:r>
              <a:rPr lang="th-TH" dirty="0" smtClean="0"/>
              <a:t>แก้ว อยู่สุข. </a:t>
            </a:r>
            <a:r>
              <a:rPr lang="th-TH" dirty="0"/>
              <a:t>(2542). </a:t>
            </a:r>
            <a:r>
              <a:rPr lang="th-TH" dirty="0" smtClean="0"/>
              <a:t>พฤติกรรม</a:t>
            </a:r>
            <a:r>
              <a:rPr lang="th-TH" dirty="0"/>
              <a:t>องค์การ. กรุงเทพฯ : โรงพิมพ์แห่ง</a:t>
            </a:r>
            <a:r>
              <a:rPr lang="th-TH" dirty="0" smtClean="0"/>
              <a:t>จุฬาลงกรณ์	มหาวิทยาลัย</a:t>
            </a:r>
          </a:p>
          <a:p>
            <a:r>
              <a:rPr lang="th-TH" dirty="0"/>
              <a:t>เทพพนม เมืองแมน </a:t>
            </a:r>
            <a:r>
              <a:rPr lang="th-TH" dirty="0" err="1"/>
              <a:t>และสวงิ</a:t>
            </a:r>
            <a:r>
              <a:rPr lang="th-TH" dirty="0"/>
              <a:t> สุวรรณ.(2540).พฤติกรรม</a:t>
            </a:r>
            <a:r>
              <a:rPr lang="th-TH" dirty="0" err="1" smtClean="0"/>
              <a:t>องค์การ.พิมพ</a:t>
            </a:r>
            <a:r>
              <a:rPr lang="th-TH" dirty="0" smtClean="0"/>
              <a:t>ครั้งที่  </a:t>
            </a:r>
            <a:r>
              <a:rPr lang="th-TH" dirty="0"/>
              <a:t>2 ฉบับ</a:t>
            </a:r>
            <a:r>
              <a:rPr lang="th-TH" dirty="0" smtClean="0"/>
              <a:t>ปรับปรุง	ใหม่. </a:t>
            </a:r>
            <a:r>
              <a:rPr lang="th-TH" dirty="0"/>
              <a:t>กรุงเทพ:ไทย</a:t>
            </a:r>
            <a:r>
              <a:rPr lang="th-TH" dirty="0" smtClean="0"/>
              <a:t>วัฒนา</a:t>
            </a:r>
            <a:r>
              <a:rPr lang="th-TH" dirty="0" err="1" smtClean="0"/>
              <a:t>พานิชย์</a:t>
            </a:r>
            <a:endParaRPr lang="th-TH" dirty="0"/>
          </a:p>
          <a:p>
            <a:r>
              <a:rPr lang="th-TH" dirty="0" smtClean="0"/>
              <a:t>สร้อย</a:t>
            </a:r>
            <a:r>
              <a:rPr lang="th-TH" dirty="0"/>
              <a:t>ตระกูล อรรถมานะ. (2540). พฤติกรรมองค์กร ทฤษฏีและการประยุกต์. กรุงเทพฯ : </a:t>
            </a:r>
            <a:r>
              <a:rPr lang="th-TH" dirty="0" smtClean="0"/>
              <a:t>	มหาวิทยาลัยธรรมศาสตร์</a:t>
            </a:r>
          </a:p>
          <a:p>
            <a:r>
              <a:rPr lang="en-US" dirty="0" err="1"/>
              <a:t>Certo</a:t>
            </a:r>
            <a:r>
              <a:rPr lang="en-US" dirty="0"/>
              <a:t>, S.C. (2003). Modern Management. Upper Saddle </a:t>
            </a:r>
            <a:r>
              <a:rPr lang="en-US" dirty="0" smtClean="0"/>
              <a:t>	River</a:t>
            </a:r>
            <a:r>
              <a:rPr lang="en-US" dirty="0"/>
              <a:t>, NJ : Prentice Hal</a:t>
            </a:r>
            <a:endParaRPr lang="th-TH" dirty="0" smtClean="0"/>
          </a:p>
          <a:p>
            <a:r>
              <a:rPr lang="en-US" dirty="0"/>
              <a:t>Plunkett &amp; </a:t>
            </a:r>
            <a:r>
              <a:rPr lang="en-US" dirty="0" err="1"/>
              <a:t>Attner</a:t>
            </a:r>
            <a:r>
              <a:rPr lang="en-US" dirty="0"/>
              <a:t>, R. F. (1994). Introduction </a:t>
            </a:r>
            <a:r>
              <a:rPr lang="en-US" dirty="0" smtClean="0"/>
              <a:t>to 	management</a:t>
            </a:r>
            <a:r>
              <a:rPr lang="en-US" dirty="0"/>
              <a:t>. California: Wadsworth.</a:t>
            </a:r>
            <a:r>
              <a:rPr lang="en-US" dirty="0" smtClean="0"/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3006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76401" y="1046490"/>
            <a:ext cx="906756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th-TH" sz="4000" dirty="0" smtClean="0">
                <a:cs typeface="+mj-cs"/>
              </a:rPr>
              <a:t>ทฤษฎี</a:t>
            </a:r>
            <a:r>
              <a:rPr lang="th-TH" sz="4000" dirty="0">
                <a:cs typeface="+mj-cs"/>
              </a:rPr>
              <a:t>เกี่ยวกับ</a:t>
            </a:r>
            <a:r>
              <a:rPr lang="th-TH" sz="4000" dirty="0" smtClean="0">
                <a:cs typeface="+mj-cs"/>
              </a:rPr>
              <a:t>ลักษณะ</a:t>
            </a:r>
          </a:p>
          <a:p>
            <a:r>
              <a:rPr lang="th-TH" dirty="0">
                <a:cs typeface="+mj-cs"/>
              </a:rPr>
              <a:t>ลักษณะผู้นำที่ดี คือ ทำงานสำเร็จด้วยดีและเป็นที่พอใจของผู้ใต้บังคบบัญชา</a:t>
            </a:r>
          </a:p>
          <a:p>
            <a:r>
              <a:rPr lang="th-TH" dirty="0" smtClean="0">
                <a:cs typeface="+mj-cs"/>
              </a:rPr>
              <a:t>	1</a:t>
            </a:r>
            <a:r>
              <a:rPr lang="th-TH" dirty="0">
                <a:cs typeface="+mj-cs"/>
              </a:rPr>
              <a:t>. มีความทะเยอทะยาน </a:t>
            </a:r>
            <a:r>
              <a:rPr lang="en-US" dirty="0">
                <a:cs typeface="+mj-cs"/>
              </a:rPr>
              <a:t>(Ambition)</a:t>
            </a:r>
          </a:p>
          <a:p>
            <a:r>
              <a:rPr lang="en-US" dirty="0" smtClean="0">
                <a:cs typeface="+mj-cs"/>
              </a:rPr>
              <a:t>	2</a:t>
            </a:r>
            <a:r>
              <a:rPr lang="en-US" dirty="0">
                <a:cs typeface="+mj-cs"/>
              </a:rPr>
              <a:t>. </a:t>
            </a:r>
            <a:r>
              <a:rPr lang="en-US" dirty="0" err="1">
                <a:cs typeface="+mj-cs"/>
              </a:rPr>
              <a:t>มีความอุสาหะพากเพียร</a:t>
            </a:r>
            <a:r>
              <a:rPr lang="en-US" dirty="0">
                <a:cs typeface="+mj-cs"/>
              </a:rPr>
              <a:t> (Persistence)</a:t>
            </a:r>
            <a:endParaRPr lang="th-TH" dirty="0">
              <a:cs typeface="+mj-cs"/>
            </a:endParaRPr>
          </a:p>
          <a:p>
            <a:r>
              <a:rPr lang="th-TH" dirty="0" smtClean="0">
                <a:cs typeface="+mj-cs"/>
              </a:rPr>
              <a:t>	3</a:t>
            </a:r>
            <a:r>
              <a:rPr lang="th-TH" dirty="0">
                <a:cs typeface="+mj-cs"/>
              </a:rPr>
              <a:t>. มีความกล้าหาญ (</a:t>
            </a:r>
            <a:r>
              <a:rPr lang="th-TH" dirty="0" err="1">
                <a:cs typeface="+mj-cs"/>
              </a:rPr>
              <a:t>Courage</a:t>
            </a:r>
            <a:r>
              <a:rPr lang="th-TH" dirty="0">
                <a:cs typeface="+mj-cs"/>
              </a:rPr>
              <a:t>)</a:t>
            </a:r>
          </a:p>
          <a:p>
            <a:r>
              <a:rPr lang="th-TH" dirty="0" smtClean="0">
                <a:cs typeface="+mj-cs"/>
              </a:rPr>
              <a:t>	4</a:t>
            </a:r>
            <a:r>
              <a:rPr lang="th-TH" dirty="0">
                <a:cs typeface="+mj-cs"/>
              </a:rPr>
              <a:t>. มีความเชื่อถือศรัทธา </a:t>
            </a:r>
            <a:r>
              <a:rPr lang="en-US" dirty="0">
                <a:cs typeface="+mj-cs"/>
              </a:rPr>
              <a:t>(Faith)</a:t>
            </a:r>
          </a:p>
          <a:p>
            <a:r>
              <a:rPr lang="en-US" dirty="0" smtClean="0">
                <a:cs typeface="+mj-cs"/>
              </a:rPr>
              <a:t>	5</a:t>
            </a:r>
            <a:r>
              <a:rPr lang="en-US" dirty="0">
                <a:cs typeface="+mj-cs"/>
              </a:rPr>
              <a:t>. </a:t>
            </a:r>
            <a:r>
              <a:rPr lang="th-TH" dirty="0">
                <a:cs typeface="+mj-cs"/>
              </a:rPr>
              <a:t>มีความซื่อสัตย์มั่นคง </a:t>
            </a:r>
            <a:r>
              <a:rPr lang="en-US" dirty="0">
                <a:cs typeface="+mj-cs"/>
              </a:rPr>
              <a:t>(Integrity)</a:t>
            </a:r>
          </a:p>
          <a:p>
            <a:r>
              <a:rPr lang="en-US" dirty="0" smtClean="0">
                <a:cs typeface="+mj-cs"/>
              </a:rPr>
              <a:t>	6</a:t>
            </a:r>
            <a:r>
              <a:rPr lang="en-US" dirty="0">
                <a:cs typeface="+mj-cs"/>
              </a:rPr>
              <a:t>. </a:t>
            </a:r>
            <a:r>
              <a:rPr lang="th-TH" dirty="0">
                <a:cs typeface="+mj-cs"/>
              </a:rPr>
              <a:t>มีความคิดริเริ่มสร้างสรรค์ </a:t>
            </a:r>
            <a:r>
              <a:rPr lang="en-US" dirty="0">
                <a:cs typeface="+mj-cs"/>
              </a:rPr>
              <a:t>(Creativity</a:t>
            </a:r>
            <a:r>
              <a:rPr lang="en-US" dirty="0" smtClean="0">
                <a:cs typeface="+mj-cs"/>
              </a:rPr>
              <a:t>) </a:t>
            </a:r>
            <a:r>
              <a:rPr lang="th-TH" dirty="0" smtClean="0">
                <a:cs typeface="+mj-cs"/>
              </a:rPr>
              <a:t>( กรองแก้ว )</a:t>
            </a:r>
            <a:endParaRPr lang="th-TH" dirty="0">
              <a:cs typeface="+mj-cs"/>
            </a:endParaRPr>
          </a:p>
          <a:p>
            <a:endParaRPr lang="th-TH" b="1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81569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30017" y="971946"/>
            <a:ext cx="9157253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th-TH" sz="4000" dirty="0" smtClean="0">
                <a:cs typeface="+mj-cs"/>
              </a:rPr>
              <a:t>ทฤษฎี</a:t>
            </a:r>
            <a:r>
              <a:rPr lang="th-TH" sz="4000" dirty="0">
                <a:cs typeface="+mj-cs"/>
              </a:rPr>
              <a:t>เกี่ยวกับ</a:t>
            </a:r>
            <a:r>
              <a:rPr lang="th-TH" sz="4000" dirty="0" smtClean="0">
                <a:cs typeface="+mj-cs"/>
              </a:rPr>
              <a:t>ลักษณะ</a:t>
            </a:r>
          </a:p>
          <a:p>
            <a:pPr>
              <a:buFont typeface="Wingdings" panose="05000000000000000000" pitchFamily="2" charset="2"/>
              <a:buNone/>
            </a:pPr>
            <a:r>
              <a:rPr lang="th-TH" dirty="0" smtClean="0">
                <a:cs typeface="+mj-cs"/>
              </a:rPr>
              <a:t>	7</a:t>
            </a:r>
            <a:r>
              <a:rPr lang="th-TH" dirty="0">
                <a:cs typeface="+mj-cs"/>
              </a:rPr>
              <a:t>. </a:t>
            </a:r>
            <a:r>
              <a:rPr lang="th-TH" dirty="0" smtClean="0">
                <a:cs typeface="+mj-cs"/>
              </a:rPr>
              <a:t> มี</a:t>
            </a:r>
            <a:r>
              <a:rPr lang="th-TH" dirty="0">
                <a:cs typeface="+mj-cs"/>
              </a:rPr>
              <a:t>ความยุติธรรม </a:t>
            </a:r>
            <a:r>
              <a:rPr lang="en-US" dirty="0">
                <a:cs typeface="+mj-cs"/>
              </a:rPr>
              <a:t>(Justice)</a:t>
            </a:r>
            <a:endParaRPr lang="th-TH" dirty="0">
              <a:cs typeface="+mj-cs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th-TH" dirty="0" smtClean="0">
                <a:cs typeface="+mj-cs"/>
              </a:rPr>
              <a:t>	8</a:t>
            </a:r>
            <a:r>
              <a:rPr lang="th-TH" dirty="0">
                <a:cs typeface="+mj-cs"/>
              </a:rPr>
              <a:t>. มีจุดมุ่งหมาย </a:t>
            </a:r>
            <a:r>
              <a:rPr lang="en-US" dirty="0">
                <a:cs typeface="+mj-cs"/>
              </a:rPr>
              <a:t>(Objectivity)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 smtClean="0">
                <a:cs typeface="+mj-cs"/>
              </a:rPr>
              <a:t>	9</a:t>
            </a:r>
            <a:r>
              <a:rPr lang="en-US" dirty="0">
                <a:cs typeface="+mj-cs"/>
              </a:rPr>
              <a:t>. </a:t>
            </a:r>
            <a:r>
              <a:rPr lang="th-TH" dirty="0">
                <a:cs typeface="+mj-cs"/>
              </a:rPr>
              <a:t>มีความยืดหยุ่น </a:t>
            </a:r>
            <a:r>
              <a:rPr lang="en-US" dirty="0">
                <a:cs typeface="+mj-cs"/>
              </a:rPr>
              <a:t>(Flexibility)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 smtClean="0">
                <a:cs typeface="+mj-cs"/>
              </a:rPr>
              <a:t>	10</a:t>
            </a:r>
            <a:r>
              <a:rPr lang="en-US" dirty="0">
                <a:cs typeface="+mj-cs"/>
              </a:rPr>
              <a:t>. </a:t>
            </a:r>
            <a:r>
              <a:rPr lang="th-TH" dirty="0">
                <a:cs typeface="+mj-cs"/>
              </a:rPr>
              <a:t>มีความสามารถในการตัดสินใจ </a:t>
            </a:r>
            <a:r>
              <a:rPr lang="en-US" dirty="0">
                <a:cs typeface="+mj-cs"/>
              </a:rPr>
              <a:t>(Decisiveness)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 smtClean="0">
                <a:cs typeface="+mj-cs"/>
              </a:rPr>
              <a:t>	11</a:t>
            </a:r>
            <a:r>
              <a:rPr lang="en-US" dirty="0">
                <a:cs typeface="+mj-cs"/>
              </a:rPr>
              <a:t>. </a:t>
            </a:r>
            <a:r>
              <a:rPr lang="en-US" dirty="0" err="1">
                <a:cs typeface="+mj-cs"/>
              </a:rPr>
              <a:t>มีวินัย</a:t>
            </a:r>
            <a:r>
              <a:rPr lang="th-TH" dirty="0">
                <a:cs typeface="+mj-cs"/>
              </a:rPr>
              <a:t>ในตนเอง </a:t>
            </a:r>
            <a:r>
              <a:rPr lang="en-US" dirty="0">
                <a:cs typeface="+mj-cs"/>
              </a:rPr>
              <a:t>(Self-Discipline)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>
                <a:cs typeface="+mj-cs"/>
              </a:rPr>
              <a:t>=&gt;</a:t>
            </a:r>
            <a:r>
              <a:rPr lang="th-TH" dirty="0">
                <a:cs typeface="+mj-cs"/>
              </a:rPr>
              <a:t> ความรับผิดชอบ ความรอบคอบ ความนับถือตนเอง ทักษะในการติดต่อสื่อสาร และวุฒิภาวะทางอารมณ์</a:t>
            </a:r>
          </a:p>
          <a:p>
            <a:endParaRPr lang="th-TH" b="1" dirty="0" smtClean="0"/>
          </a:p>
          <a:p>
            <a:pPr marL="514350" indent="-514350">
              <a:buAutoNum type="arabicPeriod"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73064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333375"/>
            <a:ext cx="8208962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669900"/>
                </a:solidFill>
              </a14:hiddenFill>
            </a:ext>
          </a:extLst>
        </p:spPr>
        <p:txBody>
          <a:bodyPr/>
          <a:lstStyle/>
          <a:p>
            <a:r>
              <a:rPr lang="th-TH" sz="6200" dirty="0"/>
              <a:t>ผู้มีวุฒิภาวะทางอารมณ์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514600" y="1447800"/>
            <a:ext cx="7829550" cy="426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lnSpcReduction="10000"/>
          </a:bodyPr>
          <a:lstStyle/>
          <a:p>
            <a:r>
              <a:rPr lang="th-TH" sz="4000"/>
              <a:t>มีอารมณ์มั่นคงไม่อ่อนไหวง่าย</a:t>
            </a:r>
          </a:p>
          <a:p>
            <a:r>
              <a:rPr lang="th-TH" sz="4000"/>
              <a:t>อดทนต่อการกระทำและการวิพากษ์วิจารณ์ของผู้อื่น</a:t>
            </a:r>
          </a:p>
          <a:p>
            <a:r>
              <a:rPr lang="th-TH" sz="4000"/>
              <a:t>เข้าใจตนเองและผู้อื่น</a:t>
            </a:r>
          </a:p>
          <a:p>
            <a:r>
              <a:rPr lang="th-TH" sz="4000"/>
              <a:t>ใจกว้าง ยอมรับฟังความคิดเห็นของผู้อื่น</a:t>
            </a:r>
          </a:p>
          <a:p>
            <a:r>
              <a:rPr lang="th-TH" sz="4000"/>
              <a:t>สนใจบุคคลและเหตุการณ์รอบข้าง</a:t>
            </a:r>
          </a:p>
          <a:p>
            <a:r>
              <a:rPr lang="th-TH" sz="4000"/>
              <a:t>ทำงานเป็นทีมได้ดี และมีความพอใจ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001000" y="5943601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>
                <a:latin typeface="Angsana New" panose="02020603050405020304" pitchFamily="18" charset="-34"/>
              </a:rPr>
              <a:t>(กรองแก้ว 2542)</a:t>
            </a:r>
          </a:p>
        </p:txBody>
      </p:sp>
    </p:spTree>
    <p:extLst>
      <p:ext uri="{BB962C8B-B14F-4D97-AF65-F5344CB8AC3E}">
        <p14:creationId xmlns:p14="http://schemas.microsoft.com/office/powerpoint/2010/main" val="37464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4" y="404813"/>
            <a:ext cx="8243887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669900"/>
                </a:solidFill>
              </a14:hiddenFill>
            </a:ext>
          </a:extLst>
        </p:spPr>
        <p:txBody>
          <a:bodyPr/>
          <a:lstStyle/>
          <a:p>
            <a:r>
              <a:rPr lang="th-TH" sz="5600" dirty="0"/>
              <a:t>ผู้มีวุฒิภาวะทางอารมณ์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495550" y="1600200"/>
            <a:ext cx="7334250" cy="4421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th-TH" sz="4000"/>
              <a:t>มีแรงจูงใจในการทำงานสูง</a:t>
            </a:r>
          </a:p>
          <a:p>
            <a:r>
              <a:rPr lang="th-TH" sz="4000"/>
              <a:t>มีความรับผิดชอบและมีวินัย ควบคุมตนเองได้</a:t>
            </a:r>
          </a:p>
          <a:p>
            <a:r>
              <a:rPr lang="th-TH" sz="4000"/>
              <a:t>มีจุดมุ่งหมายในการทำงาน</a:t>
            </a:r>
          </a:p>
          <a:p>
            <a:r>
              <a:rPr lang="th-TH" sz="4000"/>
              <a:t>ทำงานอย่างไม่เครียด มองโลกในแง่ดี</a:t>
            </a:r>
          </a:p>
          <a:p>
            <a:r>
              <a:rPr lang="th-TH" sz="4000"/>
              <a:t>เป็นห่วงและคำนึงถึงความรู้สึกของผู้อื่น</a:t>
            </a:r>
          </a:p>
          <a:p>
            <a:r>
              <a:rPr lang="th-TH" sz="4000"/>
              <a:t>ไม่ชอบใช้กลไกในการป้องกันตนเอง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7824788" y="5949951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>
                <a:latin typeface="Angsana New" panose="02020603050405020304" pitchFamily="18" charset="-34"/>
              </a:rPr>
              <a:t>(กรองแก้ว 2542)</a:t>
            </a:r>
          </a:p>
        </p:txBody>
      </p:sp>
    </p:spTree>
    <p:extLst>
      <p:ext uri="{BB962C8B-B14F-4D97-AF65-F5344CB8AC3E}">
        <p14:creationId xmlns:p14="http://schemas.microsoft.com/office/powerpoint/2010/main" val="382631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4" y="333375"/>
            <a:ext cx="8459787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669900"/>
                </a:solidFill>
              </a14:hiddenFill>
            </a:ext>
          </a:extLst>
        </p:spPr>
        <p:txBody>
          <a:bodyPr/>
          <a:lstStyle/>
          <a:p>
            <a:r>
              <a:rPr lang="th-TH" sz="5600" b="1" dirty="0"/>
              <a:t>2. ทฤษฎีทางด้านพฤติกรรม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351089" y="1905001"/>
            <a:ext cx="7705725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th-TH" sz="4400"/>
              <a:t>2.1 การศึกษาค้นคว้าที่มหาวิทยาลัยไอโอวา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th-TH" sz="4400"/>
              <a:t>2.2 การศึกษาค้นคว้าที่มหาวิทยาลัยแห่งรัฐโอไฮโอ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th-TH" sz="4400"/>
              <a:t>2.3 ตารางพฤติกรรมการบริหาร</a:t>
            </a:r>
            <a:r>
              <a:rPr lang="th-TH" sz="3600"/>
              <a:t> </a:t>
            </a:r>
            <a:r>
              <a:rPr lang="en-US"/>
              <a:t>(The Managerial Grid)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765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669900"/>
                </a:solidFill>
              </a14:hiddenFill>
            </a:ext>
          </a:extLst>
        </p:spPr>
        <p:txBody>
          <a:bodyPr/>
          <a:lstStyle/>
          <a:p>
            <a:r>
              <a:rPr lang="th-TH" sz="5000" b="1"/>
              <a:t>2.1 การศึกษาค้นคว้าที่มหาวิทยาลัยไอโอวา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1" y="1600201"/>
            <a:ext cx="7834313" cy="453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th-TH" sz="4400"/>
              <a:t>ภาวะการเป็นผู้นำแบบอัตนิยม</a:t>
            </a:r>
            <a:r>
              <a:rPr lang="en-US" sz="4000"/>
              <a:t> </a:t>
            </a:r>
            <a:r>
              <a:rPr lang="en-US"/>
              <a:t>(Autocratic Leadership)</a:t>
            </a:r>
            <a:endParaRPr lang="th-TH"/>
          </a:p>
          <a:p>
            <a:r>
              <a:rPr lang="th-TH" sz="4400"/>
              <a:t>ภาวะการเป็นผู้นำแบบประชาธิปไตย</a:t>
            </a:r>
            <a:r>
              <a:rPr lang="th-TH" sz="4000"/>
              <a:t> (</a:t>
            </a:r>
            <a:r>
              <a:rPr lang="th-TH"/>
              <a:t>Democratic Leadership</a:t>
            </a:r>
            <a:r>
              <a:rPr lang="th-TH" sz="4000"/>
              <a:t>)</a:t>
            </a:r>
          </a:p>
          <a:p>
            <a:r>
              <a:rPr lang="th-TH" sz="4400"/>
              <a:t>ภาวะการเป็นผู้นำแบบปล่อยเสรี</a:t>
            </a:r>
            <a:r>
              <a:rPr lang="th-TH" sz="4000"/>
              <a:t> (</a:t>
            </a:r>
            <a:r>
              <a:rPr lang="th-TH"/>
              <a:t>Laissez-Faire Leadership</a:t>
            </a:r>
            <a:r>
              <a:rPr lang="th-TH" sz="4000"/>
              <a:t>)</a:t>
            </a:r>
          </a:p>
        </p:txBody>
      </p:sp>
      <p:pic>
        <p:nvPicPr>
          <p:cNvPr id="12292" name="Picture 4" descr="bd05515_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08889" y="4797426"/>
            <a:ext cx="2117725" cy="1425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5371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4" y="404813"/>
            <a:ext cx="8459787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669900"/>
                </a:solidFill>
              </a14:hiddenFill>
            </a:ext>
          </a:extLst>
        </p:spPr>
        <p:txBody>
          <a:bodyPr/>
          <a:lstStyle/>
          <a:p>
            <a:r>
              <a:rPr lang="th-TH" sz="4600" b="1"/>
              <a:t>2.2 การศึกษาค้นคว้าที่มหาวิทยาลัยแห่งรัฐโอไฮโอ</a:t>
            </a:r>
            <a:endParaRPr lang="th-TH" sz="5000" b="1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208213" y="1447800"/>
            <a:ext cx="7772400" cy="68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h-TH" sz="3200"/>
              <a:t>ลักษณะของผู้บังคับบัญชาแบ่งได้เป็น 2 ลักษณะ คือ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09800" y="2035175"/>
            <a:ext cx="3505200" cy="4254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>
                <a:latin typeface="Angsana New" panose="02020603050405020304" pitchFamily="18" charset="-34"/>
              </a:rPr>
              <a:t>ลักษณะริเริ่มโครงสร้างการทำงาน</a:t>
            </a:r>
          </a:p>
          <a:p>
            <a:pPr algn="ctr" eaLnBrk="0" hangingPunct="0">
              <a:lnSpc>
                <a:spcPct val="10000"/>
              </a:lnSpc>
              <a:spcBef>
                <a:spcPct val="50000"/>
              </a:spcBef>
              <a:spcAft>
                <a:spcPct val="15000"/>
              </a:spcAft>
            </a:pPr>
            <a:r>
              <a:rPr lang="en-US">
                <a:latin typeface="Angsana New" panose="02020603050405020304" pitchFamily="18" charset="-34"/>
              </a:rPr>
              <a:t>(Initiating Structure)</a:t>
            </a:r>
          </a:p>
          <a:p>
            <a:pPr eaLnBrk="0" hangingPunct="0">
              <a:lnSpc>
                <a:spcPct val="60000"/>
              </a:lnSpc>
              <a:spcBef>
                <a:spcPct val="30000"/>
              </a:spcBef>
              <a:spcAft>
                <a:spcPct val="25000"/>
              </a:spcAft>
              <a:buFontTx/>
              <a:buChar char="•"/>
            </a:pPr>
            <a:r>
              <a:rPr lang="th-TH">
                <a:latin typeface="Angsana New" panose="02020603050405020304" pitchFamily="18" charset="-34"/>
              </a:rPr>
              <a:t>กำหนดงานให้ทำ</a:t>
            </a:r>
          </a:p>
          <a:p>
            <a:pPr eaLnBrk="0" hangingPunct="0">
              <a:lnSpc>
                <a:spcPct val="60000"/>
              </a:lnSpc>
              <a:spcBef>
                <a:spcPct val="30000"/>
              </a:spcBef>
              <a:spcAft>
                <a:spcPct val="25000"/>
              </a:spcAft>
              <a:buFontTx/>
              <a:buChar char="•"/>
            </a:pPr>
            <a:r>
              <a:rPr lang="th-TH">
                <a:latin typeface="Angsana New" panose="02020603050405020304" pitchFamily="18" charset="-34"/>
              </a:rPr>
              <a:t>ระบุขั้นตอนการดำเนินงานที่จะต้องปฏิบัติตาม</a:t>
            </a:r>
          </a:p>
          <a:p>
            <a:pPr eaLnBrk="0" hangingPunct="0">
              <a:lnSpc>
                <a:spcPct val="60000"/>
              </a:lnSpc>
              <a:spcBef>
                <a:spcPct val="30000"/>
              </a:spcBef>
              <a:spcAft>
                <a:spcPct val="25000"/>
              </a:spcAft>
              <a:buFontTx/>
              <a:buChar char="•"/>
            </a:pPr>
            <a:r>
              <a:rPr lang="th-TH">
                <a:latin typeface="Angsana New" panose="02020603050405020304" pitchFamily="18" charset="-34"/>
              </a:rPr>
              <a:t>อธิบายให้ผู้ใต้บังคับบัญชาเข้าใจอย่างชัดเจนเกี่ยวกับความคาดหวังที่จะเกิดขึ้น</a:t>
            </a:r>
          </a:p>
          <a:p>
            <a:pPr eaLnBrk="0" hangingPunct="0">
              <a:lnSpc>
                <a:spcPct val="70000"/>
              </a:lnSpc>
              <a:spcBef>
                <a:spcPct val="30000"/>
              </a:spcBef>
              <a:spcAft>
                <a:spcPct val="25000"/>
              </a:spcAft>
              <a:buFontTx/>
              <a:buChar char="•"/>
            </a:pPr>
            <a:r>
              <a:rPr lang="th-TH">
                <a:latin typeface="Angsana New" panose="02020603050405020304" pitchFamily="18" charset="-34"/>
              </a:rPr>
              <a:t>กำหนดหมายกำหนดการทำงานให้ผู้ใต้บังคับบัญชาได้เข้าใจบทบาทของตนเอง</a:t>
            </a:r>
          </a:p>
          <a:p>
            <a:pPr eaLnBrk="0" hangingPunct="0">
              <a:lnSpc>
                <a:spcPct val="0"/>
              </a:lnSpc>
              <a:spcBef>
                <a:spcPct val="30000"/>
              </a:spcBef>
              <a:spcAft>
                <a:spcPct val="25000"/>
              </a:spcAft>
            </a:pPr>
            <a:endParaRPr lang="th-TH" sz="400">
              <a:latin typeface="Angsana New" panose="02020603050405020304" pitchFamily="18" charset="-34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715000" y="2035176"/>
            <a:ext cx="4343400" cy="42656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>
                <a:latin typeface="Angsana New" panose="02020603050405020304" pitchFamily="18" charset="-34"/>
              </a:rPr>
              <a:t>ลักษณะที่คำนึงถึงผู้อื่น</a:t>
            </a:r>
          </a:p>
          <a:p>
            <a:pPr algn="ctr" eaLnBrk="0" hangingPunct="0">
              <a:lnSpc>
                <a:spcPct val="10000"/>
              </a:lnSpc>
              <a:spcBef>
                <a:spcPct val="50000"/>
              </a:spcBef>
            </a:pPr>
            <a:r>
              <a:rPr lang="en-US">
                <a:latin typeface="Angsana New" panose="02020603050405020304" pitchFamily="18" charset="-34"/>
              </a:rPr>
              <a:t>(Consideration)</a:t>
            </a:r>
          </a:p>
          <a:p>
            <a:pPr eaLnBrk="0" hangingPunct="0">
              <a:lnSpc>
                <a:spcPct val="60000"/>
              </a:lnSpc>
              <a:spcBef>
                <a:spcPct val="30000"/>
              </a:spcBef>
              <a:spcAft>
                <a:spcPct val="20000"/>
              </a:spcAft>
              <a:buFontTx/>
              <a:buChar char="•"/>
            </a:pPr>
            <a:r>
              <a:rPr lang="th-TH">
                <a:latin typeface="Angsana New" panose="02020603050405020304" pitchFamily="18" charset="-34"/>
              </a:rPr>
              <a:t>อธิบายให้ผู้ใต้บังคับบัญชาเข้าใจถึงบทบาทของตนเอง</a:t>
            </a:r>
          </a:p>
          <a:p>
            <a:pPr eaLnBrk="0" hangingPunct="0">
              <a:lnSpc>
                <a:spcPct val="40000"/>
              </a:lnSpc>
              <a:spcBef>
                <a:spcPct val="30000"/>
              </a:spcBef>
              <a:spcAft>
                <a:spcPct val="20000"/>
              </a:spcAft>
              <a:buFontTx/>
              <a:buChar char="•"/>
            </a:pPr>
            <a:r>
              <a:rPr lang="th-TH">
                <a:latin typeface="Angsana New" panose="02020603050405020304" pitchFamily="18" charset="-34"/>
              </a:rPr>
              <a:t>ปฏิบัติกับผู้ใต้บังคับบัญชาเท่าเทียมกัน</a:t>
            </a:r>
          </a:p>
          <a:p>
            <a:pPr eaLnBrk="0" hangingPunct="0">
              <a:lnSpc>
                <a:spcPct val="60000"/>
              </a:lnSpc>
              <a:spcBef>
                <a:spcPct val="30000"/>
              </a:spcBef>
              <a:spcAft>
                <a:spcPct val="20000"/>
              </a:spcAft>
              <a:buFontTx/>
              <a:buChar char="•"/>
            </a:pPr>
            <a:r>
              <a:rPr lang="th-TH">
                <a:latin typeface="Angsana New" panose="02020603050405020304" pitchFamily="18" charset="-34"/>
              </a:rPr>
              <a:t>เป็นมิตรและง่ายต่อการที่ผู้อื่นจะเข้ามาติดต่อด้วย</a:t>
            </a:r>
          </a:p>
          <a:p>
            <a:pPr eaLnBrk="0" hangingPunct="0">
              <a:lnSpc>
                <a:spcPct val="50000"/>
              </a:lnSpc>
              <a:spcBef>
                <a:spcPct val="30000"/>
              </a:spcBef>
              <a:spcAft>
                <a:spcPct val="20000"/>
              </a:spcAft>
              <a:buFontTx/>
              <a:buChar char="•"/>
            </a:pPr>
            <a:r>
              <a:rPr lang="th-TH">
                <a:latin typeface="Angsana New" panose="02020603050405020304" pitchFamily="18" charset="-34"/>
              </a:rPr>
              <a:t>ปฏิบัติในสิ่งที่ผู้อื่นพอใจ</a:t>
            </a:r>
          </a:p>
          <a:p>
            <a:pPr eaLnBrk="0" hangingPunct="0">
              <a:lnSpc>
                <a:spcPct val="60000"/>
              </a:lnSpc>
              <a:spcBef>
                <a:spcPct val="30000"/>
              </a:spcBef>
              <a:spcAft>
                <a:spcPct val="20000"/>
              </a:spcAft>
              <a:buFontTx/>
              <a:buChar char="•"/>
            </a:pPr>
            <a:r>
              <a:rPr lang="th-TH">
                <a:latin typeface="Angsana New" panose="02020603050405020304" pitchFamily="18" charset="-34"/>
              </a:rPr>
              <a:t>พยายามทำในสิ่งที่ให้สวัสดิการแก่ผู้ใต้บังคับบัญชา</a:t>
            </a:r>
          </a:p>
          <a:p>
            <a:pPr eaLnBrk="0" hangingPunct="0">
              <a:lnSpc>
                <a:spcPct val="80000"/>
              </a:lnSpc>
              <a:spcBef>
                <a:spcPct val="30000"/>
              </a:spcBef>
              <a:spcAft>
                <a:spcPct val="20000"/>
              </a:spcAft>
              <a:buFontTx/>
              <a:buChar char="•"/>
            </a:pPr>
            <a:r>
              <a:rPr lang="th-TH">
                <a:latin typeface="Angsana New" panose="02020603050405020304" pitchFamily="18" charset="-34"/>
              </a:rPr>
              <a:t>บอกล่วงหน้าถึงสิ่งที่กำลังจะเปลี่ยนแปลง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209800" y="2816225"/>
            <a:ext cx="784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5569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ย้อนยุค">
  <a:themeElements>
    <a:clrScheme name="ย้อนยุค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ย้อนยุค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ย้อนยุค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360</TotalTime>
  <Words>1137</Words>
  <Application>Microsoft Office PowerPoint</Application>
  <PresentationFormat>แบบจอกว้าง</PresentationFormat>
  <Paragraphs>212</Paragraphs>
  <Slides>25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25</vt:i4>
      </vt:variant>
    </vt:vector>
  </HeadingPairs>
  <TitlesOfParts>
    <vt:vector size="34" baseType="lpstr">
      <vt:lpstr>Angsana New</vt:lpstr>
      <vt:lpstr>Arial</vt:lpstr>
      <vt:lpstr>Calibri</vt:lpstr>
      <vt:lpstr>Calibri Light</vt:lpstr>
      <vt:lpstr>Cordia New</vt:lpstr>
      <vt:lpstr>EucrosiaUPC</vt:lpstr>
      <vt:lpstr>Times New Roman</vt:lpstr>
      <vt:lpstr>Wingdings</vt:lpstr>
      <vt:lpstr>ย้อนยุค</vt:lpstr>
      <vt:lpstr>งานนำเสนอ PowerPoint</vt:lpstr>
      <vt:lpstr>ทฤษฎีภาวะการเป็นผู้นำ</vt:lpstr>
      <vt:lpstr>งานนำเสนอ PowerPoint</vt:lpstr>
      <vt:lpstr>งานนำเสนอ PowerPoint</vt:lpstr>
      <vt:lpstr>ผู้มีวุฒิภาวะทางอารมณ์</vt:lpstr>
      <vt:lpstr>ผู้มีวุฒิภาวะทางอารมณ์</vt:lpstr>
      <vt:lpstr>2. ทฤษฎีทางด้านพฤติกรรม</vt:lpstr>
      <vt:lpstr>2.1 การศึกษาค้นคว้าที่มหาวิทยาลัยไอโอวา</vt:lpstr>
      <vt:lpstr>2.2 การศึกษาค้นคว้าที่มหาวิทยาลัยแห่งรัฐโอไฮโอ</vt:lpstr>
      <vt:lpstr>ภาวะการเป็นผู้นำบนมิติริเริ่มทางโครงสร้างและคิดคำนึงถึงผู้อื่น</vt:lpstr>
      <vt:lpstr>2.3 ตารางพฤติกรรมการบริหาร</vt:lpstr>
      <vt:lpstr>Emphasis of People Orientation</vt:lpstr>
      <vt:lpstr>Emphasis of Task Orientation</vt:lpstr>
      <vt:lpstr>2.3 ตารางพฤติกรรมการบริหาร  Robert R. Blake &amp; Jane S. Mouton</vt:lpstr>
      <vt:lpstr>3. ทฤษฎีทางด้านสถานการณ์  (Situational Approach)</vt:lpstr>
      <vt:lpstr>3.1 ตัวแบบความไม่แน่นอนของเฟรด ฟิดเลอร์</vt:lpstr>
      <vt:lpstr>3.1 ตัวแบบความไม่แน่นอนของเฟรด ฟิดเลอร์</vt:lpstr>
      <vt:lpstr>3.2 ทฤษฎีวิถีทางสู่เป้าประสงค์</vt:lpstr>
      <vt:lpstr>งานนำเสนอ PowerPoint</vt:lpstr>
      <vt:lpstr>3.3 ทฤษฎีภาวการณ์เป็นผู้นำตามสถานการณ์ของเฮอร์ซีและเบลนชาร์ด</vt:lpstr>
      <vt:lpstr>Hersey - Blanchard Life-Cycle Theory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IKKLASCOM 64</dc:creator>
  <cp:lastModifiedBy>IKKLASCOM 64</cp:lastModifiedBy>
  <cp:revision>16</cp:revision>
  <dcterms:created xsi:type="dcterms:W3CDTF">2022-05-26T23:11:52Z</dcterms:created>
  <dcterms:modified xsi:type="dcterms:W3CDTF">2022-06-05T14:52:15Z</dcterms:modified>
</cp:coreProperties>
</file>