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6BF6-5F11-42C2-9AA5-5C76CBFCFBC6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6906-38BF-44FF-868D-86D8AB607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417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6BF6-5F11-42C2-9AA5-5C76CBFCFBC6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6906-38BF-44FF-868D-86D8AB607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836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6BF6-5F11-42C2-9AA5-5C76CBFCFBC6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6906-38BF-44FF-868D-86D8AB607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627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6BF6-5F11-42C2-9AA5-5C76CBFCFBC6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6906-38BF-44FF-868D-86D8AB607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92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6BF6-5F11-42C2-9AA5-5C76CBFCFBC6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6906-38BF-44FF-868D-86D8AB607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280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6BF6-5F11-42C2-9AA5-5C76CBFCFBC6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6906-38BF-44FF-868D-86D8AB607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481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6BF6-5F11-42C2-9AA5-5C76CBFCFBC6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6906-38BF-44FF-868D-86D8AB607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345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6BF6-5F11-42C2-9AA5-5C76CBFCFBC6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6906-38BF-44FF-868D-86D8AB607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772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6BF6-5F11-42C2-9AA5-5C76CBFCFBC6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6906-38BF-44FF-868D-86D8AB607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1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6BF6-5F11-42C2-9AA5-5C76CBFCFBC6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6906-38BF-44FF-868D-86D8AB607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55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56BF6-5F11-42C2-9AA5-5C76CBFCFBC6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26906-38BF-44FF-868D-86D8AB607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770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56BF6-5F11-42C2-9AA5-5C76CBFCFBC6}" type="datetimeFigureOut">
              <a:rPr lang="en-US" smtClean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26906-38BF-44FF-868D-86D8AB607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75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>
                <a:latin typeface="Agency FB" panose="020B0503020202020204" pitchFamily="34" charset="0"/>
              </a:rPr>
              <a:t>Jenis-jenis teknik membaca</a:t>
            </a:r>
            <a:endParaRPr lang="en-US" dirty="0">
              <a:latin typeface="Agency FB" panose="020B0503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sz="7200" dirty="0" smtClean="0">
                <a:latin typeface="Agency FB" panose="020B0503020202020204" pitchFamily="34" charset="0"/>
              </a:rPr>
              <a:t>TEKNIK SQ3R</a:t>
            </a:r>
            <a:endParaRPr lang="en-US" sz="72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716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gency FB" panose="020B0503020202020204" pitchFamily="34" charset="0"/>
              </a:rPr>
              <a:t>c. R (Read)</a:t>
            </a:r>
            <a:r>
              <a:rPr lang="en-US" dirty="0" smtClean="0">
                <a:latin typeface="Agency FB" panose="020B0503020202020204" pitchFamily="34" charset="0"/>
              </a:rPr>
              <a:t/>
            </a:r>
            <a:br>
              <a:rPr lang="en-US" dirty="0" smtClean="0">
                <a:latin typeface="Agency FB" panose="020B0503020202020204" pitchFamily="34" charset="0"/>
              </a:rPr>
            </a:br>
            <a:endParaRPr lang="en-US" dirty="0"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sz="3600" dirty="0" smtClean="0">
                <a:latin typeface="Agency FB" panose="020B0503020202020204" pitchFamily="34" charset="0"/>
              </a:rPr>
              <a:t>Read </a:t>
            </a:r>
            <a:r>
              <a:rPr lang="en-US" sz="3600" dirty="0">
                <a:latin typeface="Agency FB" panose="020B0503020202020204" pitchFamily="34" charset="0"/>
              </a:rPr>
              <a:t>(</a:t>
            </a:r>
            <a:r>
              <a:rPr lang="en-US" sz="3600" dirty="0" err="1">
                <a:latin typeface="Agency FB" panose="020B0503020202020204" pitchFamily="34" charset="0"/>
              </a:rPr>
              <a:t>membaca</a:t>
            </a:r>
            <a:r>
              <a:rPr lang="en-US" sz="3600" dirty="0">
                <a:latin typeface="Agency FB" panose="020B0503020202020204" pitchFamily="34" charset="0"/>
              </a:rPr>
              <a:t>) </a:t>
            </a:r>
            <a:r>
              <a:rPr lang="en-US" sz="3600" dirty="0" err="1">
                <a:latin typeface="Agency FB" panose="020B0503020202020204" pitchFamily="34" charset="0"/>
              </a:rPr>
              <a:t>merupakan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langkah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ketiga</a:t>
            </a:r>
            <a:r>
              <a:rPr lang="en-US" sz="3600" dirty="0">
                <a:latin typeface="Agency FB" panose="020B0503020202020204" pitchFamily="34" charset="0"/>
              </a:rPr>
              <a:t>, </a:t>
            </a:r>
            <a:r>
              <a:rPr lang="en-US" sz="3600" dirty="0" err="1">
                <a:latin typeface="Agency FB" panose="020B0503020202020204" pitchFamily="34" charset="0"/>
              </a:rPr>
              <a:t>bukan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langkah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pertama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atau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satu-satunya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langkah</a:t>
            </a:r>
            <a:r>
              <a:rPr lang="en-US" sz="3600" dirty="0">
                <a:latin typeface="Agency FB" panose="020B0503020202020204" pitchFamily="34" charset="0"/>
              </a:rPr>
              <a:t>. </a:t>
            </a:r>
            <a:r>
              <a:rPr lang="en-US" sz="3600" dirty="0" err="1">
                <a:latin typeface="Agency FB" panose="020B0503020202020204" pitchFamily="34" charset="0"/>
              </a:rPr>
              <a:t>Pada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langkah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ketiga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ini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membaca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mencari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jawaban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berdasarkan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pertanyaan-pertanyaan</a:t>
            </a:r>
            <a:r>
              <a:rPr lang="en-US" sz="3600" dirty="0">
                <a:latin typeface="Agency FB" panose="020B0503020202020204" pitchFamily="34" charset="0"/>
              </a:rPr>
              <a:t>. </a:t>
            </a:r>
            <a:r>
              <a:rPr lang="en-US" sz="3600" dirty="0" err="1">
                <a:latin typeface="Agency FB" panose="020B0503020202020204" pitchFamily="34" charset="0"/>
              </a:rPr>
              <a:t>Pada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tahap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ini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konsentrasikan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pada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penguasaan</a:t>
            </a:r>
            <a:r>
              <a:rPr lang="en-US" sz="3600" dirty="0">
                <a:latin typeface="Agency FB" panose="020B0503020202020204" pitchFamily="34" charset="0"/>
              </a:rPr>
              <a:t> ide </a:t>
            </a:r>
            <a:r>
              <a:rPr lang="en-US" sz="3600" dirty="0" err="1">
                <a:latin typeface="Agency FB" panose="020B0503020202020204" pitchFamily="34" charset="0"/>
              </a:rPr>
              <a:t>pokok</a:t>
            </a:r>
            <a:r>
              <a:rPr lang="en-US" sz="3600" dirty="0">
                <a:latin typeface="Agency FB" panose="020B0503020202020204" pitchFamily="34" charset="0"/>
              </a:rPr>
              <a:t>. Kita </a:t>
            </a:r>
            <a:r>
              <a:rPr lang="en-US" sz="3600" dirty="0" err="1">
                <a:latin typeface="Agency FB" panose="020B0503020202020204" pitchFamily="34" charset="0"/>
              </a:rPr>
              <a:t>dapat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sedikit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memperlambat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cara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membaca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pada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bagian-bagian</a:t>
            </a:r>
            <a:r>
              <a:rPr lang="en-US" sz="3600" dirty="0">
                <a:latin typeface="Agency FB" panose="020B0503020202020204" pitchFamily="34" charset="0"/>
              </a:rPr>
              <a:t> yang </a:t>
            </a:r>
            <a:r>
              <a:rPr lang="en-US" sz="3600" dirty="0" err="1">
                <a:latin typeface="Agency FB" panose="020B0503020202020204" pitchFamily="34" charset="0"/>
              </a:rPr>
              <a:t>kita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anggap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penting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dan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mempercepatnya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pada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bagian</a:t>
            </a:r>
            <a:r>
              <a:rPr lang="en-US" sz="3600" dirty="0">
                <a:latin typeface="Agency FB" panose="020B0503020202020204" pitchFamily="34" charset="0"/>
              </a:rPr>
              <a:t> yang </a:t>
            </a:r>
            <a:r>
              <a:rPr lang="en-US" sz="3600" dirty="0" err="1">
                <a:latin typeface="Agency FB" panose="020B0503020202020204" pitchFamily="34" charset="0"/>
              </a:rPr>
              <a:t>kurang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atau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tidak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penting</a:t>
            </a:r>
            <a:r>
              <a:rPr lang="en-US" sz="3600" dirty="0">
                <a:latin typeface="Agency FB" panose="020B0503020202020204" pitchFamily="34" charset="0"/>
              </a:rPr>
              <a:t>. </a:t>
            </a:r>
            <a:r>
              <a:rPr lang="en-US" sz="3600" dirty="0" err="1">
                <a:latin typeface="Agency FB" panose="020B0503020202020204" pitchFamily="34" charset="0"/>
              </a:rPr>
              <a:t>Konsentrasikan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diri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untuk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mendapatkan</a:t>
            </a:r>
            <a:r>
              <a:rPr lang="en-US" sz="3600" dirty="0">
                <a:latin typeface="Agency FB" panose="020B0503020202020204" pitchFamily="34" charset="0"/>
              </a:rPr>
              <a:t> ide </a:t>
            </a:r>
            <a:r>
              <a:rPr lang="en-US" sz="3600" dirty="0" err="1">
                <a:latin typeface="Agency FB" panose="020B0503020202020204" pitchFamily="34" charset="0"/>
              </a:rPr>
              <a:t>pokoknya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serta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mengetahui</a:t>
            </a:r>
            <a:r>
              <a:rPr lang="en-US" sz="3600" dirty="0">
                <a:latin typeface="Agency FB" panose="020B0503020202020204" pitchFamily="34" charset="0"/>
              </a:rPr>
              <a:t> detail yang </a:t>
            </a:r>
            <a:r>
              <a:rPr lang="en-US" sz="3600" dirty="0" err="1">
                <a:latin typeface="Agency FB" panose="020B0503020202020204" pitchFamily="34" charset="0"/>
              </a:rPr>
              <a:t>penting</a:t>
            </a:r>
            <a:r>
              <a:rPr lang="en-US" sz="3600" dirty="0">
                <a:latin typeface="Agency FB" panose="020B050302020202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848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6866"/>
            <a:ext cx="10515600" cy="1325563"/>
          </a:xfrm>
        </p:spPr>
        <p:txBody>
          <a:bodyPr/>
          <a:lstStyle/>
          <a:p>
            <a:r>
              <a:rPr lang="en-US" dirty="0">
                <a:latin typeface="Agency FB" panose="020B0503020202020204" pitchFamily="34" charset="0"/>
              </a:rPr>
              <a:t>d. R (Recite </a:t>
            </a:r>
            <a:r>
              <a:rPr lang="en-US" dirty="0" err="1">
                <a:latin typeface="Agency FB" panose="020B0503020202020204" pitchFamily="34" charset="0"/>
              </a:rPr>
              <a:t>atau</a:t>
            </a:r>
            <a:r>
              <a:rPr lang="en-US" dirty="0">
                <a:latin typeface="Agency FB" panose="020B0503020202020204" pitchFamily="34" charset="0"/>
              </a:rPr>
              <a:t> Recall)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7401"/>
            <a:ext cx="10515600" cy="4709646"/>
          </a:xfrm>
        </p:spPr>
        <p:txBody>
          <a:bodyPr/>
          <a:lstStyle/>
          <a:p>
            <a:r>
              <a:rPr lang="en-US" sz="3200" dirty="0" err="1">
                <a:latin typeface="Agency FB" panose="020B0503020202020204" pitchFamily="34" charset="0"/>
              </a:rPr>
              <a:t>ada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kegiatan</a:t>
            </a:r>
            <a:r>
              <a:rPr lang="en-US" sz="3200" dirty="0">
                <a:latin typeface="Agency FB" panose="020B0503020202020204" pitchFamily="34" charset="0"/>
              </a:rPr>
              <a:t> recite </a:t>
            </a:r>
            <a:r>
              <a:rPr lang="en-US" sz="3200" dirty="0" err="1">
                <a:latin typeface="Agency FB" panose="020B0503020202020204" pitchFamily="34" charset="0"/>
              </a:rPr>
              <a:t>atau</a:t>
            </a:r>
            <a:r>
              <a:rPr lang="en-US" sz="3200" dirty="0">
                <a:latin typeface="Agency FB" panose="020B0503020202020204" pitchFamily="34" charset="0"/>
              </a:rPr>
              <a:t> recall (</a:t>
            </a:r>
            <a:r>
              <a:rPr lang="en-US" sz="3200" dirty="0" err="1">
                <a:latin typeface="Agency FB" panose="020B0503020202020204" pitchFamily="34" charset="0"/>
              </a:rPr>
              <a:t>mendaras</a:t>
            </a:r>
            <a:r>
              <a:rPr lang="en-US" sz="3200" dirty="0">
                <a:latin typeface="Agency FB" panose="020B0503020202020204" pitchFamily="34" charset="0"/>
              </a:rPr>
              <a:t>) </a:t>
            </a:r>
            <a:r>
              <a:rPr lang="en-US" sz="3200" dirty="0" err="1">
                <a:latin typeface="Agency FB" panose="020B0503020202020204" pitchFamily="34" charset="0"/>
              </a:rPr>
              <a:t>kita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berusaha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untuk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memperkokoh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perolehan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kita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dari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membaca</a:t>
            </a:r>
            <a:r>
              <a:rPr lang="en-US" sz="3200" b="1" i="1" dirty="0">
                <a:latin typeface="Agency FB" panose="020B0503020202020204" pitchFamily="34" charset="0"/>
              </a:rPr>
              <a:t>. </a:t>
            </a:r>
            <a:r>
              <a:rPr lang="en-US" sz="3200" b="1" i="1" u="sng" dirty="0" err="1">
                <a:latin typeface="Agency FB" panose="020B0503020202020204" pitchFamily="34" charset="0"/>
              </a:rPr>
              <a:t>Pada</a:t>
            </a:r>
            <a:r>
              <a:rPr lang="en-US" sz="3200" b="1" i="1" u="sng" dirty="0">
                <a:latin typeface="Agency FB" panose="020B0503020202020204" pitchFamily="34" charset="0"/>
              </a:rPr>
              <a:t> </a:t>
            </a:r>
            <a:r>
              <a:rPr lang="en-US" sz="3200" b="1" i="1" u="sng" dirty="0" err="1">
                <a:latin typeface="Agency FB" panose="020B0503020202020204" pitchFamily="34" charset="0"/>
              </a:rPr>
              <a:t>kegiatan</a:t>
            </a:r>
            <a:r>
              <a:rPr lang="en-US" sz="3200" b="1" i="1" u="sng" dirty="0">
                <a:latin typeface="Agency FB" panose="020B0503020202020204" pitchFamily="34" charset="0"/>
              </a:rPr>
              <a:t> </a:t>
            </a:r>
            <a:r>
              <a:rPr lang="en-US" sz="3200" b="1" i="1" u="sng" dirty="0" err="1">
                <a:latin typeface="Agency FB" panose="020B0503020202020204" pitchFamily="34" charset="0"/>
              </a:rPr>
              <a:t>ini</a:t>
            </a:r>
            <a:r>
              <a:rPr lang="en-US" sz="3200" b="1" i="1" u="sng" dirty="0">
                <a:latin typeface="Agency FB" panose="020B0503020202020204" pitchFamily="34" charset="0"/>
              </a:rPr>
              <a:t> </a:t>
            </a:r>
            <a:r>
              <a:rPr lang="en-US" sz="3200" b="1" i="1" u="sng" dirty="0" err="1">
                <a:latin typeface="Agency FB" panose="020B0503020202020204" pitchFamily="34" charset="0"/>
              </a:rPr>
              <a:t>apa</a:t>
            </a:r>
            <a:r>
              <a:rPr lang="en-US" sz="3200" b="1" i="1" u="sng" dirty="0">
                <a:latin typeface="Agency FB" panose="020B0503020202020204" pitchFamily="34" charset="0"/>
              </a:rPr>
              <a:t> yang </a:t>
            </a:r>
            <a:r>
              <a:rPr lang="en-US" sz="3200" b="1" i="1" u="sng" dirty="0" err="1">
                <a:latin typeface="Agency FB" panose="020B0503020202020204" pitchFamily="34" charset="0"/>
              </a:rPr>
              <a:t>telah</a:t>
            </a:r>
            <a:r>
              <a:rPr lang="en-US" sz="3200" b="1" i="1" u="sng" dirty="0">
                <a:latin typeface="Agency FB" panose="020B0503020202020204" pitchFamily="34" charset="0"/>
              </a:rPr>
              <a:t> </a:t>
            </a:r>
            <a:r>
              <a:rPr lang="en-US" sz="3200" b="1" i="1" u="sng" dirty="0" err="1">
                <a:latin typeface="Agency FB" panose="020B0503020202020204" pitchFamily="34" charset="0"/>
              </a:rPr>
              <a:t>diperoleh</a:t>
            </a:r>
            <a:r>
              <a:rPr lang="en-US" sz="3200" b="1" i="1" u="sng" dirty="0">
                <a:latin typeface="Agency FB" panose="020B0503020202020204" pitchFamily="34" charset="0"/>
              </a:rPr>
              <a:t> </a:t>
            </a:r>
            <a:r>
              <a:rPr lang="en-US" sz="3200" b="1" i="1" u="sng" dirty="0" err="1">
                <a:latin typeface="Agency FB" panose="020B0503020202020204" pitchFamily="34" charset="0"/>
              </a:rPr>
              <a:t>dihubungkan</a:t>
            </a:r>
            <a:r>
              <a:rPr lang="en-US" sz="3200" b="1" i="1" u="sng" dirty="0">
                <a:latin typeface="Agency FB" panose="020B0503020202020204" pitchFamily="34" charset="0"/>
              </a:rPr>
              <a:t> </a:t>
            </a:r>
            <a:r>
              <a:rPr lang="en-US" sz="3200" b="1" i="1" u="sng" dirty="0" err="1">
                <a:latin typeface="Agency FB" panose="020B0503020202020204" pitchFamily="34" charset="0"/>
              </a:rPr>
              <a:t>dengan</a:t>
            </a:r>
            <a:r>
              <a:rPr lang="en-US" sz="3200" b="1" i="1" u="sng" dirty="0">
                <a:latin typeface="Agency FB" panose="020B0503020202020204" pitchFamily="34" charset="0"/>
              </a:rPr>
              <a:t> </a:t>
            </a:r>
            <a:r>
              <a:rPr lang="en-US" sz="3200" b="1" i="1" u="sng" dirty="0" err="1">
                <a:latin typeface="Agency FB" panose="020B0503020202020204" pitchFamily="34" charset="0"/>
              </a:rPr>
              <a:t>informasi</a:t>
            </a:r>
            <a:r>
              <a:rPr lang="en-US" sz="3200" b="1" i="1" u="sng" dirty="0">
                <a:latin typeface="Agency FB" panose="020B0503020202020204" pitchFamily="34" charset="0"/>
              </a:rPr>
              <a:t> yang </a:t>
            </a:r>
            <a:r>
              <a:rPr lang="en-US" sz="3200" b="1" i="1" u="sng" dirty="0" err="1">
                <a:latin typeface="Agency FB" panose="020B0503020202020204" pitchFamily="34" charset="0"/>
              </a:rPr>
              <a:t>diperoleh</a:t>
            </a:r>
            <a:r>
              <a:rPr lang="en-US" sz="3200" b="1" i="1" u="sng" dirty="0">
                <a:latin typeface="Agency FB" panose="020B0503020202020204" pitchFamily="34" charset="0"/>
              </a:rPr>
              <a:t> </a:t>
            </a:r>
            <a:r>
              <a:rPr lang="en-US" sz="3200" b="1" i="1" u="sng" dirty="0" err="1">
                <a:latin typeface="Agency FB" panose="020B0503020202020204" pitchFamily="34" charset="0"/>
              </a:rPr>
              <a:t>sebelumnya</a:t>
            </a:r>
            <a:r>
              <a:rPr lang="en-US" sz="3200" b="1" i="1" u="sng" dirty="0">
                <a:latin typeface="Agency FB" panose="020B0503020202020204" pitchFamily="34" charset="0"/>
              </a:rPr>
              <a:t> </a:t>
            </a:r>
            <a:r>
              <a:rPr lang="en-US" sz="3200" b="1" i="1" u="sng" dirty="0" err="1">
                <a:latin typeface="Agency FB" panose="020B0503020202020204" pitchFamily="34" charset="0"/>
              </a:rPr>
              <a:t>dan</a:t>
            </a:r>
            <a:r>
              <a:rPr lang="en-US" sz="3200" b="1" i="1" u="sng" dirty="0">
                <a:latin typeface="Agency FB" panose="020B0503020202020204" pitchFamily="34" charset="0"/>
              </a:rPr>
              <a:t> </a:t>
            </a:r>
            <a:r>
              <a:rPr lang="en-US" sz="3200" b="1" i="1" u="sng" dirty="0" err="1">
                <a:latin typeface="Agency FB" panose="020B0503020202020204" pitchFamily="34" charset="0"/>
              </a:rPr>
              <a:t>kita</a:t>
            </a:r>
            <a:r>
              <a:rPr lang="en-US" sz="3200" b="1" i="1" u="sng" dirty="0">
                <a:latin typeface="Agency FB" panose="020B0503020202020204" pitchFamily="34" charset="0"/>
              </a:rPr>
              <a:t> </a:t>
            </a:r>
            <a:r>
              <a:rPr lang="en-US" sz="3200" b="1" i="1" u="sng" dirty="0" err="1">
                <a:latin typeface="Agency FB" panose="020B0503020202020204" pitchFamily="34" charset="0"/>
              </a:rPr>
              <a:t>bersiap</a:t>
            </a:r>
            <a:r>
              <a:rPr lang="en-US" sz="3200" b="1" i="1" u="sng" dirty="0">
                <a:latin typeface="Agency FB" panose="020B0503020202020204" pitchFamily="34" charset="0"/>
              </a:rPr>
              <a:t> </a:t>
            </a:r>
            <a:r>
              <a:rPr lang="en-US" sz="3200" b="1" i="1" u="sng" dirty="0" err="1">
                <a:latin typeface="Agency FB" panose="020B0503020202020204" pitchFamily="34" charset="0"/>
              </a:rPr>
              <a:t>diri</a:t>
            </a:r>
            <a:r>
              <a:rPr lang="en-US" sz="3200" b="1" i="1" u="sng" dirty="0">
                <a:latin typeface="Agency FB" panose="020B0503020202020204" pitchFamily="34" charset="0"/>
              </a:rPr>
              <a:t> </a:t>
            </a:r>
            <a:r>
              <a:rPr lang="en-US" sz="3200" b="1" i="1" u="sng" dirty="0" err="1">
                <a:latin typeface="Agency FB" panose="020B0503020202020204" pitchFamily="34" charset="0"/>
              </a:rPr>
              <a:t>untuk</a:t>
            </a:r>
            <a:r>
              <a:rPr lang="en-US" sz="3200" b="1" i="1" u="sng" dirty="0">
                <a:latin typeface="Agency FB" panose="020B0503020202020204" pitchFamily="34" charset="0"/>
              </a:rPr>
              <a:t> </a:t>
            </a:r>
            <a:r>
              <a:rPr lang="en-US" sz="3200" b="1" i="1" u="sng" dirty="0" err="1">
                <a:latin typeface="Agency FB" panose="020B0503020202020204" pitchFamily="34" charset="0"/>
              </a:rPr>
              <a:t>pembacaan</a:t>
            </a:r>
            <a:r>
              <a:rPr lang="en-US" sz="3200" b="1" i="1" u="sng" dirty="0">
                <a:latin typeface="Agency FB" panose="020B0503020202020204" pitchFamily="34" charset="0"/>
              </a:rPr>
              <a:t> </a:t>
            </a:r>
            <a:r>
              <a:rPr lang="en-US" sz="3200" b="1" i="1" u="sng" dirty="0" err="1">
                <a:latin typeface="Agency FB" panose="020B0503020202020204" pitchFamily="34" charset="0"/>
              </a:rPr>
              <a:t>selanjutnya</a:t>
            </a:r>
            <a:r>
              <a:rPr lang="en-US" sz="3200" b="1" i="1" u="sng" dirty="0">
                <a:latin typeface="Agency FB" panose="020B0503020202020204" pitchFamily="34" charset="0"/>
              </a:rPr>
              <a:t>. </a:t>
            </a:r>
            <a:r>
              <a:rPr lang="en-US" sz="3200" b="1" i="1" dirty="0" err="1">
                <a:latin typeface="Agency FB" panose="020B0503020202020204" pitchFamily="34" charset="0"/>
              </a:rPr>
              <a:t>Pada</a:t>
            </a:r>
            <a:r>
              <a:rPr lang="en-US" sz="3200" b="1" i="1" dirty="0">
                <a:latin typeface="Agency FB" panose="020B0503020202020204" pitchFamily="34" charset="0"/>
              </a:rPr>
              <a:t> </a:t>
            </a:r>
            <a:r>
              <a:rPr lang="en-US" sz="3200" b="1" i="1" dirty="0" err="1">
                <a:latin typeface="Agency FB" panose="020B0503020202020204" pitchFamily="34" charset="0"/>
              </a:rPr>
              <a:t>kesempatan</a:t>
            </a:r>
            <a:r>
              <a:rPr lang="en-US" sz="3200" b="1" i="1" dirty="0">
                <a:latin typeface="Agency FB" panose="020B0503020202020204" pitchFamily="34" charset="0"/>
              </a:rPr>
              <a:t> </a:t>
            </a:r>
            <a:r>
              <a:rPr lang="en-US" sz="3200" b="1" i="1" dirty="0" err="1">
                <a:latin typeface="Agency FB" panose="020B0503020202020204" pitchFamily="34" charset="0"/>
              </a:rPr>
              <a:t>ini</a:t>
            </a:r>
            <a:r>
              <a:rPr lang="en-US" sz="3200" b="1" i="1" dirty="0">
                <a:latin typeface="Agency FB" panose="020B0503020202020204" pitchFamily="34" charset="0"/>
              </a:rPr>
              <a:t> </a:t>
            </a:r>
            <a:r>
              <a:rPr lang="en-US" sz="3200" b="1" i="1" dirty="0" err="1">
                <a:latin typeface="Agency FB" panose="020B0503020202020204" pitchFamily="34" charset="0"/>
              </a:rPr>
              <a:t>kita</a:t>
            </a:r>
            <a:r>
              <a:rPr lang="en-US" sz="3200" b="1" i="1" dirty="0">
                <a:latin typeface="Agency FB" panose="020B0503020202020204" pitchFamily="34" charset="0"/>
              </a:rPr>
              <a:t> </a:t>
            </a:r>
            <a:r>
              <a:rPr lang="en-US" sz="3200" b="1" i="1" dirty="0" err="1">
                <a:latin typeface="Agency FB" panose="020B0503020202020204" pitchFamily="34" charset="0"/>
              </a:rPr>
              <a:t>juga</a:t>
            </a:r>
            <a:r>
              <a:rPr lang="en-US" sz="3200" b="1" i="1" dirty="0">
                <a:latin typeface="Agency FB" panose="020B0503020202020204" pitchFamily="34" charset="0"/>
              </a:rPr>
              <a:t> </a:t>
            </a:r>
            <a:r>
              <a:rPr lang="en-US" sz="3200" b="1" i="1" dirty="0" err="1">
                <a:latin typeface="Agency FB" panose="020B0503020202020204" pitchFamily="34" charset="0"/>
              </a:rPr>
              <a:t>dapat</a:t>
            </a:r>
            <a:r>
              <a:rPr lang="en-US" sz="3200" b="1" i="1" dirty="0">
                <a:latin typeface="Agency FB" panose="020B0503020202020204" pitchFamily="34" charset="0"/>
              </a:rPr>
              <a:t> </a:t>
            </a:r>
            <a:r>
              <a:rPr lang="en-US" sz="3200" b="1" i="1" dirty="0" err="1">
                <a:latin typeface="Agency FB" panose="020B0503020202020204" pitchFamily="34" charset="0"/>
              </a:rPr>
              <a:t>membuat</a:t>
            </a:r>
            <a:r>
              <a:rPr lang="en-US" sz="3200" b="1" i="1" dirty="0">
                <a:latin typeface="Agency FB" panose="020B0503020202020204" pitchFamily="34" charset="0"/>
              </a:rPr>
              <a:t> </a:t>
            </a:r>
            <a:r>
              <a:rPr lang="en-US" sz="3200" b="1" i="1" dirty="0" err="1">
                <a:latin typeface="Agency FB" panose="020B0503020202020204" pitchFamily="34" charset="0"/>
              </a:rPr>
              <a:t>catatan</a:t>
            </a:r>
            <a:r>
              <a:rPr lang="en-US" sz="3200" b="1" i="1" dirty="0">
                <a:latin typeface="Agency FB" panose="020B0503020202020204" pitchFamily="34" charset="0"/>
              </a:rPr>
              <a:t> </a:t>
            </a:r>
            <a:r>
              <a:rPr lang="en-US" sz="3200" b="1" i="1" dirty="0" err="1">
                <a:latin typeface="Agency FB" panose="020B0503020202020204" pitchFamily="34" charset="0"/>
              </a:rPr>
              <a:t>seperlunya</a:t>
            </a:r>
            <a:r>
              <a:rPr lang="en-US" sz="3200" b="1" i="1" dirty="0">
                <a:latin typeface="Agency FB" panose="020B0503020202020204" pitchFamily="34" charset="0"/>
              </a:rPr>
              <a:t>. </a:t>
            </a:r>
            <a:r>
              <a:rPr lang="en-US" sz="3200" b="1" i="1" dirty="0" err="1">
                <a:latin typeface="Agency FB" panose="020B0503020202020204" pitchFamily="34" charset="0"/>
              </a:rPr>
              <a:t>Jika</a:t>
            </a:r>
            <a:r>
              <a:rPr lang="en-US" sz="3200" b="1" i="1" dirty="0">
                <a:latin typeface="Agency FB" panose="020B0503020202020204" pitchFamily="34" charset="0"/>
              </a:rPr>
              <a:t> </a:t>
            </a:r>
            <a:r>
              <a:rPr lang="en-US" sz="3200" b="1" i="1" dirty="0" err="1">
                <a:latin typeface="Agency FB" panose="020B0503020202020204" pitchFamily="34" charset="0"/>
              </a:rPr>
              <a:t>masih</a:t>
            </a:r>
            <a:r>
              <a:rPr lang="en-US" sz="3200" b="1" i="1" dirty="0">
                <a:latin typeface="Agency FB" panose="020B0503020202020204" pitchFamily="34" charset="0"/>
              </a:rPr>
              <a:t> </a:t>
            </a:r>
            <a:r>
              <a:rPr lang="en-US" sz="3200" b="1" i="1" dirty="0" err="1">
                <a:latin typeface="Agency FB" panose="020B0503020202020204" pitchFamily="34" charset="0"/>
              </a:rPr>
              <a:t>mengalami</a:t>
            </a:r>
            <a:r>
              <a:rPr lang="en-US" sz="3200" b="1" i="1" dirty="0">
                <a:latin typeface="Agency FB" panose="020B0503020202020204" pitchFamily="34" charset="0"/>
              </a:rPr>
              <a:t> </a:t>
            </a:r>
            <a:r>
              <a:rPr lang="en-US" sz="3200" b="1" i="1" dirty="0" err="1">
                <a:latin typeface="Agency FB" panose="020B0503020202020204" pitchFamily="34" charset="0"/>
              </a:rPr>
              <a:t>kesulitan</a:t>
            </a:r>
            <a:r>
              <a:rPr lang="en-US" sz="3200" b="1" i="1" dirty="0">
                <a:latin typeface="Agency FB" panose="020B0503020202020204" pitchFamily="34" charset="0"/>
              </a:rPr>
              <a:t>, </a:t>
            </a:r>
            <a:r>
              <a:rPr lang="en-US" sz="3200" b="1" i="1" dirty="0" err="1">
                <a:latin typeface="Agency FB" panose="020B0503020202020204" pitchFamily="34" charset="0"/>
              </a:rPr>
              <a:t>ulangi</a:t>
            </a:r>
            <a:r>
              <a:rPr lang="en-US" sz="3200" b="1" i="1" dirty="0">
                <a:latin typeface="Agency FB" panose="020B0503020202020204" pitchFamily="34" charset="0"/>
              </a:rPr>
              <a:t> </a:t>
            </a:r>
            <a:r>
              <a:rPr lang="en-US" sz="3200" b="1" i="1" dirty="0" err="1">
                <a:latin typeface="Agency FB" panose="020B0503020202020204" pitchFamily="34" charset="0"/>
              </a:rPr>
              <a:t>membaca</a:t>
            </a:r>
            <a:r>
              <a:rPr lang="en-US" sz="3200" b="1" i="1" dirty="0">
                <a:latin typeface="Agency FB" panose="020B0503020202020204" pitchFamily="34" charset="0"/>
              </a:rPr>
              <a:t> </a:t>
            </a:r>
            <a:r>
              <a:rPr lang="en-US" sz="3200" b="1" i="1" dirty="0" err="1">
                <a:latin typeface="Agency FB" panose="020B0503020202020204" pitchFamily="34" charset="0"/>
              </a:rPr>
              <a:t>bab</a:t>
            </a:r>
            <a:r>
              <a:rPr lang="en-US" sz="3200" b="1" i="1" dirty="0">
                <a:latin typeface="Agency FB" panose="020B0503020202020204" pitchFamily="34" charset="0"/>
              </a:rPr>
              <a:t> </a:t>
            </a:r>
            <a:r>
              <a:rPr lang="en-US" sz="3200" b="1" i="1" dirty="0" err="1">
                <a:latin typeface="Agency FB" panose="020B0503020202020204" pitchFamily="34" charset="0"/>
              </a:rPr>
              <a:t>itu</a:t>
            </a:r>
            <a:r>
              <a:rPr lang="en-US" sz="3200" b="1" i="1" dirty="0">
                <a:latin typeface="Agency FB" panose="020B0503020202020204" pitchFamily="34" charset="0"/>
              </a:rPr>
              <a:t> </a:t>
            </a:r>
            <a:r>
              <a:rPr lang="en-US" sz="3200" b="1" i="1" dirty="0" err="1">
                <a:latin typeface="Agency FB" panose="020B0503020202020204" pitchFamily="34" charset="0"/>
              </a:rPr>
              <a:t>sekali</a:t>
            </a:r>
            <a:r>
              <a:rPr lang="en-US" sz="3200" b="1" i="1" dirty="0">
                <a:latin typeface="Agency FB" panose="020B0503020202020204" pitchFamily="34" charset="0"/>
              </a:rPr>
              <a:t> </a:t>
            </a:r>
            <a:r>
              <a:rPr lang="en-US" sz="3200" b="1" i="1" dirty="0" err="1">
                <a:latin typeface="Agency FB" panose="020B0503020202020204" pitchFamily="34" charset="0"/>
              </a:rPr>
              <a:t>lagi</a:t>
            </a:r>
            <a:r>
              <a:rPr lang="en-US" sz="3200" b="1" i="1" dirty="0">
                <a:latin typeface="Agency FB" panose="020B0503020202020204" pitchFamily="34" charset="0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083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Agency FB" panose="020B0503020202020204" pitchFamily="34" charset="0"/>
              </a:rPr>
              <a:t>e. R (Review)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i="1" dirty="0">
                <a:latin typeface="Agency FB" panose="020B0503020202020204" pitchFamily="34" charset="0"/>
              </a:rPr>
              <a:t>Review </a:t>
            </a:r>
            <a:r>
              <a:rPr lang="en-US" sz="3600" i="1" dirty="0" err="1">
                <a:latin typeface="Agency FB" panose="020B0503020202020204" pitchFamily="34" charset="0"/>
              </a:rPr>
              <a:t>atau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mengulangi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merupakan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kegiatan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untuk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melihat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kembali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keseluruhan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isi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buku</a:t>
            </a:r>
            <a:r>
              <a:rPr lang="en-US" sz="3600" i="1" dirty="0">
                <a:latin typeface="Agency FB" panose="020B0503020202020204" pitchFamily="34" charset="0"/>
              </a:rPr>
              <a:t>. </a:t>
            </a:r>
            <a:r>
              <a:rPr lang="en-US" sz="3600" i="1" dirty="0" err="1">
                <a:latin typeface="Agency FB" panose="020B0503020202020204" pitchFamily="34" charset="0"/>
              </a:rPr>
              <a:t>Kegiatan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ini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bertujuan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untuk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menelusuri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kembali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judul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dan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subjudul-subjudul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atau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bagian-bagian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penting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lainnya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dengan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menemukan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pokok-pokok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penting</a:t>
            </a:r>
            <a:r>
              <a:rPr lang="en-US" sz="3600" i="1" dirty="0">
                <a:latin typeface="Agency FB" panose="020B0503020202020204" pitchFamily="34" charset="0"/>
              </a:rPr>
              <a:t> yang </a:t>
            </a:r>
            <a:r>
              <a:rPr lang="en-US" sz="3600" i="1" dirty="0" err="1">
                <a:latin typeface="Agency FB" panose="020B0503020202020204" pitchFamily="34" charset="0"/>
              </a:rPr>
              <a:t>perlu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untuk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diingat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kembali</a:t>
            </a:r>
            <a:r>
              <a:rPr lang="en-US" sz="3600" i="1" dirty="0">
                <a:latin typeface="Agency FB" panose="020B0503020202020204" pitchFamily="34" charset="0"/>
              </a:rPr>
              <a:t>. </a:t>
            </a:r>
            <a:r>
              <a:rPr lang="en-US" sz="3600" i="1" dirty="0" err="1">
                <a:latin typeface="Agency FB" panose="020B0503020202020204" pitchFamily="34" charset="0"/>
              </a:rPr>
              <a:t>Tahap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ini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selain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membantu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daya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ingat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dan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memperjelas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pemahaman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juga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untuk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mendapatkan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hal-hal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penting</a:t>
            </a:r>
            <a:r>
              <a:rPr lang="en-US" sz="3600" i="1" dirty="0">
                <a:latin typeface="Agency FB" panose="020B0503020202020204" pitchFamily="34" charset="0"/>
              </a:rPr>
              <a:t> yang </a:t>
            </a:r>
            <a:r>
              <a:rPr lang="en-US" sz="3600" i="1" dirty="0" err="1">
                <a:latin typeface="Agency FB" panose="020B0503020202020204" pitchFamily="34" charset="0"/>
              </a:rPr>
              <a:t>barangkali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kita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terlewati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sebelum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ini</a:t>
            </a:r>
            <a:r>
              <a:rPr lang="en-US" sz="3600" i="1" dirty="0">
                <a:latin typeface="Agency FB" panose="020B0503020202020204" pitchFamily="34" charset="0"/>
              </a:rPr>
              <a:t>. </a:t>
            </a:r>
            <a:r>
              <a:rPr lang="en-US" sz="3600" i="1" dirty="0" err="1">
                <a:latin typeface="Agency FB" panose="020B0503020202020204" pitchFamily="34" charset="0"/>
              </a:rPr>
              <a:t>Pada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langkah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kelima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ini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berusahalah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untuk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memperoleh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penguasaan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bulat</a:t>
            </a:r>
            <a:r>
              <a:rPr lang="en-US" sz="3600" i="1" dirty="0">
                <a:latin typeface="Agency FB" panose="020B0503020202020204" pitchFamily="34" charset="0"/>
              </a:rPr>
              <a:t>, </a:t>
            </a:r>
            <a:r>
              <a:rPr lang="en-US" sz="3600" i="1" dirty="0" err="1">
                <a:latin typeface="Agency FB" panose="020B0503020202020204" pitchFamily="34" charset="0"/>
              </a:rPr>
              <a:t>menyeluruh</a:t>
            </a:r>
            <a:r>
              <a:rPr lang="en-US" sz="3600" i="1" dirty="0">
                <a:latin typeface="Agency FB" panose="020B0503020202020204" pitchFamily="34" charset="0"/>
              </a:rPr>
              <a:t>, </a:t>
            </a:r>
            <a:r>
              <a:rPr lang="en-US" sz="3600" i="1" dirty="0" err="1">
                <a:latin typeface="Agency FB" panose="020B0503020202020204" pitchFamily="34" charset="0"/>
              </a:rPr>
              <a:t>dan</a:t>
            </a:r>
            <a:r>
              <a:rPr lang="en-US" sz="3600" i="1" dirty="0">
                <a:latin typeface="Agency FB" panose="020B0503020202020204" pitchFamily="34" charset="0"/>
              </a:rPr>
              <a:t> </a:t>
            </a:r>
            <a:r>
              <a:rPr lang="en-US" sz="3600" i="1" dirty="0" err="1" smtClean="0">
                <a:latin typeface="Agency FB" panose="020B0503020202020204" pitchFamily="34" charset="0"/>
              </a:rPr>
              <a:t>kokoh</a:t>
            </a:r>
            <a:r>
              <a:rPr lang="th-TH" sz="3600" i="1" dirty="0" smtClean="0">
                <a:latin typeface="Agency FB" panose="020B0503020202020204" pitchFamily="34" charset="0"/>
              </a:rPr>
              <a:t> </a:t>
            </a:r>
            <a:r>
              <a:rPr lang="en-US" sz="3600" i="1" dirty="0" err="1" smtClean="0">
                <a:latin typeface="Agency FB" panose="020B0503020202020204" pitchFamily="34" charset="0"/>
              </a:rPr>
              <a:t>atas</a:t>
            </a:r>
            <a:r>
              <a:rPr lang="en-US" sz="3600" i="1" dirty="0" smtClean="0">
                <a:latin typeface="Agency FB" panose="020B0503020202020204" pitchFamily="34" charset="0"/>
              </a:rPr>
              <a:t> </a:t>
            </a:r>
            <a:r>
              <a:rPr lang="en-US" sz="3600" i="1" dirty="0" err="1">
                <a:latin typeface="Agency FB" panose="020B0503020202020204" pitchFamily="34" charset="0"/>
              </a:rPr>
              <a:t>bahan</a:t>
            </a:r>
            <a:r>
              <a:rPr lang="en-US" sz="3600" i="1" dirty="0">
                <a:latin typeface="Agency FB" panose="020B0503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49289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</a:t>
            </a:r>
            <a:r>
              <a:rPr lang="en-US" b="1" dirty="0" smtClean="0">
                <a:latin typeface="Agency FB" panose="020B0503020202020204" pitchFamily="34" charset="0"/>
              </a:rPr>
              <a:t>. SQ3R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smtClean="0">
                <a:latin typeface="Agency FB" panose="020B0503020202020204" pitchFamily="34" charset="0"/>
              </a:rPr>
              <a:t>SQ3R </a:t>
            </a:r>
            <a:r>
              <a:rPr lang="en-US" dirty="0" err="1">
                <a:latin typeface="Agency FB" panose="020B0503020202020204" pitchFamily="34" charset="0"/>
              </a:rPr>
              <a:t>dikemukakan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oleh</a:t>
            </a:r>
            <a:r>
              <a:rPr lang="en-US" dirty="0">
                <a:latin typeface="Agency FB" panose="020B0503020202020204" pitchFamily="34" charset="0"/>
              </a:rPr>
              <a:t> Francis P. Robinson (</a:t>
            </a:r>
            <a:r>
              <a:rPr lang="en-US" dirty="0" err="1">
                <a:latin typeface="Agency FB" panose="020B0503020202020204" pitchFamily="34" charset="0"/>
              </a:rPr>
              <a:t>seorang</a:t>
            </a:r>
            <a:r>
              <a:rPr lang="en-US" dirty="0">
                <a:latin typeface="Agency FB" panose="020B0503020202020204" pitchFamily="34" charset="0"/>
              </a:rPr>
              <a:t> guru </a:t>
            </a:r>
            <a:r>
              <a:rPr lang="en-US" dirty="0" err="1">
                <a:latin typeface="Agency FB" panose="020B0503020202020204" pitchFamily="34" charset="0"/>
              </a:rPr>
              <a:t>besar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 smtClean="0">
                <a:latin typeface="Agency FB" panose="020B0503020202020204" pitchFamily="34" charset="0"/>
              </a:rPr>
              <a:t>psikologi</a:t>
            </a:r>
            <a:r>
              <a:rPr lang="id-ID" dirty="0" smtClean="0">
                <a:latin typeface="Agency FB" panose="020B0503020202020204" pitchFamily="34" charset="0"/>
              </a:rPr>
              <a:t> </a:t>
            </a:r>
            <a:r>
              <a:rPr lang="en-US" dirty="0" err="1" smtClean="0">
                <a:latin typeface="Agency FB" panose="020B0503020202020204" pitchFamily="34" charset="0"/>
              </a:rPr>
              <a:t>dari</a:t>
            </a:r>
            <a:r>
              <a:rPr lang="en-US" dirty="0" smtClean="0">
                <a:latin typeface="Agency FB" panose="020B0503020202020204" pitchFamily="34" charset="0"/>
              </a:rPr>
              <a:t> </a:t>
            </a:r>
            <a:r>
              <a:rPr lang="en-US" dirty="0">
                <a:latin typeface="Agency FB" panose="020B0503020202020204" pitchFamily="34" charset="0"/>
              </a:rPr>
              <a:t>Ohio State University), </a:t>
            </a:r>
            <a:r>
              <a:rPr lang="en-US" dirty="0" err="1">
                <a:latin typeface="Agency FB" panose="020B0503020202020204" pitchFamily="34" charset="0"/>
              </a:rPr>
              <a:t>tahun</a:t>
            </a:r>
            <a:r>
              <a:rPr lang="en-US" dirty="0">
                <a:latin typeface="Agency FB" panose="020B0503020202020204" pitchFamily="34" charset="0"/>
              </a:rPr>
              <a:t> 1941. SQ3R </a:t>
            </a:r>
            <a:r>
              <a:rPr lang="en-US" dirty="0" err="1">
                <a:latin typeface="Agency FB" panose="020B0503020202020204" pitchFamily="34" charset="0"/>
              </a:rPr>
              <a:t>merupakan</a:t>
            </a:r>
            <a:r>
              <a:rPr lang="en-US" dirty="0">
                <a:latin typeface="Agency FB" panose="020B0503020202020204" pitchFamily="34" charset="0"/>
              </a:rPr>
              <a:t> proses </a:t>
            </a:r>
            <a:r>
              <a:rPr lang="en-US" dirty="0" err="1">
                <a:latin typeface="Agency FB" panose="020B0503020202020204" pitchFamily="34" charset="0"/>
              </a:rPr>
              <a:t>membaca</a:t>
            </a:r>
            <a:r>
              <a:rPr lang="en-US" dirty="0">
                <a:latin typeface="Agency FB" panose="020B0503020202020204" pitchFamily="34" charset="0"/>
              </a:rPr>
              <a:t> yang </a:t>
            </a:r>
            <a:r>
              <a:rPr lang="en-US" dirty="0" err="1">
                <a:latin typeface="Agency FB" panose="020B0503020202020204" pitchFamily="34" charset="0"/>
              </a:rPr>
              <a:t>terdiri</a:t>
            </a:r>
            <a:r>
              <a:rPr lang="en-US" dirty="0">
                <a:latin typeface="Agency FB" panose="020B0503020202020204" pitchFamily="34" charset="0"/>
              </a:rPr>
              <a:t> </a:t>
            </a:r>
            <a:r>
              <a:rPr lang="en-US" dirty="0" err="1">
                <a:latin typeface="Agency FB" panose="020B0503020202020204" pitchFamily="34" charset="0"/>
              </a:rPr>
              <a:t>dari</a:t>
            </a:r>
            <a:r>
              <a:rPr lang="en-US" dirty="0">
                <a:latin typeface="Agency FB" panose="020B0503020202020204" pitchFamily="34" charset="0"/>
              </a:rPr>
              <a:t> lima </a:t>
            </a:r>
            <a:r>
              <a:rPr lang="en-US" dirty="0" err="1">
                <a:latin typeface="Agency FB" panose="020B0503020202020204" pitchFamily="34" charset="0"/>
              </a:rPr>
              <a:t>langkah</a:t>
            </a:r>
            <a:r>
              <a:rPr lang="en-US" dirty="0">
                <a:latin typeface="Agency FB" panose="020B0503020202020204" pitchFamily="34" charset="0"/>
              </a:rPr>
              <a:t>:</a:t>
            </a:r>
          </a:p>
          <a:p>
            <a:pPr fontAlgn="base"/>
            <a:r>
              <a:rPr lang="en-US" dirty="0">
                <a:latin typeface="Agency FB" panose="020B0503020202020204" pitchFamily="34" charset="0"/>
              </a:rPr>
              <a:t>a. Survey</a:t>
            </a:r>
          </a:p>
          <a:p>
            <a:pPr fontAlgn="base"/>
            <a:r>
              <a:rPr lang="en-US" dirty="0">
                <a:latin typeface="Agency FB" panose="020B0503020202020204" pitchFamily="34" charset="0"/>
              </a:rPr>
              <a:t>b. Question</a:t>
            </a:r>
          </a:p>
          <a:p>
            <a:pPr fontAlgn="base"/>
            <a:r>
              <a:rPr lang="en-US" dirty="0">
                <a:latin typeface="Agency FB" panose="020B0503020202020204" pitchFamily="34" charset="0"/>
              </a:rPr>
              <a:t>c. Read</a:t>
            </a:r>
          </a:p>
          <a:p>
            <a:pPr fontAlgn="base"/>
            <a:r>
              <a:rPr lang="en-US" dirty="0">
                <a:latin typeface="Agency FB" panose="020B0503020202020204" pitchFamily="34" charset="0"/>
              </a:rPr>
              <a:t>d. Recite (Recall)</a:t>
            </a:r>
          </a:p>
          <a:p>
            <a:pPr fontAlgn="base"/>
            <a:r>
              <a:rPr lang="en-US" dirty="0">
                <a:latin typeface="Agency FB" panose="020B0503020202020204" pitchFamily="34" charset="0"/>
              </a:rPr>
              <a:t>e. </a:t>
            </a:r>
            <a:r>
              <a:rPr lang="en-US" dirty="0" smtClean="0">
                <a:latin typeface="Agency FB" panose="020B0503020202020204" pitchFamily="34" charset="0"/>
              </a:rPr>
              <a:t>Review</a:t>
            </a:r>
          </a:p>
          <a:p>
            <a:pPr fontAlgn="base"/>
            <a:endParaRPr lang="en-US" dirty="0">
              <a:latin typeface="Agency FB" panose="020B0503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862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 (Survey)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>
                <a:latin typeface="Agency FB" panose="020B0503020202020204" pitchFamily="34" charset="0"/>
              </a:rPr>
              <a:t>Survey (</a:t>
            </a:r>
            <a:r>
              <a:rPr lang="en-US" sz="3600" dirty="0" err="1">
                <a:latin typeface="Agency FB" panose="020B0503020202020204" pitchFamily="34" charset="0"/>
              </a:rPr>
              <a:t>menyelidiki</a:t>
            </a:r>
            <a:r>
              <a:rPr lang="en-US" sz="3600" dirty="0">
                <a:latin typeface="Agency FB" panose="020B0503020202020204" pitchFamily="34" charset="0"/>
              </a:rPr>
              <a:t>) </a:t>
            </a:r>
            <a:r>
              <a:rPr lang="en-US" sz="3600" dirty="0" err="1">
                <a:latin typeface="Agency FB" panose="020B0503020202020204" pitchFamily="34" charset="0"/>
              </a:rPr>
              <a:t>atau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prabaca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adalah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teknik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untuk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mengenal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bahan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sebelum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 smtClean="0">
                <a:latin typeface="Agency FB" panose="020B0503020202020204" pitchFamily="34" charset="0"/>
              </a:rPr>
              <a:t>membacanya</a:t>
            </a:r>
            <a:r>
              <a:rPr lang="en-US" sz="3600" dirty="0" smtClean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secara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lengkap</a:t>
            </a:r>
            <a:r>
              <a:rPr lang="en-US" sz="3600" dirty="0" smtClean="0">
                <a:latin typeface="Agency FB" panose="020B0503020202020204" pitchFamily="34" charset="0"/>
              </a:rPr>
              <a:t>,</a:t>
            </a:r>
          </a:p>
          <a:p>
            <a:pPr fontAlgn="base"/>
            <a:r>
              <a:rPr lang="en-US" sz="3600" dirty="0" err="1"/>
              <a:t>Caranya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membuka-buka</a:t>
            </a:r>
            <a:r>
              <a:rPr lang="en-US" sz="3600" dirty="0"/>
              <a:t> </a:t>
            </a:r>
            <a:r>
              <a:rPr lang="en-US" sz="3600" dirty="0" err="1"/>
              <a:t>buku</a:t>
            </a:r>
            <a:r>
              <a:rPr lang="en-US" sz="3600" dirty="0"/>
              <a:t> </a:t>
            </a:r>
            <a:r>
              <a:rPr lang="en-US" sz="3600" dirty="0" err="1"/>
              <a:t>secara</a:t>
            </a:r>
            <a:r>
              <a:rPr lang="en-US" sz="3600" dirty="0"/>
              <a:t> </a:t>
            </a:r>
            <a:r>
              <a:rPr lang="en-US" sz="3600" dirty="0" err="1"/>
              <a:t>cepat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menyeluruh</a:t>
            </a:r>
            <a:r>
              <a:rPr lang="en-US" sz="3600" dirty="0"/>
              <a:t> yang </a:t>
            </a:r>
            <a:r>
              <a:rPr lang="en-US" sz="3600" dirty="0" err="1"/>
              <a:t>langsung</a:t>
            </a:r>
            <a:r>
              <a:rPr lang="en-US" sz="3600" dirty="0"/>
              <a:t> </a:t>
            </a:r>
            <a:r>
              <a:rPr lang="en-US" sz="3600" dirty="0" err="1"/>
              <a:t>tampak</a:t>
            </a:r>
            <a:r>
              <a:rPr lang="en-US" sz="3600" dirty="0"/>
              <a:t> </a:t>
            </a:r>
            <a:r>
              <a:rPr lang="en-US" sz="3600" dirty="0" err="1"/>
              <a:t>oleh</a:t>
            </a:r>
            <a:r>
              <a:rPr lang="en-US" sz="3600" dirty="0"/>
              <a:t> </a:t>
            </a:r>
            <a:r>
              <a:rPr lang="en-US" sz="3600" dirty="0" err="1"/>
              <a:t>mata</a:t>
            </a:r>
            <a:r>
              <a:rPr lang="en-US" sz="3600" dirty="0"/>
              <a:t>. </a:t>
            </a:r>
            <a:r>
              <a:rPr lang="en-US" sz="3600" dirty="0" err="1"/>
              <a:t>Kegiatan</a:t>
            </a:r>
            <a:r>
              <a:rPr lang="en-US" sz="3600" dirty="0"/>
              <a:t> survey </a:t>
            </a:r>
            <a:r>
              <a:rPr lang="en-US" sz="3600" dirty="0" err="1"/>
              <a:t>tersebut</a:t>
            </a:r>
            <a:r>
              <a:rPr lang="en-US" sz="3600" dirty="0"/>
              <a:t> </a:t>
            </a:r>
            <a:r>
              <a:rPr lang="en-US" sz="3600" dirty="0" err="1"/>
              <a:t>bertujuan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memperoleh</a:t>
            </a:r>
            <a:r>
              <a:rPr lang="en-US" sz="3600" dirty="0"/>
              <a:t> </a:t>
            </a:r>
            <a:r>
              <a:rPr lang="en-US" sz="3600" dirty="0" err="1"/>
              <a:t>kesan</a:t>
            </a:r>
            <a:r>
              <a:rPr lang="en-US" sz="3600" dirty="0"/>
              <a:t>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gagasan</a:t>
            </a:r>
            <a:r>
              <a:rPr lang="en-US" sz="3600" dirty="0"/>
              <a:t> </a:t>
            </a:r>
            <a:r>
              <a:rPr lang="en-US" sz="3600" dirty="0" err="1"/>
              <a:t>umum</a:t>
            </a:r>
            <a:r>
              <a:rPr lang="en-US" sz="3600" dirty="0"/>
              <a:t> </a:t>
            </a:r>
            <a:r>
              <a:rPr lang="en-US" sz="3600" dirty="0" err="1"/>
              <a:t>tentang</a:t>
            </a:r>
            <a:r>
              <a:rPr lang="en-US" sz="3600" dirty="0"/>
              <a:t> </a:t>
            </a:r>
            <a:r>
              <a:rPr lang="en-US" sz="3600" dirty="0" err="1"/>
              <a:t>isinya</a:t>
            </a:r>
            <a:r>
              <a:rPr lang="en-US" sz="3600" dirty="0"/>
              <a:t>. </a:t>
            </a:r>
            <a:r>
              <a:rPr lang="en-US" sz="3600" dirty="0" err="1"/>
              <a:t>Kegiatan</a:t>
            </a:r>
            <a:r>
              <a:rPr lang="en-US" sz="3600" dirty="0"/>
              <a:t> survey </a:t>
            </a:r>
            <a:r>
              <a:rPr lang="en-US" sz="3600" dirty="0" err="1"/>
              <a:t>ini</a:t>
            </a:r>
            <a:r>
              <a:rPr lang="en-US" sz="3600" dirty="0"/>
              <a:t> </a:t>
            </a:r>
            <a:r>
              <a:rPr lang="en-US" sz="3600" dirty="0" err="1"/>
              <a:t>selain</a:t>
            </a:r>
            <a:r>
              <a:rPr lang="en-US" sz="3600" dirty="0"/>
              <a:t> </a:t>
            </a:r>
            <a:r>
              <a:rPr lang="en-US" sz="3600" dirty="0" err="1"/>
              <a:t>dilakukan</a:t>
            </a:r>
            <a:r>
              <a:rPr lang="en-US" sz="3600" dirty="0"/>
              <a:t> </a:t>
            </a:r>
            <a:r>
              <a:rPr lang="en-US" sz="3600" dirty="0" err="1"/>
              <a:t>terhadap</a:t>
            </a:r>
            <a:r>
              <a:rPr lang="en-US" sz="3600" dirty="0"/>
              <a:t> </a:t>
            </a:r>
            <a:r>
              <a:rPr lang="en-US" sz="3600" dirty="0" err="1"/>
              <a:t>sebuah</a:t>
            </a:r>
            <a:r>
              <a:rPr lang="en-US" sz="3600" dirty="0"/>
              <a:t> </a:t>
            </a:r>
            <a:r>
              <a:rPr lang="en-US" sz="3600" dirty="0" err="1"/>
              <a:t>buku</a:t>
            </a:r>
            <a:r>
              <a:rPr lang="en-US" sz="3600" dirty="0"/>
              <a:t> </a:t>
            </a:r>
            <a:r>
              <a:rPr lang="en-US" sz="3600" dirty="0" err="1"/>
              <a:t>yangakan</a:t>
            </a:r>
            <a:r>
              <a:rPr lang="en-US" sz="3600" dirty="0"/>
              <a:t> </a:t>
            </a:r>
            <a:r>
              <a:rPr lang="en-US" sz="3600" dirty="0" err="1"/>
              <a:t>dibaca</a:t>
            </a:r>
            <a:r>
              <a:rPr lang="en-US" sz="3600" dirty="0"/>
              <a:t>, </a:t>
            </a:r>
            <a:r>
              <a:rPr lang="en-US" sz="3600" dirty="0" err="1"/>
              <a:t>juga</a:t>
            </a:r>
            <a:r>
              <a:rPr lang="en-US" sz="3600" dirty="0"/>
              <a:t> </a:t>
            </a:r>
            <a:r>
              <a:rPr lang="en-US" sz="3600" dirty="0" err="1"/>
              <a:t>dapat</a:t>
            </a:r>
            <a:r>
              <a:rPr lang="en-US" sz="3600" dirty="0"/>
              <a:t> </a:t>
            </a:r>
            <a:r>
              <a:rPr lang="en-US" sz="3600" dirty="0" err="1"/>
              <a:t>dilakukan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melihat</a:t>
            </a:r>
            <a:r>
              <a:rPr lang="en-US" sz="3600" dirty="0"/>
              <a:t> </a:t>
            </a:r>
            <a:r>
              <a:rPr lang="en-US" sz="3600" dirty="0" err="1"/>
              <a:t>suatu</a:t>
            </a:r>
            <a:r>
              <a:rPr lang="en-US" sz="3600" dirty="0"/>
              <a:t> </a:t>
            </a:r>
            <a:r>
              <a:rPr lang="en-US" sz="3600" dirty="0" err="1"/>
              <a:t>artikel</a:t>
            </a:r>
            <a:r>
              <a:rPr lang="en-US" sz="3600" dirty="0"/>
              <a:t> di </a:t>
            </a:r>
            <a:r>
              <a:rPr lang="en-US" sz="3600" dirty="0" err="1"/>
              <a:t>koran</a:t>
            </a:r>
            <a:r>
              <a:rPr lang="en-US" sz="3600" dirty="0"/>
              <a:t> </a:t>
            </a:r>
            <a:r>
              <a:rPr lang="en-US" sz="3600" dirty="0" err="1"/>
              <a:t>atau</a:t>
            </a:r>
            <a:r>
              <a:rPr lang="en-US" sz="3600" dirty="0"/>
              <a:t> </a:t>
            </a:r>
            <a:r>
              <a:rPr lang="en-US" sz="3600" dirty="0" err="1"/>
              <a:t>majalah</a:t>
            </a:r>
            <a:r>
              <a:rPr lang="en-US" sz="3600" dirty="0"/>
              <a:t>. </a:t>
            </a:r>
            <a:endParaRPr lang="en-US" sz="36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664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gency FB" panose="020B0503020202020204" pitchFamily="34" charset="0"/>
              </a:rPr>
              <a:t>Ada </a:t>
            </a:r>
            <a:r>
              <a:rPr lang="en-US" dirty="0" err="1" smtClean="0">
                <a:latin typeface="Agency FB" panose="020B0503020202020204" pitchFamily="34" charset="0"/>
              </a:rPr>
              <a:t>beberapa</a:t>
            </a:r>
            <a:r>
              <a:rPr lang="en-US" dirty="0" smtClean="0">
                <a:latin typeface="Agency FB" panose="020B0503020202020204" pitchFamily="34" charset="0"/>
              </a:rPr>
              <a:t> </a:t>
            </a:r>
            <a:r>
              <a:rPr lang="en-US" dirty="0" err="1" smtClean="0">
                <a:latin typeface="Agency FB" panose="020B0503020202020204" pitchFamily="34" charset="0"/>
              </a:rPr>
              <a:t>macam</a:t>
            </a:r>
            <a:r>
              <a:rPr lang="en-US" dirty="0" smtClean="0">
                <a:latin typeface="Agency FB" panose="020B0503020202020204" pitchFamily="34" charset="0"/>
              </a:rPr>
              <a:t> survey, </a:t>
            </a:r>
            <a:r>
              <a:rPr lang="en-US" dirty="0" err="1" smtClean="0">
                <a:latin typeface="Agency FB" panose="020B0503020202020204" pitchFamily="34" charset="0"/>
              </a:rPr>
              <a:t>yaitu</a:t>
            </a:r>
            <a:r>
              <a:rPr lang="en-US" dirty="0" smtClean="0">
                <a:latin typeface="Agency FB" panose="020B0503020202020204" pitchFamily="34" charset="0"/>
              </a:rPr>
              <a:t>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sz="4400" dirty="0" smtClean="0">
                <a:latin typeface="Agency FB" panose="020B0503020202020204" pitchFamily="34" charset="0"/>
              </a:rPr>
              <a:t>survey </a:t>
            </a:r>
            <a:r>
              <a:rPr lang="en-US" sz="4400" dirty="0" err="1" smtClean="0">
                <a:latin typeface="Agency FB" panose="020B0503020202020204" pitchFamily="34" charset="0"/>
              </a:rPr>
              <a:t>buku</a:t>
            </a:r>
            <a:endParaRPr lang="en-US" sz="4400" dirty="0" smtClean="0">
              <a:latin typeface="Agency FB" panose="020B0503020202020204" pitchFamily="34" charset="0"/>
            </a:endParaRPr>
          </a:p>
          <a:p>
            <a:pPr fontAlgn="base"/>
            <a:r>
              <a:rPr lang="en-US" sz="4400" dirty="0" smtClean="0">
                <a:latin typeface="Agency FB" panose="020B0503020202020204" pitchFamily="34" charset="0"/>
              </a:rPr>
              <a:t>survey </a:t>
            </a:r>
            <a:r>
              <a:rPr lang="en-US" sz="4400" dirty="0" err="1" smtClean="0">
                <a:latin typeface="Agency FB" panose="020B0503020202020204" pitchFamily="34" charset="0"/>
              </a:rPr>
              <a:t>bab</a:t>
            </a:r>
            <a:endParaRPr lang="en-US" sz="4400" dirty="0" smtClean="0">
              <a:latin typeface="Agency FB" panose="020B0503020202020204" pitchFamily="34" charset="0"/>
            </a:endParaRPr>
          </a:p>
          <a:p>
            <a:pPr fontAlgn="base"/>
            <a:r>
              <a:rPr lang="en-US" sz="4400" dirty="0" smtClean="0">
                <a:latin typeface="Agency FB" panose="020B0503020202020204" pitchFamily="34" charset="0"/>
              </a:rPr>
              <a:t>survey </a:t>
            </a:r>
            <a:r>
              <a:rPr lang="en-US" sz="4400" dirty="0" err="1" smtClean="0">
                <a:latin typeface="Agency FB" panose="020B0503020202020204" pitchFamily="34" charset="0"/>
              </a:rPr>
              <a:t>artikel</a:t>
            </a:r>
            <a:endParaRPr lang="en-US" sz="4400" dirty="0" smtClean="0">
              <a:latin typeface="Agency FB" panose="020B0503020202020204" pitchFamily="34" charset="0"/>
            </a:endParaRPr>
          </a:p>
          <a:p>
            <a:pPr fontAlgn="base"/>
            <a:r>
              <a:rPr lang="en-US" sz="4400" dirty="0" smtClean="0">
                <a:latin typeface="Agency FB" panose="020B0503020202020204" pitchFamily="34" charset="0"/>
              </a:rPr>
              <a:t>survey </a:t>
            </a:r>
            <a:r>
              <a:rPr lang="en-US" sz="4400" dirty="0" err="1" smtClean="0">
                <a:latin typeface="Agency FB" panose="020B0503020202020204" pitchFamily="34" charset="0"/>
              </a:rPr>
              <a:t>kliping</a:t>
            </a:r>
            <a:r>
              <a:rPr lang="en-US" sz="4400" dirty="0" smtClean="0">
                <a:latin typeface="Agency FB" panose="020B050302020202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785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gency FB" panose="020B0503020202020204" pitchFamily="34" charset="0"/>
              </a:rPr>
              <a:t>Survey </a:t>
            </a:r>
            <a:r>
              <a:rPr lang="en-US" dirty="0" err="1" smtClean="0">
                <a:latin typeface="Agency FB" panose="020B0503020202020204" pitchFamily="34" charset="0"/>
              </a:rPr>
              <a:t>Buku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Agency FB" panose="020B0503020202020204" pitchFamily="34" charset="0"/>
              </a:rPr>
              <a:t>Kegiatan</a:t>
            </a:r>
            <a:r>
              <a:rPr lang="en-US" sz="3600" dirty="0" smtClean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pertama</a:t>
            </a:r>
            <a:r>
              <a:rPr lang="en-US" sz="3600" dirty="0">
                <a:latin typeface="Agency FB" panose="020B0503020202020204" pitchFamily="34" charset="0"/>
              </a:rPr>
              <a:t> yang </a:t>
            </a:r>
            <a:r>
              <a:rPr lang="en-US" sz="3600" dirty="0" err="1">
                <a:latin typeface="Agency FB" panose="020B0503020202020204" pitchFamily="34" charset="0"/>
              </a:rPr>
              <a:t>perlu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dilakukan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pada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saat</a:t>
            </a:r>
            <a:r>
              <a:rPr lang="en-US" sz="3600" dirty="0">
                <a:latin typeface="Agency FB" panose="020B0503020202020204" pitchFamily="34" charset="0"/>
              </a:rPr>
              <a:t> survey </a:t>
            </a:r>
            <a:r>
              <a:rPr lang="en-US" sz="3600" dirty="0" err="1">
                <a:latin typeface="Agency FB" panose="020B0503020202020204" pitchFamily="34" charset="0"/>
              </a:rPr>
              <a:t>buku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adalah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memperhatikan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b="1" i="1" u="sng" dirty="0" err="1">
                <a:latin typeface="Agency FB" panose="020B0503020202020204" pitchFamily="34" charset="0"/>
              </a:rPr>
              <a:t>judul</a:t>
            </a:r>
            <a:r>
              <a:rPr lang="en-US" sz="3600" b="1" i="1" u="sng" dirty="0">
                <a:latin typeface="Agency FB" panose="020B0503020202020204" pitchFamily="34" charset="0"/>
              </a:rPr>
              <a:t> </a:t>
            </a:r>
            <a:r>
              <a:rPr lang="en-US" sz="3600" b="1" i="1" u="sng" dirty="0" err="1">
                <a:latin typeface="Agency FB" panose="020B0503020202020204" pitchFamily="34" charset="0"/>
              </a:rPr>
              <a:t>buku</a:t>
            </a:r>
            <a:r>
              <a:rPr lang="en-US" sz="3600" b="1" i="1" u="sng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dan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mengajukan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b="1" i="1" dirty="0" err="1">
                <a:latin typeface="Agency FB" panose="020B0503020202020204" pitchFamily="34" charset="0"/>
              </a:rPr>
              <a:t>pertanyaan</a:t>
            </a:r>
            <a:r>
              <a:rPr lang="en-US" sz="3600" b="1" i="1" dirty="0">
                <a:latin typeface="Agency FB" panose="020B0503020202020204" pitchFamily="34" charset="0"/>
              </a:rPr>
              <a:t> </a:t>
            </a:r>
            <a:r>
              <a:rPr lang="en-US" sz="3600" b="1" i="1" dirty="0" err="1">
                <a:latin typeface="Agency FB" panose="020B0503020202020204" pitchFamily="34" charset="0"/>
              </a:rPr>
              <a:t>tentang</a:t>
            </a:r>
            <a:r>
              <a:rPr lang="en-US" sz="3600" b="1" i="1" dirty="0">
                <a:latin typeface="Agency FB" panose="020B0503020202020204" pitchFamily="34" charset="0"/>
              </a:rPr>
              <a:t> </a:t>
            </a:r>
            <a:r>
              <a:rPr lang="en-US" sz="3600" b="1" i="1" dirty="0" err="1">
                <a:latin typeface="Agency FB" panose="020B0503020202020204" pitchFamily="34" charset="0"/>
              </a:rPr>
              <a:t>topik</a:t>
            </a:r>
            <a:r>
              <a:rPr lang="en-US" sz="3600" b="1" i="1" dirty="0">
                <a:latin typeface="Agency FB" panose="020B0503020202020204" pitchFamily="34" charset="0"/>
              </a:rPr>
              <a:t> yang </a:t>
            </a:r>
            <a:r>
              <a:rPr lang="en-US" sz="3600" b="1" i="1" dirty="0" err="1">
                <a:latin typeface="Agency FB" panose="020B0503020202020204" pitchFamily="34" charset="0"/>
              </a:rPr>
              <a:t>terkandung</a:t>
            </a:r>
            <a:r>
              <a:rPr lang="en-US" sz="3600" dirty="0">
                <a:latin typeface="Agency FB" panose="020B0503020202020204" pitchFamily="34" charset="0"/>
              </a:rPr>
              <a:t> di </a:t>
            </a:r>
            <a:r>
              <a:rPr lang="en-US" sz="3600" dirty="0" err="1">
                <a:latin typeface="Agency FB" panose="020B0503020202020204" pitchFamily="34" charset="0"/>
              </a:rPr>
              <a:t>dalamnya</a:t>
            </a:r>
            <a:r>
              <a:rPr lang="en-US" sz="3600" dirty="0">
                <a:latin typeface="Agency FB" panose="020B0503020202020204" pitchFamily="34" charset="0"/>
              </a:rPr>
              <a:t>. </a:t>
            </a:r>
            <a:r>
              <a:rPr lang="en-US" sz="3600" i="1" u="sng" dirty="0" err="1">
                <a:latin typeface="Agency FB" panose="020B0503020202020204" pitchFamily="34" charset="0"/>
              </a:rPr>
              <a:t>Lalu</a:t>
            </a:r>
            <a:r>
              <a:rPr lang="en-US" sz="3600" i="1" u="sng" dirty="0">
                <a:latin typeface="Agency FB" panose="020B0503020202020204" pitchFamily="34" charset="0"/>
              </a:rPr>
              <a:t> </a:t>
            </a:r>
            <a:r>
              <a:rPr lang="en-US" sz="3600" i="1" u="sng" dirty="0" err="1">
                <a:latin typeface="Agency FB" panose="020B0503020202020204" pitchFamily="34" charset="0"/>
              </a:rPr>
              <a:t>melihat</a:t>
            </a:r>
            <a:r>
              <a:rPr lang="en-US" sz="3600" i="1" u="sng" dirty="0">
                <a:latin typeface="Agency FB" panose="020B0503020202020204" pitchFamily="34" charset="0"/>
              </a:rPr>
              <a:t> </a:t>
            </a:r>
            <a:r>
              <a:rPr lang="en-US" sz="3600" i="1" u="sng" dirty="0" err="1">
                <a:latin typeface="Agency FB" panose="020B0503020202020204" pitchFamily="34" charset="0"/>
              </a:rPr>
              <a:t>nama</a:t>
            </a:r>
            <a:r>
              <a:rPr lang="en-US" sz="3600" i="1" u="sng" dirty="0">
                <a:latin typeface="Agency FB" panose="020B0503020202020204" pitchFamily="34" charset="0"/>
              </a:rPr>
              <a:t> </a:t>
            </a:r>
            <a:r>
              <a:rPr lang="en-US" sz="3600" i="1" u="sng" dirty="0" err="1">
                <a:latin typeface="Agency FB" panose="020B0503020202020204" pitchFamily="34" charset="0"/>
              </a:rPr>
              <a:t>penulis</a:t>
            </a:r>
            <a:r>
              <a:rPr lang="en-US" sz="3600" i="1" u="sng" dirty="0">
                <a:latin typeface="Agency FB" panose="020B0503020202020204" pitchFamily="34" charset="0"/>
              </a:rPr>
              <a:t> </a:t>
            </a:r>
            <a:r>
              <a:rPr lang="en-US" sz="3600" i="1" u="sng" dirty="0" err="1">
                <a:latin typeface="Agency FB" panose="020B0503020202020204" pitchFamily="34" charset="0"/>
              </a:rPr>
              <a:t>dan</a:t>
            </a:r>
            <a:r>
              <a:rPr lang="en-US" sz="3600" i="1" u="sng" dirty="0">
                <a:latin typeface="Agency FB" panose="020B0503020202020204" pitchFamily="34" charset="0"/>
              </a:rPr>
              <a:t> </a:t>
            </a:r>
            <a:r>
              <a:rPr lang="en-US" sz="3600" i="1" u="sng" dirty="0" err="1">
                <a:latin typeface="Agency FB" panose="020B0503020202020204" pitchFamily="34" charset="0"/>
              </a:rPr>
              <a:t>atributnya</a:t>
            </a:r>
            <a:r>
              <a:rPr lang="en-US" sz="3600" dirty="0">
                <a:latin typeface="Agency FB" panose="020B0503020202020204" pitchFamily="34" charset="0"/>
              </a:rPr>
              <a:t> yang </a:t>
            </a:r>
            <a:r>
              <a:rPr lang="en-US" sz="3600" dirty="0" err="1">
                <a:latin typeface="Agency FB" panose="020B0503020202020204" pitchFamily="34" charset="0"/>
              </a:rPr>
              <a:t>biasanya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memberikan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petunjuk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isi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tulisan</a:t>
            </a:r>
            <a:r>
              <a:rPr lang="en-US" sz="3600" dirty="0">
                <a:latin typeface="Agency FB" panose="020B0503020202020204" pitchFamily="34" charset="0"/>
              </a:rPr>
              <a:t>. </a:t>
            </a:r>
            <a:r>
              <a:rPr lang="en-US" sz="3600" dirty="0" err="1">
                <a:latin typeface="Agency FB" panose="020B0503020202020204" pitchFamily="34" charset="0"/>
              </a:rPr>
              <a:t>Untuk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melihat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aktualisasinya</a:t>
            </a:r>
            <a:r>
              <a:rPr lang="en-US" sz="3600" dirty="0">
                <a:latin typeface="Agency FB" panose="020B0503020202020204" pitchFamily="34" charset="0"/>
              </a:rPr>
              <a:t>, </a:t>
            </a:r>
            <a:r>
              <a:rPr lang="en-US" sz="3600" i="1" u="sng" dirty="0" err="1">
                <a:latin typeface="Agency FB" panose="020B0503020202020204" pitchFamily="34" charset="0"/>
              </a:rPr>
              <a:t>lihat</a:t>
            </a:r>
            <a:r>
              <a:rPr lang="en-US" sz="3600" i="1" u="sng" dirty="0">
                <a:latin typeface="Agency FB" panose="020B0503020202020204" pitchFamily="34" charset="0"/>
              </a:rPr>
              <a:t> </a:t>
            </a:r>
            <a:r>
              <a:rPr lang="en-US" sz="3600" i="1" u="sng" dirty="0" err="1">
                <a:latin typeface="Agency FB" panose="020B0503020202020204" pitchFamily="34" charset="0"/>
              </a:rPr>
              <a:t>tahun</a:t>
            </a:r>
            <a:r>
              <a:rPr lang="en-US" sz="3600" i="1" u="sng" dirty="0">
                <a:latin typeface="Agency FB" panose="020B0503020202020204" pitchFamily="34" charset="0"/>
              </a:rPr>
              <a:t> </a:t>
            </a:r>
            <a:r>
              <a:rPr lang="en-US" sz="3600" i="1" u="sng" dirty="0" err="1">
                <a:latin typeface="Agency FB" panose="020B0503020202020204" pitchFamily="34" charset="0"/>
              </a:rPr>
              <a:t>penerbitannya</a:t>
            </a:r>
            <a:r>
              <a:rPr lang="en-US" sz="3600" dirty="0">
                <a:latin typeface="Agency FB" panose="020B0503020202020204" pitchFamily="34" charset="0"/>
              </a:rPr>
              <a:t>. </a:t>
            </a:r>
            <a:r>
              <a:rPr lang="en-US" sz="3600" dirty="0" err="1">
                <a:latin typeface="Agency FB" panose="020B0503020202020204" pitchFamily="34" charset="0"/>
              </a:rPr>
              <a:t>Kalau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ada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baca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juga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sampul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buku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bagian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belakang</a:t>
            </a:r>
            <a:r>
              <a:rPr lang="en-US" sz="3600" dirty="0">
                <a:latin typeface="Agency FB" panose="020B0503020202020204" pitchFamily="34" charset="0"/>
              </a:rPr>
              <a:t> yang </a:t>
            </a:r>
            <a:r>
              <a:rPr lang="en-US" sz="3600" dirty="0" err="1">
                <a:latin typeface="Agency FB" panose="020B0503020202020204" pitchFamily="34" charset="0"/>
              </a:rPr>
              <a:t>memuat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pesan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penerbit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mengenai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hal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penting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dari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buku</a:t>
            </a:r>
            <a:r>
              <a:rPr lang="en-US" sz="3600" dirty="0">
                <a:latin typeface="Agency FB" panose="020B0503020202020204" pitchFamily="34" charset="0"/>
              </a:rPr>
              <a:t>. </a:t>
            </a:r>
            <a:r>
              <a:rPr lang="en-US" sz="3600" dirty="0"/>
              <a:t>: </a:t>
            </a:r>
            <a:r>
              <a:rPr lang="en-US" sz="3600" i="1" u="sng" dirty="0">
                <a:latin typeface="Agency FB" panose="020B0503020202020204" pitchFamily="34" charset="0"/>
              </a:rPr>
              <a:t>1) </a:t>
            </a:r>
            <a:r>
              <a:rPr lang="en-US" sz="3600" i="1" u="sng" dirty="0" err="1">
                <a:latin typeface="Agency FB" panose="020B0503020202020204" pitchFamily="34" charset="0"/>
              </a:rPr>
              <a:t>telusuri</a:t>
            </a:r>
            <a:r>
              <a:rPr lang="en-US" sz="3600" i="1" u="sng" dirty="0">
                <a:latin typeface="Agency FB" panose="020B0503020202020204" pitchFamily="34" charset="0"/>
              </a:rPr>
              <a:t> </a:t>
            </a:r>
            <a:r>
              <a:rPr lang="en-US" sz="3600" i="1" u="sng" dirty="0" err="1">
                <a:latin typeface="Agency FB" panose="020B0503020202020204" pitchFamily="34" charset="0"/>
              </a:rPr>
              <a:t>daftar</a:t>
            </a:r>
            <a:r>
              <a:rPr lang="en-US" sz="3600" i="1" u="sng" dirty="0">
                <a:latin typeface="Agency FB" panose="020B0503020202020204" pitchFamily="34" charset="0"/>
              </a:rPr>
              <a:t> </a:t>
            </a:r>
            <a:r>
              <a:rPr lang="en-US" sz="3600" i="1" u="sng" dirty="0" err="1">
                <a:latin typeface="Agency FB" panose="020B0503020202020204" pitchFamily="34" charset="0"/>
              </a:rPr>
              <a:t>isi</a:t>
            </a:r>
            <a:r>
              <a:rPr lang="en-US" sz="3600" i="1" u="sng" dirty="0">
                <a:latin typeface="Agency FB" panose="020B0503020202020204" pitchFamily="34" charset="0"/>
              </a:rPr>
              <a:t>, 2) </a:t>
            </a:r>
            <a:r>
              <a:rPr lang="en-US" sz="3600" i="1" u="sng" dirty="0" err="1">
                <a:latin typeface="Agency FB" panose="020B0503020202020204" pitchFamily="34" charset="0"/>
              </a:rPr>
              <a:t>baca</a:t>
            </a:r>
            <a:r>
              <a:rPr lang="en-US" sz="3600" i="1" u="sng" dirty="0">
                <a:latin typeface="Agency FB" panose="020B0503020202020204" pitchFamily="34" charset="0"/>
              </a:rPr>
              <a:t> kata </a:t>
            </a:r>
            <a:r>
              <a:rPr lang="en-US" sz="3600" i="1" u="sng" dirty="0" err="1">
                <a:latin typeface="Agency FB" panose="020B0503020202020204" pitchFamily="34" charset="0"/>
              </a:rPr>
              <a:t>pengantar</a:t>
            </a:r>
            <a:r>
              <a:rPr lang="en-US" sz="3600" i="1" dirty="0">
                <a:latin typeface="Agency FB" panose="020B0503020202020204" pitchFamily="34" charset="0"/>
              </a:rPr>
              <a:t>, </a:t>
            </a:r>
          </a:p>
          <a:p>
            <a:endParaRPr lang="en-US" sz="3600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527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Agency FB" panose="020B0503020202020204" pitchFamily="34" charset="0"/>
              </a:rPr>
              <a:t>Survey </a:t>
            </a:r>
            <a:r>
              <a:rPr lang="en-US" b="1" i="1" dirty="0" err="1" smtClean="0">
                <a:latin typeface="Agency FB" panose="020B0503020202020204" pitchFamily="34" charset="0"/>
              </a:rPr>
              <a:t>bab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sz="3200" dirty="0" err="1" smtClean="0">
                <a:latin typeface="Agency FB" panose="020B0503020202020204" pitchFamily="34" charset="0"/>
              </a:rPr>
              <a:t>Kegiatan</a:t>
            </a:r>
            <a:r>
              <a:rPr lang="en-US" sz="3200" dirty="0" smtClean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ini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dilakukan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lebih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teliti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dibanding</a:t>
            </a:r>
            <a:r>
              <a:rPr lang="en-US" sz="3200" dirty="0">
                <a:latin typeface="Agency FB" panose="020B0503020202020204" pitchFamily="34" charset="0"/>
              </a:rPr>
              <a:t> survey </a:t>
            </a:r>
            <a:r>
              <a:rPr lang="en-US" sz="3200" dirty="0" err="1">
                <a:latin typeface="Agency FB" panose="020B0503020202020204" pitchFamily="34" charset="0"/>
              </a:rPr>
              <a:t>pada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keseluruhan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isi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buku.Pada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kegiatan</a:t>
            </a:r>
            <a:r>
              <a:rPr lang="en-US" sz="3200" dirty="0">
                <a:latin typeface="Agency FB" panose="020B0503020202020204" pitchFamily="34" charset="0"/>
              </a:rPr>
              <a:t> survey </a:t>
            </a:r>
            <a:r>
              <a:rPr lang="en-US" sz="3200" dirty="0" err="1">
                <a:latin typeface="Agency FB" panose="020B0503020202020204" pitchFamily="34" charset="0"/>
              </a:rPr>
              <a:t>bab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ini</a:t>
            </a:r>
            <a:r>
              <a:rPr lang="en-US" sz="3200" dirty="0">
                <a:latin typeface="Agency FB" panose="020B0503020202020204" pitchFamily="34" charset="0"/>
              </a:rPr>
              <a:t>, </a:t>
            </a:r>
            <a:r>
              <a:rPr lang="en-US" sz="3200" dirty="0" err="1">
                <a:latin typeface="Agency FB" panose="020B0503020202020204" pitchFamily="34" charset="0"/>
              </a:rPr>
              <a:t>kita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bisa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mengamati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subjudul-subjudul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dan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kaitannya</a:t>
            </a:r>
            <a:r>
              <a:rPr lang="en-US" sz="3200" dirty="0">
                <a:latin typeface="Agency FB" panose="020B0503020202020204" pitchFamily="34" charset="0"/>
              </a:rPr>
              <a:t>, </a:t>
            </a:r>
            <a:r>
              <a:rPr lang="en-US" sz="3200" dirty="0" err="1">
                <a:latin typeface="Agency FB" panose="020B0503020202020204" pitchFamily="34" charset="0"/>
              </a:rPr>
              <a:t>juga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amati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alat</a:t>
            </a:r>
            <a:r>
              <a:rPr lang="en-US" sz="3200" dirty="0">
                <a:latin typeface="Agency FB" panose="020B0503020202020204" pitchFamily="34" charset="0"/>
              </a:rPr>
              <a:t> bantu visual yang </a:t>
            </a:r>
            <a:r>
              <a:rPr lang="en-US" sz="3200" dirty="0" err="1">
                <a:latin typeface="Agency FB" panose="020B0503020202020204" pitchFamily="34" charset="0"/>
              </a:rPr>
              <a:t>ada</a:t>
            </a:r>
            <a:r>
              <a:rPr lang="en-US" sz="3200" dirty="0">
                <a:latin typeface="Agency FB" panose="020B0503020202020204" pitchFamily="34" charset="0"/>
              </a:rPr>
              <a:t> di </a:t>
            </a:r>
            <a:r>
              <a:rPr lang="en-US" sz="3200" dirty="0" err="1">
                <a:latin typeface="Agency FB" panose="020B0503020202020204" pitchFamily="34" charset="0"/>
              </a:rPr>
              <a:t>bab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tersebut</a:t>
            </a:r>
            <a:r>
              <a:rPr lang="en-US" sz="3200" dirty="0">
                <a:latin typeface="Agency FB" panose="020B0503020202020204" pitchFamily="34" charset="0"/>
              </a:rPr>
              <a:t>, </a:t>
            </a:r>
            <a:r>
              <a:rPr lang="en-US" sz="3200" dirty="0" err="1">
                <a:latin typeface="Agency FB" panose="020B0503020202020204" pitchFamily="34" charset="0"/>
              </a:rPr>
              <a:t>misalnya</a:t>
            </a:r>
            <a:r>
              <a:rPr lang="en-US" sz="3200" dirty="0">
                <a:latin typeface="Agency FB" panose="020B0503020202020204" pitchFamily="34" charset="0"/>
              </a:rPr>
              <a:t>: </a:t>
            </a:r>
            <a:r>
              <a:rPr lang="en-US" sz="3200" dirty="0" err="1">
                <a:latin typeface="Agency FB" panose="020B0503020202020204" pitchFamily="34" charset="0"/>
              </a:rPr>
              <a:t>grafik</a:t>
            </a:r>
            <a:r>
              <a:rPr lang="en-US" sz="3200" dirty="0">
                <a:latin typeface="Agency FB" panose="020B0503020202020204" pitchFamily="34" charset="0"/>
              </a:rPr>
              <a:t>, </a:t>
            </a:r>
            <a:r>
              <a:rPr lang="en-US" sz="3200" dirty="0" err="1">
                <a:latin typeface="Agency FB" panose="020B0503020202020204" pitchFamily="34" charset="0"/>
              </a:rPr>
              <a:t>peta</a:t>
            </a:r>
            <a:r>
              <a:rPr lang="en-US" sz="3200" dirty="0">
                <a:latin typeface="Agency FB" panose="020B0503020202020204" pitchFamily="34" charset="0"/>
              </a:rPr>
              <a:t>, </a:t>
            </a:r>
            <a:r>
              <a:rPr lang="en-US" sz="3200" dirty="0" err="1">
                <a:latin typeface="Agency FB" panose="020B0503020202020204" pitchFamily="34" charset="0"/>
              </a:rPr>
              <a:t>dan</a:t>
            </a:r>
            <a:r>
              <a:rPr lang="en-US" sz="3200" dirty="0">
                <a:latin typeface="Agency FB" panose="020B0503020202020204" pitchFamily="34" charset="0"/>
              </a:rPr>
              <a:t> lain-lain. </a:t>
            </a:r>
            <a:r>
              <a:rPr lang="en-US" sz="3200" dirty="0" err="1">
                <a:latin typeface="Agency FB" panose="020B0503020202020204" pitchFamily="34" charset="0"/>
              </a:rPr>
              <a:t>Setelah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itu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kegiatan</a:t>
            </a:r>
            <a:r>
              <a:rPr lang="en-US" sz="3200" dirty="0">
                <a:latin typeface="Agency FB" panose="020B0503020202020204" pitchFamily="34" charset="0"/>
              </a:rPr>
              <a:t> yang </a:t>
            </a:r>
            <a:r>
              <a:rPr lang="en-US" sz="3200" dirty="0" err="1">
                <a:latin typeface="Agency FB" panose="020B0503020202020204" pitchFamily="34" charset="0"/>
              </a:rPr>
              <a:t>perlu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dilakukan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pada</a:t>
            </a:r>
            <a:r>
              <a:rPr lang="en-US" sz="3200" dirty="0">
                <a:latin typeface="Agency FB" panose="020B0503020202020204" pitchFamily="34" charset="0"/>
              </a:rPr>
              <a:t> survey </a:t>
            </a:r>
            <a:r>
              <a:rPr lang="en-US" sz="3200" dirty="0" err="1">
                <a:latin typeface="Agency FB" panose="020B0503020202020204" pitchFamily="34" charset="0"/>
              </a:rPr>
              <a:t>bab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ini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adalah</a:t>
            </a:r>
            <a:r>
              <a:rPr lang="en-US" sz="3200" dirty="0" smtClean="0">
                <a:latin typeface="Agency FB" panose="020B0503020202020204" pitchFamily="34" charset="0"/>
              </a:rPr>
              <a:t>:</a:t>
            </a:r>
          </a:p>
          <a:p>
            <a:pPr fontAlgn="base"/>
            <a:r>
              <a:rPr lang="en-US" sz="3200" dirty="0" smtClean="0">
                <a:latin typeface="Agency FB" panose="020B0503020202020204" pitchFamily="34" charset="0"/>
              </a:rPr>
              <a:t> </a:t>
            </a:r>
            <a:r>
              <a:rPr lang="en-US" sz="3200" dirty="0">
                <a:latin typeface="Agency FB" panose="020B0503020202020204" pitchFamily="34" charset="0"/>
              </a:rPr>
              <a:t>1) </a:t>
            </a:r>
            <a:r>
              <a:rPr lang="en-US" sz="3200" dirty="0" err="1">
                <a:latin typeface="Agency FB" panose="020B0503020202020204" pitchFamily="34" charset="0"/>
              </a:rPr>
              <a:t>membaca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paragraf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pertama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dan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terakhir</a:t>
            </a:r>
            <a:r>
              <a:rPr lang="en-US" sz="3200" dirty="0">
                <a:latin typeface="Agency FB" panose="020B0503020202020204" pitchFamily="34" charset="0"/>
              </a:rPr>
              <a:t>, </a:t>
            </a:r>
            <a:r>
              <a:rPr lang="en-US" sz="3200" dirty="0" err="1">
                <a:latin typeface="Agency FB" panose="020B0503020202020204" pitchFamily="34" charset="0"/>
              </a:rPr>
              <a:t>membaca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ringkasan</a:t>
            </a:r>
            <a:r>
              <a:rPr lang="en-US" sz="3200" dirty="0">
                <a:latin typeface="Agency FB" panose="020B0503020202020204" pitchFamily="34" charset="0"/>
              </a:rPr>
              <a:t> (</a:t>
            </a:r>
            <a:r>
              <a:rPr lang="en-US" sz="3200" dirty="0" err="1">
                <a:latin typeface="Agency FB" panose="020B0503020202020204" pitchFamily="34" charset="0"/>
              </a:rPr>
              <a:t>bila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ada</a:t>
            </a:r>
            <a:r>
              <a:rPr lang="en-US" sz="3200" dirty="0" smtClean="0">
                <a:latin typeface="Agency FB" panose="020B0503020202020204" pitchFamily="34" charset="0"/>
              </a:rPr>
              <a:t>)</a:t>
            </a:r>
          </a:p>
          <a:p>
            <a:pPr fontAlgn="base"/>
            <a:r>
              <a:rPr lang="en-US" sz="3200" dirty="0" smtClean="0">
                <a:latin typeface="Agency FB" panose="020B0503020202020204" pitchFamily="34" charset="0"/>
              </a:rPr>
              <a:t> 2) </a:t>
            </a:r>
            <a:r>
              <a:rPr lang="en-US" sz="3200" dirty="0" err="1">
                <a:latin typeface="Agency FB" panose="020B0503020202020204" pitchFamily="34" charset="0"/>
              </a:rPr>
              <a:t>membaca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subjudul</a:t>
            </a:r>
            <a:r>
              <a:rPr lang="en-US" sz="3200" dirty="0">
                <a:latin typeface="Agency FB" panose="020B0503020202020204" pitchFamily="34" charset="0"/>
              </a:rPr>
              <a:t> yang </a:t>
            </a:r>
            <a:r>
              <a:rPr lang="en-US" sz="3200" dirty="0" err="1">
                <a:latin typeface="Agency FB" panose="020B0503020202020204" pitchFamily="34" charset="0"/>
              </a:rPr>
              <a:t>biasanya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memperjelas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isi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bab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tersebut</a:t>
            </a:r>
            <a:r>
              <a:rPr lang="en-US" sz="3200" dirty="0">
                <a:latin typeface="Agency FB" panose="020B050302020202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37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gency FB" panose="020B0503020202020204" pitchFamily="34" charset="0"/>
              </a:rPr>
              <a:t>Survey </a:t>
            </a:r>
            <a:r>
              <a:rPr lang="en-US" b="1" dirty="0" err="1" smtClean="0">
                <a:latin typeface="Agency FB" panose="020B0503020202020204" pitchFamily="34" charset="0"/>
              </a:rPr>
              <a:t>artikel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sz="3600" dirty="0" err="1" smtClean="0">
                <a:latin typeface="Agency FB" panose="020B0503020202020204" pitchFamily="34" charset="0"/>
              </a:rPr>
              <a:t>Kegiatan</a:t>
            </a:r>
            <a:r>
              <a:rPr lang="en-US" sz="3600" dirty="0" smtClean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ini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perlu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kita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lakukan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sebelum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kita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membaca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artikel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tersebut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secara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keseluruhan</a:t>
            </a:r>
            <a:r>
              <a:rPr lang="en-US" sz="3600" dirty="0">
                <a:latin typeface="Agency FB" panose="020B0503020202020204" pitchFamily="34" charset="0"/>
              </a:rPr>
              <a:t>. Hal </a:t>
            </a:r>
            <a:r>
              <a:rPr lang="en-US" sz="3600" dirty="0" err="1">
                <a:latin typeface="Agency FB" panose="020B0503020202020204" pitchFamily="34" charset="0"/>
              </a:rPr>
              <a:t>ini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kita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lakukan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karena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ada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bermacam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artikel</a:t>
            </a:r>
            <a:r>
              <a:rPr lang="en-US" sz="3600" dirty="0">
                <a:latin typeface="Agency FB" panose="020B0503020202020204" pitchFamily="34" charset="0"/>
              </a:rPr>
              <a:t>. Ada </a:t>
            </a:r>
            <a:r>
              <a:rPr lang="en-US" sz="3600" dirty="0" err="1">
                <a:latin typeface="Agency FB" panose="020B0503020202020204" pitchFamily="34" charset="0"/>
              </a:rPr>
              <a:t>artikel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yangterus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saja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ditelan</a:t>
            </a:r>
            <a:r>
              <a:rPr lang="en-US" sz="3600" dirty="0">
                <a:latin typeface="Agency FB" panose="020B0503020202020204" pitchFamily="34" charset="0"/>
              </a:rPr>
              <a:t>, </a:t>
            </a:r>
            <a:r>
              <a:rPr lang="en-US" sz="3600" dirty="0" err="1">
                <a:latin typeface="Agency FB" panose="020B0503020202020204" pitchFamily="34" charset="0"/>
              </a:rPr>
              <a:t>ada</a:t>
            </a:r>
            <a:r>
              <a:rPr lang="en-US" sz="3600" dirty="0">
                <a:latin typeface="Agency FB" panose="020B0503020202020204" pitchFamily="34" charset="0"/>
              </a:rPr>
              <a:t> yang </a:t>
            </a:r>
            <a:r>
              <a:rPr lang="en-US" sz="3600" dirty="0" err="1">
                <a:latin typeface="Agency FB" panose="020B0503020202020204" pitchFamily="34" charset="0"/>
              </a:rPr>
              <a:t>perlu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diuji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kembali</a:t>
            </a:r>
            <a:r>
              <a:rPr lang="en-US" sz="3600" dirty="0">
                <a:latin typeface="Agency FB" panose="020B0503020202020204" pitchFamily="34" charset="0"/>
              </a:rPr>
              <a:t>, </a:t>
            </a:r>
            <a:r>
              <a:rPr lang="en-US" sz="3600" dirty="0" err="1">
                <a:latin typeface="Agency FB" panose="020B0503020202020204" pitchFamily="34" charset="0"/>
              </a:rPr>
              <a:t>ada</a:t>
            </a:r>
            <a:r>
              <a:rPr lang="en-US" sz="3600" dirty="0">
                <a:latin typeface="Agency FB" panose="020B0503020202020204" pitchFamily="34" charset="0"/>
              </a:rPr>
              <a:t> yang </a:t>
            </a:r>
            <a:r>
              <a:rPr lang="en-US" sz="3600" dirty="0" err="1">
                <a:latin typeface="Agency FB" panose="020B0503020202020204" pitchFamily="34" charset="0"/>
              </a:rPr>
              <a:t>perlu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diringkas</a:t>
            </a:r>
            <a:r>
              <a:rPr lang="en-US" sz="3600" dirty="0">
                <a:latin typeface="Agency FB" panose="020B0503020202020204" pitchFamily="34" charset="0"/>
              </a:rPr>
              <a:t>, </a:t>
            </a:r>
            <a:r>
              <a:rPr lang="en-US" sz="3600" dirty="0" err="1">
                <a:latin typeface="Agency FB" panose="020B0503020202020204" pitchFamily="34" charset="0"/>
              </a:rPr>
              <a:t>ditimbang-timbang</a:t>
            </a:r>
            <a:r>
              <a:rPr lang="en-US" sz="3600" dirty="0">
                <a:latin typeface="Agency FB" panose="020B0503020202020204" pitchFamily="34" charset="0"/>
              </a:rPr>
              <a:t>, </a:t>
            </a:r>
            <a:r>
              <a:rPr lang="en-US" sz="3600" dirty="0" err="1">
                <a:latin typeface="Agency FB" panose="020B0503020202020204" pitchFamily="34" charset="0"/>
              </a:rPr>
              <a:t>atau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mungkin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langsung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dibuang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begitu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saja</a:t>
            </a:r>
            <a:r>
              <a:rPr lang="en-US" sz="3600" dirty="0">
                <a:latin typeface="Agency FB" panose="020B0503020202020204" pitchFamily="34" charset="0"/>
              </a:rPr>
              <a:t>. Survey </a:t>
            </a:r>
            <a:r>
              <a:rPr lang="en-US" sz="3600" dirty="0" err="1">
                <a:latin typeface="Agency FB" panose="020B0503020202020204" pitchFamily="34" charset="0"/>
              </a:rPr>
              <a:t>artikel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ini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dapat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dilakukan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dengan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tahapan</a:t>
            </a:r>
            <a:r>
              <a:rPr lang="en-US" sz="3600" dirty="0">
                <a:latin typeface="Agency FB" panose="020B0503020202020204" pitchFamily="34" charset="0"/>
              </a:rPr>
              <a:t>: 1) </a:t>
            </a:r>
            <a:r>
              <a:rPr lang="en-US" sz="3600" dirty="0" err="1">
                <a:latin typeface="Agency FB" panose="020B0503020202020204" pitchFamily="34" charset="0"/>
              </a:rPr>
              <a:t>membaca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judul</a:t>
            </a:r>
            <a:r>
              <a:rPr lang="en-US" sz="3600" dirty="0">
                <a:latin typeface="Agency FB" panose="020B0503020202020204" pitchFamily="34" charset="0"/>
              </a:rPr>
              <a:t>, 2) </a:t>
            </a:r>
            <a:r>
              <a:rPr lang="en-US" sz="3600" dirty="0" err="1">
                <a:latin typeface="Agency FB" panose="020B0503020202020204" pitchFamily="34" charset="0"/>
              </a:rPr>
              <a:t>membaca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semua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subjudul</a:t>
            </a:r>
            <a:r>
              <a:rPr lang="en-US" sz="3600" dirty="0">
                <a:latin typeface="Agency FB" panose="020B0503020202020204" pitchFamily="34" charset="0"/>
              </a:rPr>
              <a:t>, 3) </a:t>
            </a:r>
            <a:r>
              <a:rPr lang="en-US" sz="3600" dirty="0" err="1">
                <a:latin typeface="Agency FB" panose="020B0503020202020204" pitchFamily="34" charset="0"/>
              </a:rPr>
              <a:t>mengamati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tabel</a:t>
            </a:r>
            <a:r>
              <a:rPr lang="en-US" sz="3600" dirty="0">
                <a:latin typeface="Agency FB" panose="020B0503020202020204" pitchFamily="34" charset="0"/>
              </a:rPr>
              <a:t>, 4) </a:t>
            </a:r>
            <a:r>
              <a:rPr lang="en-US" sz="3600" dirty="0" err="1">
                <a:latin typeface="Agency FB" panose="020B0503020202020204" pitchFamily="34" charset="0"/>
              </a:rPr>
              <a:t>membaca</a:t>
            </a:r>
            <a:r>
              <a:rPr lang="en-US" sz="3600" dirty="0">
                <a:latin typeface="Agency FB" panose="020B0503020202020204" pitchFamily="34" charset="0"/>
              </a:rPr>
              <a:t> kata </a:t>
            </a:r>
            <a:r>
              <a:rPr lang="en-US" sz="3600" dirty="0" err="1">
                <a:latin typeface="Agency FB" panose="020B0503020202020204" pitchFamily="34" charset="0"/>
              </a:rPr>
              <a:t>pengantar</a:t>
            </a:r>
            <a:r>
              <a:rPr lang="en-US" sz="3600" dirty="0">
                <a:latin typeface="Agency FB" panose="020B0503020202020204" pitchFamily="34" charset="0"/>
              </a:rPr>
              <a:t>, 5) </a:t>
            </a:r>
            <a:r>
              <a:rPr lang="en-US" sz="3600" dirty="0" err="1">
                <a:latin typeface="Agency FB" panose="020B0503020202020204" pitchFamily="34" charset="0"/>
              </a:rPr>
              <a:t>membaca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kalimat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pertama</a:t>
            </a:r>
            <a:r>
              <a:rPr lang="en-US" sz="3600" dirty="0">
                <a:latin typeface="Agency FB" panose="020B0503020202020204" pitchFamily="34" charset="0"/>
              </a:rPr>
              <a:t> sub </a:t>
            </a:r>
            <a:r>
              <a:rPr lang="en-US" sz="3600" dirty="0" err="1">
                <a:latin typeface="Agency FB" panose="020B0503020202020204" pitchFamily="34" charset="0"/>
              </a:rPr>
              <a:t>bab</a:t>
            </a:r>
            <a:r>
              <a:rPr lang="en-US" sz="3600" dirty="0">
                <a:latin typeface="Agency FB" panose="020B0503020202020204" pitchFamily="34" charset="0"/>
              </a:rPr>
              <a:t>, </a:t>
            </a:r>
            <a:r>
              <a:rPr lang="en-US" sz="3600" dirty="0" err="1">
                <a:latin typeface="Agency FB" panose="020B0503020202020204" pitchFamily="34" charset="0"/>
              </a:rPr>
              <a:t>dan</a:t>
            </a:r>
            <a:r>
              <a:rPr lang="en-US" sz="3600" dirty="0">
                <a:latin typeface="Agency FB" panose="020B0503020202020204" pitchFamily="34" charset="0"/>
              </a:rPr>
              <a:t> 6) </a:t>
            </a:r>
            <a:r>
              <a:rPr lang="en-US" sz="3600" dirty="0" err="1">
                <a:latin typeface="Agency FB" panose="020B0503020202020204" pitchFamily="34" charset="0"/>
              </a:rPr>
              <a:t>memilih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bagian</a:t>
            </a:r>
            <a:r>
              <a:rPr lang="en-US" sz="3600" dirty="0">
                <a:latin typeface="Agency FB" panose="020B0503020202020204" pitchFamily="34" charset="0"/>
              </a:rPr>
              <a:t> yang </a:t>
            </a:r>
            <a:r>
              <a:rPr lang="en-US" sz="3600" dirty="0" err="1">
                <a:latin typeface="Agency FB" panose="020B0503020202020204" pitchFamily="34" charset="0"/>
              </a:rPr>
              <a:t>perlu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atau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tidak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perlu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untuk</a:t>
            </a:r>
            <a:r>
              <a:rPr lang="en-US" sz="3600" dirty="0">
                <a:latin typeface="Agency FB" panose="020B0503020202020204" pitchFamily="34" charset="0"/>
              </a:rPr>
              <a:t> </a:t>
            </a:r>
            <a:r>
              <a:rPr lang="en-US" sz="3600" dirty="0" err="1">
                <a:latin typeface="Agency FB" panose="020B0503020202020204" pitchFamily="34" charset="0"/>
              </a:rPr>
              <a:t>dibaca</a:t>
            </a:r>
            <a:r>
              <a:rPr lang="en-US" sz="3600" dirty="0">
                <a:latin typeface="Agency FB" panose="020B0503020202020204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387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37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gency FB" panose="020B0503020202020204" pitchFamily="34" charset="0"/>
              </a:rPr>
              <a:t>b. Q (Question)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Agency FB" panose="020B0503020202020204" pitchFamily="34" charset="0"/>
              </a:rPr>
              <a:t>Bersamaan</a:t>
            </a:r>
            <a:r>
              <a:rPr lang="en-US" sz="3200" dirty="0" smtClean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pada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saat</a:t>
            </a:r>
            <a:r>
              <a:rPr lang="en-US" sz="3200" dirty="0">
                <a:latin typeface="Agency FB" panose="020B0503020202020204" pitchFamily="34" charset="0"/>
              </a:rPr>
              <a:t> survey, </a:t>
            </a:r>
            <a:r>
              <a:rPr lang="en-US" sz="3200" dirty="0" err="1">
                <a:latin typeface="Agency FB" panose="020B0503020202020204" pitchFamily="34" charset="0"/>
              </a:rPr>
              <a:t>ajukan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pertanyaan-pertanyaan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tentang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isi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bacaan</a:t>
            </a:r>
            <a:r>
              <a:rPr lang="en-US" sz="3200" dirty="0">
                <a:latin typeface="Agency FB" panose="020B0503020202020204" pitchFamily="34" charset="0"/>
              </a:rPr>
              <a:t>, </a:t>
            </a:r>
            <a:r>
              <a:rPr lang="en-US" sz="3200" dirty="0" err="1">
                <a:latin typeface="Agency FB" panose="020B0503020202020204" pitchFamily="34" charset="0"/>
              </a:rPr>
              <a:t>misalnya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dengan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mengubah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judul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dan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subjudul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menjadi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sebuah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pertanyaan</a:t>
            </a:r>
            <a:r>
              <a:rPr lang="en-US" sz="3200" dirty="0">
                <a:latin typeface="Agency FB" panose="020B0503020202020204" pitchFamily="34" charset="0"/>
              </a:rPr>
              <a:t>. Kita </a:t>
            </a:r>
            <a:r>
              <a:rPr lang="en-US" sz="3200" dirty="0" err="1">
                <a:latin typeface="Agency FB" panose="020B0503020202020204" pitchFamily="34" charset="0"/>
              </a:rPr>
              <a:t>dapat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menggunakan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b="1" i="1" dirty="0">
                <a:latin typeface="Agency FB" panose="020B0503020202020204" pitchFamily="34" charset="0"/>
              </a:rPr>
              <a:t>5W+1H</a:t>
            </a:r>
            <a:r>
              <a:rPr lang="en-US" sz="3200" dirty="0">
                <a:latin typeface="Agency FB" panose="020B0503020202020204" pitchFamily="34" charset="0"/>
              </a:rPr>
              <a:t> (What, Who, Where, When, Why, </a:t>
            </a:r>
            <a:r>
              <a:rPr lang="en-US" sz="3200" dirty="0" err="1">
                <a:latin typeface="Agency FB" panose="020B0503020202020204" pitchFamily="34" charset="0"/>
              </a:rPr>
              <a:t>dan</a:t>
            </a:r>
            <a:r>
              <a:rPr lang="en-US" sz="3200" dirty="0">
                <a:latin typeface="Agency FB" panose="020B0503020202020204" pitchFamily="34" charset="0"/>
              </a:rPr>
              <a:t> How </a:t>
            </a:r>
            <a:r>
              <a:rPr lang="en-US" sz="3200" dirty="0" smtClean="0">
                <a:latin typeface="Agency FB" panose="020B0503020202020204" pitchFamily="34" charset="0"/>
              </a:rPr>
              <a:t>)</a:t>
            </a:r>
            <a:endParaRPr lang="th-TH" sz="3200" dirty="0" smtClean="0">
              <a:latin typeface="Agency FB" panose="020B0503020202020204" pitchFamily="34" charset="0"/>
            </a:endParaRPr>
          </a:p>
          <a:p>
            <a:r>
              <a:rPr lang="en-US" sz="3200" dirty="0" err="1">
                <a:latin typeface="Agency FB" panose="020B0503020202020204" pitchFamily="34" charset="0"/>
              </a:rPr>
              <a:t>Tujuan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pertanyaan-pertanyaan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tersebut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adalah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membuat</a:t>
            </a:r>
            <a:r>
              <a:rPr lang="en-US" sz="3200" dirty="0">
                <a:latin typeface="Agency FB" panose="020B0503020202020204" pitchFamily="34" charset="0"/>
              </a:rPr>
              <a:t> (</a:t>
            </a:r>
            <a:r>
              <a:rPr lang="en-US" sz="3200" dirty="0" err="1">
                <a:latin typeface="Agency FB" panose="020B0503020202020204" pitchFamily="34" charset="0"/>
              </a:rPr>
              <a:t>pembaca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lebih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aktif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dan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lebih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mudah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menangkap</a:t>
            </a:r>
            <a:r>
              <a:rPr lang="en-US" sz="3200" dirty="0">
                <a:latin typeface="Agency FB" panose="020B0503020202020204" pitchFamily="34" charset="0"/>
              </a:rPr>
              <a:t> </a:t>
            </a:r>
            <a:r>
              <a:rPr lang="en-US" sz="3200" dirty="0" err="1">
                <a:latin typeface="Agency FB" panose="020B0503020202020204" pitchFamily="34" charset="0"/>
              </a:rPr>
              <a:t>gagasan</a:t>
            </a:r>
            <a:r>
              <a:rPr lang="en-US" sz="3200" dirty="0">
                <a:latin typeface="Agency FB" panose="020B0503020202020204" pitchFamily="34" charset="0"/>
              </a:rPr>
              <a:t> yang </a:t>
            </a:r>
            <a:r>
              <a:rPr lang="en-US" sz="3200" dirty="0" err="1">
                <a:latin typeface="Agency FB" panose="020B0503020202020204" pitchFamily="34" charset="0"/>
              </a:rPr>
              <a:t>ada</a:t>
            </a:r>
            <a:r>
              <a:rPr lang="en-US" sz="3200" dirty="0">
                <a:latin typeface="Agency FB" panose="020B0503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0902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687</Words>
  <Application>Microsoft Office PowerPoint</Application>
  <PresentationFormat>Widescreen</PresentationFormat>
  <Paragraphs>34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Agency FB</vt:lpstr>
      <vt:lpstr>Arial</vt:lpstr>
      <vt:lpstr>Calibri</vt:lpstr>
      <vt:lpstr>Calibri Light</vt:lpstr>
      <vt:lpstr>Cordia New</vt:lpstr>
      <vt:lpstr>Office Theme</vt:lpstr>
      <vt:lpstr>Jenis-jenis teknik membaca</vt:lpstr>
      <vt:lpstr>1. SQ3R </vt:lpstr>
      <vt:lpstr>S (Survey)</vt:lpstr>
      <vt:lpstr>Ada beberapa macam survey, yaitu: </vt:lpstr>
      <vt:lpstr>Survey Buku </vt:lpstr>
      <vt:lpstr>Survey bab </vt:lpstr>
      <vt:lpstr>Survey artikel </vt:lpstr>
      <vt:lpstr>PowerPoint Presentation</vt:lpstr>
      <vt:lpstr>b. Q (Question) </vt:lpstr>
      <vt:lpstr>c. R (Read) </vt:lpstr>
      <vt:lpstr>d. R (Recite atau Recall) </vt:lpstr>
      <vt:lpstr>e. R (Review)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Jenis-jenis teknik membaca</dc:title>
  <dc:creator>hasbulloh nadaraning</dc:creator>
  <cp:lastModifiedBy>hasbulloh nadaraning</cp:lastModifiedBy>
  <cp:revision>8</cp:revision>
  <dcterms:created xsi:type="dcterms:W3CDTF">2021-02-01T15:06:05Z</dcterms:created>
  <dcterms:modified xsi:type="dcterms:W3CDTF">2021-02-02T02:19:36Z</dcterms:modified>
</cp:coreProperties>
</file>