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84" r:id="rId2"/>
    <p:sldId id="257" r:id="rId3"/>
    <p:sldId id="281" r:id="rId4"/>
    <p:sldId id="282" r:id="rId5"/>
    <p:sldId id="28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5" r:id="rId23"/>
    <p:sldId id="286" r:id="rId24"/>
    <p:sldId id="287" r:id="rId25"/>
    <p:sldId id="288" r:id="rId26"/>
    <p:sldId id="275" r:id="rId27"/>
    <p:sldId id="276" r:id="rId28"/>
    <p:sldId id="289" r:id="rId29"/>
  </p:sldIdLst>
  <p:sldSz cx="12192000" cy="6858000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2AFB4-ACFB-4AB6-BABD-7E6B46F58C4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9D50B-AF94-495F-8CF9-63435F669D3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3356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8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510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684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373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1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419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945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348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892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661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dirty="0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59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3081E1-8736-4B27-8F16-00E67F8C997E}" type="datetimeFigureOut">
              <a:rPr lang="th-TH" smtClean="0"/>
              <a:t>06/06/65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75E6D9-0ACD-47D2-8067-FCABD768E0E3}" type="slidenum">
              <a:rPr lang="th-TH" smtClean="0"/>
              <a:t>‹#›</a:t>
            </a:fld>
            <a:endParaRPr lang="th-TH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43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/>
          <p:cNvSpPr txBox="1"/>
          <p:nvPr/>
        </p:nvSpPr>
        <p:spPr>
          <a:xfrm>
            <a:off x="2044700" y="1054100"/>
            <a:ext cx="82931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cs typeface="+mj-cs"/>
              </a:rPr>
              <a:t>บทที่ </a:t>
            </a:r>
            <a:r>
              <a:rPr lang="en-US" sz="4000" dirty="0" smtClean="0">
                <a:cs typeface="+mj-cs"/>
              </a:rPr>
              <a:t>9</a:t>
            </a:r>
          </a:p>
          <a:p>
            <a:pPr algn="ctr"/>
            <a:r>
              <a:rPr lang="th-TH" sz="4000" dirty="0" smtClean="0">
                <a:cs typeface="+mj-cs"/>
              </a:rPr>
              <a:t>การประเมินภาวะผู้นำ</a:t>
            </a:r>
          </a:p>
          <a:p>
            <a:r>
              <a:rPr lang="th-TH" dirty="0" smtClean="0">
                <a:cs typeface="+mj-cs"/>
              </a:rPr>
              <a:t>	เมื่อบุคคลหนึ่งได้รับการเลือกเป็น</a:t>
            </a:r>
            <a:r>
              <a:rPr lang="th-TH" dirty="0">
                <a:cs typeface="+mj-cs"/>
              </a:rPr>
              <a:t>ผู้นำ</a:t>
            </a:r>
            <a:r>
              <a:rPr lang="th-TH" dirty="0" smtClean="0">
                <a:cs typeface="+mj-cs"/>
              </a:rPr>
              <a:t>แล้ว บุคคล</a:t>
            </a:r>
            <a:r>
              <a:rPr lang="th-TH" dirty="0">
                <a:cs typeface="+mj-cs"/>
              </a:rPr>
              <a:t>ที่เป็นผู้นำต้องมีการพัฒนา</a:t>
            </a:r>
            <a:r>
              <a:rPr lang="th-TH" dirty="0" smtClean="0">
                <a:cs typeface="+mj-cs"/>
              </a:rPr>
              <a:t>ตัวเอง มี</a:t>
            </a:r>
            <a:r>
              <a:rPr lang="th-TH" dirty="0">
                <a:cs typeface="+mj-cs"/>
              </a:rPr>
              <a:t>การดำเนินการกิจกรรมต่างๆเพื่อให้องค์กรประสบ</a:t>
            </a:r>
            <a:r>
              <a:rPr lang="th-TH" dirty="0" smtClean="0">
                <a:cs typeface="+mj-cs"/>
              </a:rPr>
              <a:t>ความสำเร็จ ซึ่ง</a:t>
            </a:r>
            <a:r>
              <a:rPr lang="th-TH" dirty="0">
                <a:cs typeface="+mj-cs"/>
              </a:rPr>
              <a:t>ระยะเวลาของการปฏิบัติงานของผู้นำ</a:t>
            </a:r>
            <a:r>
              <a:rPr lang="th-TH" dirty="0" smtClean="0">
                <a:cs typeface="+mj-cs"/>
              </a:rPr>
              <a:t>นั้น จำเป็น</a:t>
            </a:r>
            <a:r>
              <a:rPr lang="th-TH" dirty="0">
                <a:cs typeface="+mj-cs"/>
              </a:rPr>
              <a:t>ที่จะต้องมีการประเมินภาวะความเป็น</a:t>
            </a:r>
            <a:r>
              <a:rPr lang="th-TH" dirty="0" smtClean="0">
                <a:cs typeface="+mj-cs"/>
              </a:rPr>
              <a:t>ผู้นำจากสมาชิก</a:t>
            </a:r>
            <a:r>
              <a:rPr lang="th-TH" dirty="0">
                <a:cs typeface="+mj-cs"/>
              </a:rPr>
              <a:t>ใน</a:t>
            </a:r>
            <a:r>
              <a:rPr lang="th-TH" dirty="0" smtClean="0">
                <a:cs typeface="+mj-cs"/>
              </a:rPr>
              <a:t>องค์กร เพื่อให้เกิดการ</a:t>
            </a:r>
            <a:r>
              <a:rPr lang="th-TH" dirty="0">
                <a:cs typeface="+mj-cs"/>
              </a:rPr>
              <a:t>พัฒนาและการเปลี่ยนแปลงขององค์กรให้สำเร็จได้มากขึ้นบุคคลที่เป็นผู้นำจึงต้องพร้อมที่จะยอมรับผลการประเมินภาวะความเป็นผู้นำจากคนที่อยู่ในองค์กรด้วย</a:t>
            </a:r>
          </a:p>
        </p:txBody>
      </p:sp>
    </p:spTree>
    <p:extLst>
      <p:ext uri="{BB962C8B-B14F-4D97-AF65-F5344CB8AC3E}">
        <p14:creationId xmlns:p14="http://schemas.microsoft.com/office/powerpoint/2010/main" val="35531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4132"/>
              </p:ext>
            </p:extLst>
          </p:nvPr>
        </p:nvGraphicFramePr>
        <p:xfrm>
          <a:off x="1930400" y="1300956"/>
          <a:ext cx="8001000" cy="2152650"/>
        </p:xfrm>
        <a:graphic>
          <a:graphicData uri="http://schemas.openxmlformats.org/drawingml/2006/table">
            <a:tbl>
              <a:tblPr/>
              <a:tblGrid>
                <a:gridCol w="407785"/>
                <a:gridCol w="7593215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ในการชี้นำความคิดเห็น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Making Appropriate Interventions)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ที่ดีต้องรู้ว่าเวลาใดควรปล่อยให้เป็นรับผิดชอบของพนักงานหรือของทีมงาน และเวลาใด ที่ตนควรเข้าไป ช่วยเหลือ แก้ไขปัญหา รู้จังหวะในการสอดแทรกความคิดเห็น และชี้นำได้เหมาะสม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7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326798"/>
              </p:ext>
            </p:extLst>
          </p:nvPr>
        </p:nvGraphicFramePr>
        <p:xfrm>
          <a:off x="1892300" y="1466056"/>
          <a:ext cx="7696200" cy="3048000"/>
        </p:xfrm>
        <a:graphic>
          <a:graphicData uri="http://schemas.openxmlformats.org/drawingml/2006/table">
            <a:tbl>
              <a:tblPr/>
              <a:tblGrid>
                <a:gridCol w="392249"/>
                <a:gridCol w="7303951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การสื่อสารในการฟัง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Active Listening)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ที่ดีต้องเป็นผู้ฟังที่ดี ตระหนักถึงความสำคัญในการรับฟังข้อมูล รับฟังความคิดเห็นผู้อื่นอย่างเป็นกลาง มีวิธีการโต้ตอบที่เหมาะสม ให้ความคิดเห็นที่เป็นประโยชน์ต่อผู้ร่วมสนทนา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8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20854"/>
              </p:ext>
            </p:extLst>
          </p:nvPr>
        </p:nvGraphicFramePr>
        <p:xfrm>
          <a:off x="2006600" y="1427956"/>
          <a:ext cx="8178800" cy="2152650"/>
        </p:xfrm>
        <a:graphic>
          <a:graphicData uri="http://schemas.openxmlformats.org/drawingml/2006/table">
            <a:tbl>
              <a:tblPr/>
              <a:tblGrid>
                <a:gridCol w="416846"/>
                <a:gridCol w="7761954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ในการกล้าคิด กล้าทำ กล้ารับมือกับความขัดแย้ง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Assertiveness)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ที่ดีต้องตระหนักได้ว่าความขัดแย้งตลอดจนปัญหาต่างๆที่เกิดขึ้นล้วนเป็นเรื่องปกติธรรมดา กล้าเผชิญกับปัญหาและหาทางแก้ไขปัญหาอย่างมุ่งมั่น ก่อนที่ปัญหาจะลุกลามใหญ่โต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4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200423"/>
              </p:ext>
            </p:extLst>
          </p:nvPr>
        </p:nvGraphicFramePr>
        <p:xfrm>
          <a:off x="2019300" y="1266031"/>
          <a:ext cx="8255000" cy="2152650"/>
        </p:xfrm>
        <a:graphic>
          <a:graphicData uri="http://schemas.openxmlformats.org/drawingml/2006/table">
            <a:tbl>
              <a:tblPr/>
              <a:tblGrid>
                <a:gridCol w="420729"/>
                <a:gridCol w="7834271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ในการมอบหมายงาน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Delegating)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ที่ดีต้องสามารถมอบหมายอำนาจ หน้าที่และความรับผิดชอบให้กับผู้อื่นได้อย่างเหมาะสมตามศักยภาพของผู้รับมอบ  และใช้เป็นเครื่องมือในการพัฒนาความสามารถของตนเองและพัฒนาทีมงาน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08226"/>
              </p:ext>
            </p:extLst>
          </p:nvPr>
        </p:nvGraphicFramePr>
        <p:xfrm>
          <a:off x="2006600" y="1707356"/>
          <a:ext cx="8051800" cy="2152650"/>
        </p:xfrm>
        <a:graphic>
          <a:graphicData uri="http://schemas.openxmlformats.org/drawingml/2006/table">
            <a:tbl>
              <a:tblPr/>
              <a:tblGrid>
                <a:gridCol w="410373"/>
                <a:gridCol w="7641427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ในการเสริมสร้างทีม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Fostering Team Building)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ที่ดีต้องสร้างช่วยเหลือ สนับสนุน ส่งเสริม และสร้างบรรยากาศในการที่มีความช่วยเหลือซึ่งกันและกัน ทำงานเป็นทีมเดียวกัน ปราศจากความความรู้สึกอิจฉา ริษยาแบ่งพรรค แบ่งพวก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6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40675"/>
              </p:ext>
            </p:extLst>
          </p:nvPr>
        </p:nvGraphicFramePr>
        <p:xfrm>
          <a:off x="1841500" y="1466056"/>
          <a:ext cx="8166100" cy="1725930"/>
        </p:xfrm>
        <a:graphic>
          <a:graphicData uri="http://schemas.openxmlformats.org/drawingml/2006/table">
            <a:tbl>
              <a:tblPr/>
              <a:tblGrid>
                <a:gridCol w="416199"/>
                <a:gridCol w="7749901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ในการเป็นผู้สนับสนุน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Acting As an Advocate)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ที่ดีต้องทำหน้าที่เป็นผู้ให้การส่งเสริม สนับสนุนผู้อื่นหรือทีมงานของตนเองที่ดี รวมไปถึงการตอบสนองอย่างรวดเร็วต่อความต้องการของผู้อื่น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1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48467"/>
              </p:ext>
            </p:extLst>
          </p:nvPr>
        </p:nvGraphicFramePr>
        <p:xfrm>
          <a:off x="2006600" y="1360011"/>
          <a:ext cx="8026400" cy="2579370"/>
        </p:xfrm>
        <a:graphic>
          <a:graphicData uri="http://schemas.openxmlformats.org/drawingml/2006/table">
            <a:tbl>
              <a:tblPr/>
              <a:tblGrid>
                <a:gridCol w="409079"/>
                <a:gridCol w="7617321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ด้านการประเมินผลงาน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Appraisal and Feedback)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ที่ดีต้องรู้จักใช้ประโยชน์ของการประเมินผลงานขององค์กร มาใช้ในการระบุความสามารถเฉพาะผลสำเร็จที่เกิดขึ้นจากพนักงานหรือจากทีมงาน และสามารถหาแนวทางในการให้ผลตอบแทนตามผลงานและแนวทางการพัฒนาที่เหมาะสมให้แก่พนักงานได้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9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69877"/>
              </p:ext>
            </p:extLst>
          </p:nvPr>
        </p:nvGraphicFramePr>
        <p:xfrm>
          <a:off x="1828800" y="1728311"/>
          <a:ext cx="8191500" cy="2579370"/>
        </p:xfrm>
        <a:graphic>
          <a:graphicData uri="http://schemas.openxmlformats.org/drawingml/2006/table">
            <a:tbl>
              <a:tblPr/>
              <a:tblGrid>
                <a:gridCol w="417494"/>
                <a:gridCol w="7774006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ด้านการเป็นผู้ฝึกสอนงาน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Coaching)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baseline="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ที่ดีต้องสามารถสร้างเครื่องมือหรือแนวทางการให้คำแนะนำในการทำงาน หรือวิธีการสอนงานที่มีประสิทธิภาพและ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เหมาะสมให้แก่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พนักงานได้    สามรถอธิบายขั้นตอนการทำงานให้กับผู้อื่นให้เขาใจได้ และ ดูแลให้พนักงานสามารถปฏิบัติได้ตามขั้นตอน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28972"/>
              </p:ext>
            </p:extLst>
          </p:nvPr>
        </p:nvGraphicFramePr>
        <p:xfrm>
          <a:off x="2247900" y="1364456"/>
          <a:ext cx="7937500" cy="2152650"/>
        </p:xfrm>
        <a:graphic>
          <a:graphicData uri="http://schemas.openxmlformats.org/drawingml/2006/table">
            <a:tbl>
              <a:tblPr/>
              <a:tblGrid>
                <a:gridCol w="404547"/>
                <a:gridCol w="7532953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ด้านการเรียนรู้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Learning)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ที่ดีจะต้องเป็นผู้ขวนขวายหาความรู้ใส่ตนอยู่เสมอ เปิดกว้างในสิ่งใหม่ๆ พร้อมรับการเปลี่ยนแปลง กระตุ้นและส่งเสริมให้ผู้อื่นมีส่วนร่วมในการเรียนรู้ด้วยตนเอง กระตุ้นให้ทุกๆคนมีส่วนร่วมในการแก้ปัญหา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08226"/>
              </p:ext>
            </p:extLst>
          </p:nvPr>
        </p:nvGraphicFramePr>
        <p:xfrm>
          <a:off x="1993900" y="1286669"/>
          <a:ext cx="8051800" cy="2579370"/>
        </p:xfrm>
        <a:graphic>
          <a:graphicData uri="http://schemas.openxmlformats.org/drawingml/2006/table">
            <a:tbl>
              <a:tblPr/>
              <a:tblGrid>
                <a:gridCol w="410373"/>
                <a:gridCol w="7641427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ด้านการประสานความร่วมมือและลดความขัดแย้ง (</a:t>
                      </a:r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Mediating)18</a:t>
                      </a:r>
                      <a:endParaRPr lang="en-US" sz="28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ที่ดีต้องเป็นผู้ประสานความร่วมมือและลดความขัดแย้งที่ดี ไกล่เกลี่ยข้อพิพาทหรือปัญหาที่เกิดขึ้นได้อย่างเหมาะสม วางตนเป็นกลาง เปิดใจกว้างรับฟังข้อมูล และข้อคิดเห็นจากหลายๆฝ่ายให้ครบถ้วน และตัดสิน ใจบนพื้นฐานของข้อเท็จจริงที่เกิดขึ้น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1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444092"/>
              </p:ext>
            </p:extLst>
          </p:nvPr>
        </p:nvGraphicFramePr>
        <p:xfrm>
          <a:off x="2169639" y="774700"/>
          <a:ext cx="8218961" cy="4996251"/>
        </p:xfrm>
        <a:graphic>
          <a:graphicData uri="http://schemas.openxmlformats.org/drawingml/2006/table">
            <a:tbl>
              <a:tblPr/>
              <a:tblGrid>
                <a:gridCol w="44450"/>
                <a:gridCol w="8174511"/>
              </a:tblGrid>
              <a:tr h="870515">
                <a:tc gridSpan="2">
                  <a:txBody>
                    <a:bodyPr/>
                    <a:lstStyle/>
                    <a:p>
                      <a:pPr algn="l" fontAlgn="t"/>
                      <a:r>
                        <a:rPr lang="th-TH" sz="40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การประเมินภาวะความเป็นผู้นำ</a:t>
                      </a:r>
                    </a:p>
                    <a:p>
                      <a:pPr algn="l" fontAlgn="t"/>
                      <a:endParaRPr lang="en-US" sz="40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</a:t>
                      </a:r>
                      <a:r>
                        <a:rPr lang="th-TH" sz="2800" b="1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ประเมินความสามารถ</a:t>
                      </a:r>
                      <a:r>
                        <a:rPr lang="th-TH" sz="2800" b="1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ในการกำหนดเป้าหมาย (</a:t>
                      </a:r>
                      <a:r>
                        <a:rPr lang="en-US" sz="2800" b="1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Creating a Vision and Setting Goals)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457043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ที่ดีต้องมีความสามารถในการกำหนดเป้าหมายได้อย่างชัดเจน และแผนการปฏิบัติงานของตนเองและของผู้อื่นได้อย่างมีประสิทธิภาพ รู้ว่าจะต้องทำอะไร อย่างไร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043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</a:t>
                      </a:r>
                      <a:endParaRPr lang="th-TH" sz="12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5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2290"/>
              </p:ext>
            </p:extLst>
          </p:nvPr>
        </p:nvGraphicFramePr>
        <p:xfrm>
          <a:off x="2235200" y="1467644"/>
          <a:ext cx="7581900" cy="2152650"/>
        </p:xfrm>
        <a:graphic>
          <a:graphicData uri="http://schemas.openxmlformats.org/drawingml/2006/table">
            <a:tbl>
              <a:tblPr/>
              <a:tblGrid>
                <a:gridCol w="386425"/>
                <a:gridCol w="7195475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ในการรับมือกับคำวิพากษ์วิจารณ์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Dealing with Critics):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ที่ดีต้องสามารถรับมือกับคำวิพากษ์วิจารณ์ได้อย่างเหมาะสม รู้จักแยกแยะ คำวิพากษ์วิจารณ์ที่เป็นประโยชน์ออก จากคำกล่าวหาที่เลื่อนลอย เพื่อนำมาพัฒนาปรับปรุงการทำงานของตนเอง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8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29246"/>
              </p:ext>
            </p:extLst>
          </p:nvPr>
        </p:nvGraphicFramePr>
        <p:xfrm>
          <a:off x="2260600" y="1485900"/>
          <a:ext cx="7670800" cy="2152650"/>
        </p:xfrm>
        <a:graphic>
          <a:graphicData uri="http://schemas.openxmlformats.org/drawingml/2006/table">
            <a:tbl>
              <a:tblPr/>
              <a:tblGrid>
                <a:gridCol w="390955"/>
                <a:gridCol w="7279845"/>
              </a:tblGrid>
              <a:tr h="83835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และความสามารถในงานที่รับผิดชอบ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Technical Competence) :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ที่ดีต้องมีทักษะและความสามารถในงานที่รับผิดชอบเป็นอย่างดี ทราบถึงพื้นฐานสำคัญที่จำเป็นต่อการปฏิบัติหน้าที่ และตัดสินใจในเรื่องดังกล่าวได้อย่างมีประสิทธิภาพ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43100" y="1659285"/>
            <a:ext cx="7721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th-TH" sz="4000" b="1" i="0" dirty="0" smtClean="0">
                <a:solidFill>
                  <a:srgbClr val="292B2C"/>
                </a:solidFill>
                <a:effectLst/>
                <a:latin typeface="db_heaventregular"/>
              </a:rPr>
              <a:t>ผู้นำที่ดี</a:t>
            </a:r>
            <a:endParaRPr lang="th-TH" sz="4000" b="0" i="0" dirty="0" smtClean="0">
              <a:solidFill>
                <a:srgbClr val="292B2C"/>
              </a:solidFill>
              <a:effectLst/>
              <a:latin typeface="db_heaventregular"/>
            </a:endParaRPr>
          </a:p>
          <a:p>
            <a:pPr fontAlgn="base"/>
            <a:r>
              <a:rPr lang="th-TH" b="1" i="0" dirty="0" smtClean="0">
                <a:solidFill>
                  <a:srgbClr val="444646"/>
                </a:solidFill>
                <a:effectLst/>
                <a:latin typeface="db_heaventregular"/>
              </a:rPr>
              <a:t>	การเป็นผู้นำที่ดี</a:t>
            </a:r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 ไม่ใช่การพัฒนาตนเองให้เก่งและรู้ในทุก ๆ เรื่องอย่างลึกซึ้ง แต่เป็นการพัฒนา ภาวะความเป็นผู้นำ ผู้นำ  ถือเป็นบุคคลที่มีความสำคัญยิ่งต่อการบริหารงานในองค์ เป็นต้นแบบที่ดี ต้องสามารถผลักดันให้บุคลากรทำงานได้อย่างมีประสิทธิภาพสูงสุดเพื่อไปให้ถึงเป้าหมายขององค์กร </a:t>
            </a:r>
            <a:r>
              <a:rPr lang="th-TH" i="0" dirty="0" smtClean="0">
                <a:solidFill>
                  <a:srgbClr val="444646"/>
                </a:solidFill>
                <a:effectLst/>
                <a:latin typeface="db_heaventregular"/>
              </a:rPr>
              <a:t>ผู้นำที่ดี</a:t>
            </a:r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 นั้นคืออะไร มีลักษณะเป็นอย่างไรบ้าง</a:t>
            </a:r>
            <a:endParaRPr lang="th-TH" b="0" i="0" dirty="0">
              <a:solidFill>
                <a:srgbClr val="444646"/>
              </a:solidFill>
              <a:effectLst/>
              <a:latin typeface="db_heavent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69680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92300" y="1012954"/>
            <a:ext cx="7797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h-TH" sz="4000" b="1" i="0" dirty="0" smtClean="0">
                <a:solidFill>
                  <a:srgbClr val="292B2C"/>
                </a:solidFill>
                <a:effectLst/>
                <a:latin typeface="db_heaventregular"/>
              </a:rPr>
              <a:t>ผู้นำที่ดี คืออะไร</a:t>
            </a:r>
            <a:r>
              <a:rPr lang="th-TH" b="1" i="0" dirty="0" smtClean="0">
                <a:solidFill>
                  <a:srgbClr val="292B2C"/>
                </a:solidFill>
                <a:effectLst/>
                <a:latin typeface="db_heaventregular"/>
              </a:rPr>
              <a:t> </a:t>
            </a:r>
            <a:endParaRPr lang="th-TH" b="0" i="0" dirty="0" smtClean="0">
              <a:solidFill>
                <a:srgbClr val="292B2C"/>
              </a:solidFill>
              <a:effectLst/>
              <a:latin typeface="db_heaventregular"/>
            </a:endParaRPr>
          </a:p>
          <a:p>
            <a:pPr fontAlgn="base"/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	ผู้นำที่ดี คือ คนที่สามารถบริหาร ชักจูงและนำพาคนภายในองค์กร ให้ปฏิบัติงานได้อย่างสำเร็จลุล่วงตามวัตถุประสงค์ เพื่อให้ไปถึงเป้าหมายที่วางไว้ร่วมกันได้อย่างมีประสิทธิผล และมีประสิทธิภาพ </a:t>
            </a:r>
          </a:p>
          <a:p>
            <a:pPr fontAlgn="base"/>
            <a:r>
              <a:rPr lang="en-US" b="0" i="0" dirty="0" smtClean="0">
                <a:solidFill>
                  <a:srgbClr val="444646"/>
                </a:solidFill>
                <a:effectLst/>
                <a:latin typeface="db_heaventregular"/>
              </a:rPr>
              <a:t>	</a:t>
            </a:r>
            <a:r>
              <a:rPr lang="en-US" b="0" i="0" dirty="0" err="1" smtClean="0">
                <a:solidFill>
                  <a:srgbClr val="444646"/>
                </a:solidFill>
                <a:effectLst/>
                <a:latin typeface="db_heaventregular"/>
              </a:rPr>
              <a:t>Ledership</a:t>
            </a:r>
            <a:r>
              <a:rPr lang="en-US" b="0" i="0" dirty="0" smtClean="0">
                <a:solidFill>
                  <a:srgbClr val="444646"/>
                </a:solidFill>
                <a:effectLst/>
                <a:latin typeface="db_heaventregular"/>
              </a:rPr>
              <a:t> </a:t>
            </a:r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หรือ </a:t>
            </a:r>
            <a:r>
              <a:rPr lang="th-TH" b="1" i="0" dirty="0" smtClean="0">
                <a:solidFill>
                  <a:srgbClr val="444646"/>
                </a:solidFill>
                <a:effectLst/>
                <a:latin typeface="db_heaventregular"/>
              </a:rPr>
              <a:t>ภาวะความเป็นผู้นำ</a:t>
            </a:r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 ไม่ได้หมายถึงคนที่เก่งที่สุดในทุ กๆ เรื่องหรือคนที่ต้องรู้ในทุกอย่าง เช่น เรื่องบัญชี การเงิน การตลาด แต่คือคนที่มีความสามารถในการนำพาองค์กรให้ดำเนินไปได้อย่างก้าวหน้า และบรรลุเป้าหมาย สิ่งที่สำคัญที่ ผู้นำที่ดี ต้องมี คือ ผู้นำที่ดีต้องสามารถใช้อิทธิพลเหนือทัศนคติ หรือการกระทำของผู้อื่นได้</a:t>
            </a:r>
            <a:endParaRPr lang="th-TH" b="0" i="0" dirty="0">
              <a:solidFill>
                <a:srgbClr val="444646"/>
              </a:solidFill>
              <a:effectLst/>
              <a:latin typeface="db_heavent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71124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54200" y="1328629"/>
            <a:ext cx="7366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h-TH" sz="4000" b="1" i="0" dirty="0" smtClean="0">
                <a:solidFill>
                  <a:srgbClr val="292B2C"/>
                </a:solidFill>
                <a:effectLst/>
                <a:latin typeface="db_heaventregular"/>
              </a:rPr>
              <a:t>ผู้นำองค์กรที่ดี</a:t>
            </a:r>
            <a:endParaRPr lang="th-TH" sz="4000" b="0" i="0" dirty="0" smtClean="0">
              <a:solidFill>
                <a:srgbClr val="292B2C"/>
              </a:solidFill>
              <a:effectLst/>
              <a:latin typeface="db_heaventregular"/>
            </a:endParaRPr>
          </a:p>
          <a:p>
            <a:pPr fontAlgn="base"/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	1.ผู้นำที่ดีช่วยให้บุคลากรภายในองค์กรสามารถทำงานได้อย่างมีประสิทธิภาพ เพราะผู้นำที่ดีจะสามารถกระจายงานแก่บุคลากรได้อย่างเหมาะสม และผู้นำที่ดียังเป็นผู้ที่ช่วยผลักดันให้การทำงานเป็นไปได้อย่างมีประสิทธิภาพ</a:t>
            </a:r>
          </a:p>
          <a:p>
            <a:pPr fontAlgn="base"/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	2.แม้ในภาวะกดดัน ผู้นำที่ดีจะสามารถตัดสินใจหรือชักจูงองค์กรให้ถูกขับเคลื่อนไปในทางที่ดีได้ </a:t>
            </a:r>
            <a:endParaRPr lang="th-TH" b="0" i="0" dirty="0">
              <a:solidFill>
                <a:srgbClr val="444646"/>
              </a:solidFill>
              <a:effectLst/>
              <a:latin typeface="db_heaven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32428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866900" y="1443841"/>
            <a:ext cx="835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	3.ผู้นำที่ดีจะเปิดใจรับฟังข้อคิดเห็นของคนในองค์กรทุกฝ่าย ช่วยสร้างวัฒนธรรมการสื่อสารที่ดีภายในองค์กร ซึ่งยังช่วยให้องค์กรมีแนวโน้มการสร้างนวัตกรรมใหม่ ๆ ได้มากกว่า เพราะผู้นำที่ดีมีการรับฟังข้อคิดเห็นใหม่ ๆ อย่างต่อเนื่อง </a:t>
            </a:r>
          </a:p>
          <a:p>
            <a:pPr fontAlgn="base"/>
            <a:r>
              <a:rPr lang="th-TH" b="0" i="0" dirty="0" smtClean="0">
                <a:solidFill>
                  <a:srgbClr val="444646"/>
                </a:solidFill>
                <a:effectLst/>
                <a:latin typeface="db_heaventregular"/>
              </a:rPr>
              <a:t>	4.ผู้นำที่ดีช่วยให้องค์กรเห็นคุณค่าของแต่ละบุคคลอย่างเท่าเทียม แม้จะมีทักษะและประสบการณ์แตกต่างกัน เพราะผู้นำที่ดีจะสามารถกระจายงานให้ถูกคนถูกเวลา ทำให้คนในองค์กรแต่ละคนสามารถใช้ทักษะที่มีต่างกันช่วยเหลือกันได้อย่างเต็มที่</a:t>
            </a:r>
          </a:p>
          <a:p>
            <a:pPr fontAlgn="base"/>
            <a:r>
              <a:rPr lang="th-TH" dirty="0" smtClean="0"/>
              <a:t>	5.</a:t>
            </a:r>
            <a:r>
              <a:rPr lang="th-TH" dirty="0"/>
              <a:t>ผู้นำที่ดีช่วยให้วัตถุประสงค์และเป้าหมายขององค์กรประสบความสำเร็จได้มากกว่า  </a:t>
            </a:r>
            <a:endParaRPr lang="th-TH" b="0" i="0" dirty="0">
              <a:solidFill>
                <a:srgbClr val="444646"/>
              </a:solidFill>
              <a:effectLst/>
              <a:latin typeface="db_heaven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51612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625600" y="1012954"/>
            <a:ext cx="850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สรุป</a:t>
            </a:r>
            <a:endParaRPr lang="th-TH" sz="4000" dirty="0">
              <a:cs typeface="+mj-cs"/>
            </a:endParaRPr>
          </a:p>
          <a:p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ผู้นำ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ในองค์กรต้องได้รับการประเมิน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ด้วยเหตุผล เพื่อให้มีการ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พัฒนา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มากกว่าที่ผ่านมา 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ประเมิน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ผู้นำนั้นจะ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ประกอบด้วย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การประเมินการกำหนดเป้าหมาย การสื่อสาร ความ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ยึดมั่นใน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คุณธรรม ด้าน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ความคิด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สร้างสรรค์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สนับสนุนดูแล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ผู้อื่น การตัดสินใจ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ที่นำความคิดเห็น  ความ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กล้า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มอบหมาย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งาน การเสริมสร้างทีม การ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เป็นผู้สนับสนุนด้านการเป็นผู้ฝึกสอนงาน ด้านการเรียนรู้ ด้านการประสานความร่วม การรับมือกับคำ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วิพากษ์วิจารณ์ และ ความ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รับผิดชอบของ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งาน การประเมินผู้นำมีเป้าหมายเพื่อให้ผู้นำมีการพัฒนาตัวเองและมีการเปลี่ยนจนนำไปสู่การเป็นผู้นำแห่งการเปลี่ยนแปลง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540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574800" y="582067"/>
            <a:ext cx="89789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แบบฝึกหัด</a:t>
            </a:r>
            <a:endParaRPr lang="th-TH" sz="4000" dirty="0">
              <a:cs typeface="+mj-cs"/>
            </a:endParaRPr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1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ให้นักศึกษาอธิบายเหตุผลว่าเพราะเหตุ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ใดจึงจำเป็นต้อง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มีการประเมินผู้นำ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2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ให้นักศึกษาอธิบายการประเมินความสามารถของผู้นำด้านการกำหนด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เป้าหมายซึ่งในการประเมินด้านนี้ต้อง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ประเมินเรื่องอะไรบ้าง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3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อธิบายเหตุผลเพราะเหตุใด ต้อง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มีการประเมินภาวะผู้นำทางการสื่อสาร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	4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ให้นักศึกษาอธิบายเหตุผลทำไมผู้นำต้องกล้า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คิด กล้าทำ กล้า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รับมือกับความขัดแย้ง</a:t>
            </a:r>
            <a:endParaRPr lang="th-TH" dirty="0"/>
          </a:p>
          <a:p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 	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r>
              <a:rPr lang="th-TH" dirty="0">
                <a:solidFill>
                  <a:srgbClr val="000000"/>
                </a:solidFill>
                <a:latin typeface="Arial" panose="020B0604020202020204" pitchFamily="34" charset="0"/>
              </a:rPr>
              <a:t>ให้นักศึกษาอธิบายเหตุผลที่ต้องมีการประเมินผู้นำด้านการเรียนรู้ด้วยพร้อมทั้งเหตุผลที่ต้องมีการ</a:t>
            </a:r>
            <a:r>
              <a:rPr lang="th-TH" dirty="0" smtClean="0">
                <a:solidFill>
                  <a:srgbClr val="000000"/>
                </a:solidFill>
                <a:latin typeface="Arial" panose="020B0604020202020204" pitchFamily="34" charset="0"/>
              </a:rPr>
              <a:t>ประเมินด้านนี้</a:t>
            </a:r>
            <a:endParaRPr lang="th-TH" dirty="0"/>
          </a:p>
          <a:p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75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917700" y="869147"/>
            <a:ext cx="8661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 smtClean="0">
                <a:cs typeface="+mj-cs"/>
              </a:rPr>
              <a:t>แบบฝึกหัด</a:t>
            </a:r>
          </a:p>
          <a:p>
            <a:r>
              <a:rPr lang="th-TH" dirty="0" smtClean="0"/>
              <a:t>กิ</a:t>
            </a:r>
            <a:r>
              <a:rPr lang="th-TH" dirty="0"/>
              <a:t>ติ </a:t>
            </a:r>
            <a:r>
              <a:rPr lang="th-TH" dirty="0" err="1"/>
              <a:t>ตยัค</a:t>
            </a:r>
            <a:r>
              <a:rPr lang="th-TH" dirty="0"/>
              <a:t>คานนท์. (2543). เทคนิคการสร้างภาวะผู้นำ. พิมพ์ครั้งที่ 6. กรุงเทพฯ: </a:t>
            </a:r>
            <a:r>
              <a:rPr lang="th-TH" dirty="0" err="1"/>
              <a:t>บัต</a:t>
            </a:r>
            <a:r>
              <a:rPr lang="th-TH" dirty="0" err="1" smtClean="0"/>
              <a:t>เตอร์</a:t>
            </a:r>
            <a:r>
              <a:rPr lang="th-TH" dirty="0" smtClean="0"/>
              <a:t>	ลาย</a:t>
            </a:r>
          </a:p>
          <a:p>
            <a:r>
              <a:rPr lang="th-TH" dirty="0"/>
              <a:t>ชาญชัย อา</a:t>
            </a:r>
            <a:r>
              <a:rPr lang="th-TH" dirty="0" err="1"/>
              <a:t>จินส</a:t>
            </a:r>
            <a:r>
              <a:rPr lang="th-TH" dirty="0"/>
              <a:t>มาจาร. (2550). ภาวะผู้นำในองค์กร. กรุงเทพฯ: </a:t>
            </a:r>
            <a:r>
              <a:rPr lang="th-TH" dirty="0" smtClean="0"/>
              <a:t>ปัญญาชน.</a:t>
            </a:r>
          </a:p>
          <a:p>
            <a:r>
              <a:rPr lang="th-TH" dirty="0" err="1"/>
              <a:t>เนตร์พัณณา</a:t>
            </a:r>
            <a:r>
              <a:rPr lang="th-TH" dirty="0"/>
              <a:t> ยาวิราช. (2552). ภาวะผู้นำเชิงกลยุทธ์แก้ไขครั้งที่ 6. กรุงเทพฯ: </a:t>
            </a:r>
            <a:r>
              <a:rPr lang="th-TH" dirty="0" smtClean="0"/>
              <a:t>	</a:t>
            </a:r>
            <a:r>
              <a:rPr lang="th-TH" dirty="0" err="1" smtClean="0"/>
              <a:t>เซ็นทรัลเอ็กซ์</a:t>
            </a:r>
            <a:r>
              <a:rPr lang="th-TH" dirty="0" smtClean="0"/>
              <a:t>เพรส</a:t>
            </a:r>
          </a:p>
          <a:p>
            <a:r>
              <a:rPr lang="th-TH" dirty="0"/>
              <a:t>พรนพ พุกกะพันธ์. (2544). ภาวะผู้นำและการจูงใจ. กรุงเทพฯ: จามจุรี</a:t>
            </a:r>
            <a:r>
              <a:rPr lang="th-TH" dirty="0" err="1"/>
              <a:t>โปร</a:t>
            </a:r>
            <a:r>
              <a:rPr lang="th-TH" dirty="0" err="1" smtClean="0"/>
              <a:t>ดักส์</a:t>
            </a:r>
            <a:r>
              <a:rPr lang="th-TH" dirty="0" smtClean="0"/>
              <a:t>.</a:t>
            </a:r>
          </a:p>
          <a:p>
            <a:r>
              <a:rPr lang="th-TH" dirty="0"/>
              <a:t>รังสรรค์ ประเสริฐศรี. (2544). ภาวะผู้นำ. กรุงเทพฯ: ธนวัชการพิมพ์.</a:t>
            </a:r>
          </a:p>
        </p:txBody>
      </p:sp>
    </p:spTree>
    <p:extLst>
      <p:ext uri="{BB962C8B-B14F-4D97-AF65-F5344CB8AC3E}">
        <p14:creationId xmlns:p14="http://schemas.microsoft.com/office/powerpoint/2010/main" val="179299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998821"/>
              </p:ext>
            </p:extLst>
          </p:nvPr>
        </p:nvGraphicFramePr>
        <p:xfrm>
          <a:off x="1816100" y="939800"/>
          <a:ext cx="8420100" cy="2927985"/>
        </p:xfrm>
        <a:graphic>
          <a:graphicData uri="http://schemas.openxmlformats.org/drawingml/2006/table">
            <a:tbl>
              <a:tblPr/>
              <a:tblGrid>
                <a:gridCol w="1333624"/>
                <a:gridCol w="7086476"/>
              </a:tblGrid>
              <a:tr h="16383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  <a:r>
                        <a:rPr lang="en-US" sz="2800" b="0" i="0" u="none" strike="noStrike" baseline="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800" b="0" i="0" u="none" strike="noStrike" baseline="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ในการสื่อความอย่างเหมาะสม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Explaining and Communicating Expectations</a:t>
                      </a:r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ผู้นำที่ดีต้องมีความสามารถในการอธิบายและสื่อความ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ต้องการหรือ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ความคาดหวังให้ผู้อื่นได้อย่างเหมาะสม ทั้งเฉพาะรายบุคคล และทีม  เพื่อให้พนักงานสามารถทำงานในหน้าที่ของตนเองได้อย่างมีประสิทธิภาพยิ่งขึ้น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98736"/>
              </p:ext>
            </p:extLst>
          </p:nvPr>
        </p:nvGraphicFramePr>
        <p:xfrm>
          <a:off x="2336800" y="1270794"/>
          <a:ext cx="7340600" cy="2152650"/>
        </p:xfrm>
        <a:graphic>
          <a:graphicData uri="http://schemas.openxmlformats.org/drawingml/2006/table">
            <a:tbl>
              <a:tblPr/>
              <a:tblGrid>
                <a:gridCol w="62857"/>
                <a:gridCol w="7277743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การสื่อสารเชิงการเขียน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Written Communication)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ที่ดีต้องสามารถเขียนอธิบายสิ่งต่างๆได้อย่างชัดเจน มีความกระชับ  ตรงประเด็นและได้ใจความ และปรับวิธีการสื่อสารให้ เหมาะสมกับผู้รับสื่อแต่ละราย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79100"/>
              </p:ext>
            </p:extLst>
          </p:nvPr>
        </p:nvGraphicFramePr>
        <p:xfrm>
          <a:off x="2032000" y="1224756"/>
          <a:ext cx="7937500" cy="2152650"/>
        </p:xfrm>
        <a:graphic>
          <a:graphicData uri="http://schemas.openxmlformats.org/drawingml/2006/table">
            <a:tbl>
              <a:tblPr/>
              <a:tblGrid>
                <a:gridCol w="404547"/>
                <a:gridCol w="7532953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ในการสื่อสารเชิงพูด 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Oral Communication)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ที่ดีจะต้องสามารถชี้แจงแก่ผู้อื่นได้อย่างตรงไปตรงมา เข้าใจง่าย รู้จักวิธีการพูดที่สามารถลดระดับความขัดแย้งหรือผลกระทบที่เกิดขึ้นได้อย่างเหมาะสม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048418"/>
              </p:ext>
            </p:extLst>
          </p:nvPr>
        </p:nvGraphicFramePr>
        <p:xfrm>
          <a:off x="1993900" y="1113631"/>
          <a:ext cx="7747000" cy="2579370"/>
        </p:xfrm>
        <a:graphic>
          <a:graphicData uri="http://schemas.openxmlformats.org/drawingml/2006/table">
            <a:tbl>
              <a:tblPr/>
              <a:tblGrid>
                <a:gridCol w="394839"/>
                <a:gridCol w="7352161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ประเมินความยึด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มั่นในคุณธรรม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Personal Integrity)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ที่ดีต้องมีอุดมการณ์และยึดมั่นคุณธรรม สร้างความเชื่อมั่นและทำให้ผู้อื่นไว้วางใจ ปฏิบัติต่อผู้อื่นด้วยความเท่าเทียมกัน รักษาคำมั่นสัญญา ยึดมั่นในผลประโยชน์ส่วนรวมเป็นหลัก และยอมรับในข้อผิดพลาดและนำคำวิพากษ์วิจารณ์ที่เกิดขึ้น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4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954297"/>
              </p:ext>
            </p:extLst>
          </p:nvPr>
        </p:nvGraphicFramePr>
        <p:xfrm>
          <a:off x="1993900" y="1300956"/>
          <a:ext cx="7759700" cy="2579370"/>
        </p:xfrm>
        <a:graphic>
          <a:graphicData uri="http://schemas.openxmlformats.org/drawingml/2006/table">
            <a:tbl>
              <a:tblPr/>
              <a:tblGrid>
                <a:gridCol w="395486"/>
                <a:gridCol w="7364214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ในด้านความคิดสร้างสรรค์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Creativity and Experimentation)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ที่ดีต้องให้ความสำคัญต่อการสร้างสภาพแวดล้อมที่เปิดกว้างต่อความคิดใหม่ๆ กระตุ้นและสนับสนุนให้สมาชิกในทีมคิดหาวิธีการทำงานที่ดีขึ้นกว่าเดิม หรือทดลองทำในแนวทางใหม่ๆ โดยไม่ต้องกลัวต่อการผิดพลาดหรือการตำหนิติเตียนจากผู้อื่น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3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6723"/>
              </p:ext>
            </p:extLst>
          </p:nvPr>
        </p:nvGraphicFramePr>
        <p:xfrm>
          <a:off x="1905000" y="1537494"/>
          <a:ext cx="7962900" cy="2152650"/>
        </p:xfrm>
        <a:graphic>
          <a:graphicData uri="http://schemas.openxmlformats.org/drawingml/2006/table">
            <a:tbl>
              <a:tblPr/>
              <a:tblGrid>
                <a:gridCol w="405842"/>
                <a:gridCol w="7557058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ในการให้การสนับสนุนดูแลผู้อื่น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Nurturing)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h-TH" sz="2800" b="0" i="0" u="none" strike="noStrike" dirty="0" smtClean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ที่ดีจะต้องเข้าใจถึงความแตกต่างของบุคคล และให้ความสนใจและเอาใจใส่ต่อการทำงานและผลงานที่เกิดขึ้น ให้โอกาสและการสนับสนุนต่อการเติบโตในการทำงานและการพัฒนาของแต่ละบุคคล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3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751846"/>
              </p:ext>
            </p:extLst>
          </p:nvPr>
        </p:nvGraphicFramePr>
        <p:xfrm>
          <a:off x="1854200" y="1623219"/>
          <a:ext cx="7708900" cy="2152650"/>
        </p:xfrm>
        <a:graphic>
          <a:graphicData uri="http://schemas.openxmlformats.org/drawingml/2006/table">
            <a:tbl>
              <a:tblPr/>
              <a:tblGrid>
                <a:gridCol w="392897"/>
                <a:gridCol w="7316003"/>
              </a:tblGrid>
              <a:tr h="2286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8. </a:t>
                      </a:r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ประเมินทักษะ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ในการตัดสินใจ (</a:t>
                      </a:r>
                      <a:r>
                        <a:rPr lang="en-US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Decisiveness)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</a:t>
                      </a:r>
                    </a:p>
                    <a:p>
                      <a:pPr algn="l" fontAlgn="t"/>
                      <a:r>
                        <a:rPr lang="th-TH" sz="2800" b="0" i="0" u="none" strike="noStrike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ผู้นำ</a:t>
                      </a:r>
                      <a:r>
                        <a:rPr lang="th-TH" sz="2800" b="0" i="0" u="none" strike="noStrike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ที่ดีต้องมีความเด็ดเดี่ยว มีความเฉียบขาดในการตัดสินใจอย่างถูกต้อง ทันท่วงที มีเหตุผล ข้อเท็จจริงประกอบการตัดสินใจ และลำดับความสำคัญของปัญหาเป็นเกณฑ์ในการ ตัดสินใจแก้ปัญหา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5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207</TotalTime>
  <Words>1128</Words>
  <Application>Microsoft Office PowerPoint</Application>
  <PresentationFormat>แบบจอกว้าง</PresentationFormat>
  <Paragraphs>107</Paragraphs>
  <Slides>28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28</vt:i4>
      </vt:variant>
    </vt:vector>
  </HeadingPairs>
  <TitlesOfParts>
    <vt:vector size="35" baseType="lpstr">
      <vt:lpstr>Angsana New</vt:lpstr>
      <vt:lpstr>Arial</vt:lpstr>
      <vt:lpstr>Calibri</vt:lpstr>
      <vt:lpstr>Calibri Light</vt:lpstr>
      <vt:lpstr>Cordia New</vt:lpstr>
      <vt:lpstr>db_heaventregular</vt:lpstr>
      <vt:lpstr>ย้อนยุค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IKKLASCOM 64</dc:creator>
  <cp:lastModifiedBy>IKKLASCOM 64</cp:lastModifiedBy>
  <cp:revision>13</cp:revision>
  <cp:lastPrinted>2022-06-05T17:19:19Z</cp:lastPrinted>
  <dcterms:created xsi:type="dcterms:W3CDTF">2022-06-03T15:45:11Z</dcterms:created>
  <dcterms:modified xsi:type="dcterms:W3CDTF">2022-06-05T18:03:10Z</dcterms:modified>
</cp:coreProperties>
</file>