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5" r:id="rId3"/>
    <p:sldId id="257" r:id="rId4"/>
    <p:sldId id="273" r:id="rId5"/>
    <p:sldId id="274" r:id="rId6"/>
    <p:sldId id="258" r:id="rId7"/>
    <p:sldId id="259" r:id="rId8"/>
    <p:sldId id="260" r:id="rId9"/>
    <p:sldId id="266" r:id="rId10"/>
    <p:sldId id="267" r:id="rId11"/>
    <p:sldId id="268" r:id="rId12"/>
    <p:sldId id="261" r:id="rId13"/>
    <p:sldId id="262" r:id="rId14"/>
    <p:sldId id="263" r:id="rId15"/>
    <p:sldId id="264" r:id="rId16"/>
    <p:sldId id="269" r:id="rId17"/>
    <p:sldId id="270" r:id="rId18"/>
    <p:sldId id="271"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48" d="100"/>
          <a:sy n="48" d="100"/>
        </p:scale>
        <p:origin x="78"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สไลด์ชื่อเรื่อ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h-TH"/>
              <a:t>คลิกเพื่อแก้ไขสไตล์ชื่อเรื่องต้นแบบ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h-TH"/>
              <a:t>คลิกเพื่อแก้ไขสไตล์ชื่อเรื่องรองต้นแบบ</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6549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2732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ข้อความและชื่อเรื่องแนวตั้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3136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h-TH"/>
              <a:t>คลิกเพื่อแก้ไขสไตล์ชื่อเรื่องต้นแบบ</a:t>
            </a:r>
            <a:endParaRPr lang="en-US" dirty="0"/>
          </a:p>
        </p:txBody>
      </p:sp>
      <p:sp>
        <p:nvSpPr>
          <p:cNvPr id="3" name="Content Placeholder 2"/>
          <p:cNvSpPr>
            <a:spLocks noGrp="1"/>
          </p:cNvSpPr>
          <p:nvPr>
            <p:ph idx="1"/>
          </p:nvPr>
        </p:nvSpPr>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9233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ส่วนหัวของส่วน">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96DFF08F-DC6B-4601-B491-B0F83F6DD2DA}" type="datetimeFigureOut">
              <a:rPr lang="en-US" smtClean="0"/>
              <a:pPr/>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812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h-TH"/>
              <a:t>คลิกเพื่อแก้ไขสไตล์ชื่อเรื่องต้นแบบ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6448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4" name="Content Placeholder 3"/>
          <p:cNvSpPr>
            <a:spLocks noGrp="1"/>
          </p:cNvSpPr>
          <p:nvPr>
            <p:ph sz="half" idx="2"/>
          </p:nvPr>
        </p:nvSpPr>
        <p:spPr>
          <a:xfrm>
            <a:off x="1097280" y="2582334"/>
            <a:ext cx="4937760" cy="3378200"/>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6" name="Content Placeholder 5"/>
          <p:cNvSpPr>
            <a:spLocks noGrp="1"/>
          </p:cNvSpPr>
          <p:nvPr>
            <p:ph sz="quarter" idx="4"/>
          </p:nvPr>
        </p:nvSpPr>
        <p:spPr>
          <a:xfrm>
            <a:off x="6217920" y="2582334"/>
            <a:ext cx="4937760" cy="3378200"/>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3566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85684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ว่างเปล่า">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smtClean="0"/>
              <a:t>12/8/2021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6269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เนื้อหาพร้อมคำอธิบายภาพ">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smtClean="0"/>
              <a:t>12/8/2021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4079113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h-TH"/>
              <a:t>คลิกเพื่อแก้ไขสไตล์ชื่อเรื่องต้นแบบ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h-TH"/>
              <a:t>คลิกไอคอนเพื่อเพิ่มรูปภาพ</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96DFF08F-DC6B-4601-B491-B0F83F6DD2DA}" type="datetimeFigureOut">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7938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12/8/2021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049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ictionary.sanook.com/search/%E0%B8%9B%E0%B8%A3%E0%B8%B0%E0%B8%A1%E0%B8%A7%E0%B8%A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26C08195-B91D-453E-AD1F-80D67167950E}"/>
              </a:ext>
            </a:extLst>
          </p:cNvPr>
          <p:cNvSpPr>
            <a:spLocks noGrp="1"/>
          </p:cNvSpPr>
          <p:nvPr>
            <p:ph type="ctrTitle"/>
          </p:nvPr>
        </p:nvSpPr>
        <p:spPr/>
        <p:txBody>
          <a:bodyPr/>
          <a:lstStyle/>
          <a:p>
            <a:r>
              <a:rPr lang="th-TH" dirty="0"/>
              <a:t>พรบ. มาตรฐานทางจริยธรรม 2562</a:t>
            </a:r>
          </a:p>
        </p:txBody>
      </p:sp>
    </p:spTree>
    <p:extLst>
      <p:ext uri="{BB962C8B-B14F-4D97-AF65-F5344CB8AC3E}">
        <p14:creationId xmlns:p14="http://schemas.microsoft.com/office/powerpoint/2010/main" val="363017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8AF70A5-0374-4D79-8051-77EC59E12361}"/>
              </a:ext>
            </a:extLst>
          </p:cNvPr>
          <p:cNvSpPr>
            <a:spLocks noGrp="1"/>
          </p:cNvSpPr>
          <p:nvPr>
            <p:ph type="title"/>
          </p:nvPr>
        </p:nvSpPr>
        <p:spPr>
          <a:xfrm>
            <a:off x="1097280" y="0"/>
            <a:ext cx="10058400" cy="783203"/>
          </a:xfrm>
        </p:spPr>
        <p:txBody>
          <a:bodyPr/>
          <a:lstStyle/>
          <a:p>
            <a:pPr algn="ctr"/>
            <a:r>
              <a:rPr lang="th-TH" b="1" i="0" dirty="0">
                <a:solidFill>
                  <a:srgbClr val="8B0000"/>
                </a:solidFill>
                <a:effectLst/>
                <a:latin typeface="arial" panose="020B0604020202020204" pitchFamily="34" charset="0"/>
              </a:rPr>
              <a:t>จรรยาบรรณวิชาชีพครู 5 ด้าน 9 ข้อ</a:t>
            </a:r>
            <a:endParaRPr lang="th-TH" dirty="0"/>
          </a:p>
        </p:txBody>
      </p:sp>
      <p:sp>
        <p:nvSpPr>
          <p:cNvPr id="3" name="ตัวแทนเนื้อหา 2">
            <a:extLst>
              <a:ext uri="{FF2B5EF4-FFF2-40B4-BE49-F238E27FC236}">
                <a16:creationId xmlns:a16="http://schemas.microsoft.com/office/drawing/2014/main" id="{AAC0601C-3691-4D22-9B79-629A8C572EDD}"/>
              </a:ext>
            </a:extLst>
          </p:cNvPr>
          <p:cNvSpPr>
            <a:spLocks noGrp="1"/>
          </p:cNvSpPr>
          <p:nvPr>
            <p:ph idx="1"/>
          </p:nvPr>
        </p:nvSpPr>
        <p:spPr>
          <a:xfrm>
            <a:off x="347869" y="830910"/>
            <a:ext cx="11496261" cy="5702657"/>
          </a:xfrm>
        </p:spPr>
        <p:txBody>
          <a:bodyPr>
            <a:normAutofit/>
          </a:bodyPr>
          <a:lstStyle/>
          <a:p>
            <a:r>
              <a:rPr lang="th-TH" sz="2800" b="1" i="0" dirty="0">
                <a:solidFill>
                  <a:srgbClr val="111111"/>
                </a:solidFill>
                <a:effectLst/>
                <a:latin typeface="TH SarabunPSK" panose="020B0500040200020003" pitchFamily="34" charset="-34"/>
                <a:cs typeface="TH SarabunPSK" panose="020B0500040200020003" pitchFamily="34" charset="-34"/>
              </a:rPr>
              <a:t>1.จรรยาบรรณต่อตนเอง</a:t>
            </a:r>
          </a:p>
          <a:p>
            <a:r>
              <a:rPr lang="th-TH" sz="2800" b="1" i="0" dirty="0">
                <a:solidFill>
                  <a:srgbClr val="222222"/>
                </a:solidFill>
                <a:effectLst/>
                <a:latin typeface="TH SarabunPSK" panose="020B0500040200020003" pitchFamily="34" charset="-34"/>
                <a:cs typeface="TH SarabunPSK" panose="020B0500040200020003" pitchFamily="34" charset="-34"/>
              </a:rPr>
              <a:t>ข้อที่ 1</a:t>
            </a:r>
            <a:r>
              <a:rPr lang="th-TH" sz="2800" b="0" i="0" dirty="0">
                <a:solidFill>
                  <a:srgbClr val="222222"/>
                </a:solidFill>
                <a:effectLst/>
                <a:latin typeface="TH SarabunPSK" panose="020B0500040200020003" pitchFamily="34" charset="-34"/>
                <a:cs typeface="TH SarabunPSK" panose="020B0500040200020003" pitchFamily="34" charset="-34"/>
              </a:rPr>
              <a:t> ผู้ประกอบวิชาชีพทางการศึกษา ต้องมีวินัยในตนเอง พัฒนาตนเองด้านวิชาชีพ บุคลิกภาพ และวิสัยทัศน์ ให้ทันต่อการพัฒนาทางวิทยาการ เศรษฐกิจ สังคม และการเมืองอยู่เสมอ</a:t>
            </a:r>
            <a:br>
              <a:rPr lang="th-TH" sz="2800" b="0" i="0" dirty="0">
                <a:solidFill>
                  <a:srgbClr val="222222"/>
                </a:solidFill>
                <a:effectLst/>
                <a:latin typeface="TH SarabunPSK" panose="020B0500040200020003" pitchFamily="34" charset="-34"/>
                <a:cs typeface="TH SarabunPSK" panose="020B0500040200020003" pitchFamily="34" charset="-34"/>
              </a:rPr>
            </a:br>
            <a:r>
              <a:rPr lang="th-TH" sz="2800" b="1" i="0" dirty="0">
                <a:solidFill>
                  <a:srgbClr val="222222"/>
                </a:solidFill>
                <a:effectLst/>
                <a:latin typeface="TH SarabunPSK" panose="020B0500040200020003" pitchFamily="34" charset="-34"/>
                <a:cs typeface="TH SarabunPSK" panose="020B0500040200020003" pitchFamily="34" charset="-34"/>
              </a:rPr>
              <a:t>2. จรรยาบรรณต่อวิชาชีพ</a:t>
            </a:r>
            <a:br>
              <a:rPr lang="th-TH" sz="2800" b="0" i="0" dirty="0">
                <a:solidFill>
                  <a:srgbClr val="222222"/>
                </a:solidFill>
                <a:effectLst/>
                <a:latin typeface="TH SarabunPSK" panose="020B0500040200020003" pitchFamily="34" charset="-34"/>
                <a:cs typeface="TH SarabunPSK" panose="020B0500040200020003" pitchFamily="34" charset="-34"/>
              </a:rPr>
            </a:br>
            <a:r>
              <a:rPr lang="th-TH" sz="2800" b="1" i="0" dirty="0">
                <a:solidFill>
                  <a:srgbClr val="222222"/>
                </a:solidFill>
                <a:effectLst/>
                <a:latin typeface="TH SarabunPSK" panose="020B0500040200020003" pitchFamily="34" charset="-34"/>
                <a:cs typeface="TH SarabunPSK" panose="020B0500040200020003" pitchFamily="34" charset="-34"/>
              </a:rPr>
              <a:t>ข้อที่ 2</a:t>
            </a:r>
            <a:r>
              <a:rPr lang="th-TH" sz="2800" b="0" i="0" dirty="0">
                <a:solidFill>
                  <a:srgbClr val="222222"/>
                </a:solidFill>
                <a:effectLst/>
                <a:latin typeface="TH SarabunPSK" panose="020B0500040200020003" pitchFamily="34" charset="-34"/>
                <a:cs typeface="TH SarabunPSK" panose="020B0500040200020003" pitchFamily="34" charset="-34"/>
              </a:rPr>
              <a:t> ผู้ประกอบวิชาชีพทางการศึกษา ต้องรัก ศรัทธา ซื่อสัตย์สุจริต รับผิดชอบต่อวิชาชีพ</a:t>
            </a:r>
            <a:br>
              <a:rPr lang="th-TH" sz="2800" b="0" i="0" dirty="0">
                <a:solidFill>
                  <a:srgbClr val="222222"/>
                </a:solidFill>
                <a:effectLst/>
                <a:latin typeface="TH SarabunPSK" panose="020B0500040200020003" pitchFamily="34" charset="-34"/>
                <a:cs typeface="TH SarabunPSK" panose="020B0500040200020003" pitchFamily="34" charset="-34"/>
              </a:rPr>
            </a:br>
            <a:r>
              <a:rPr lang="th-TH" sz="2800" b="0" i="0" dirty="0">
                <a:solidFill>
                  <a:srgbClr val="222222"/>
                </a:solidFill>
                <a:effectLst/>
                <a:latin typeface="TH SarabunPSK" panose="020B0500040200020003" pitchFamily="34" charset="-34"/>
                <a:cs typeface="TH SarabunPSK" panose="020B0500040200020003" pitchFamily="34" charset="-34"/>
              </a:rPr>
              <a:t>และเป็นสมาชิกที่ดีขององค์กรวิชาชีพ</a:t>
            </a:r>
          </a:p>
          <a:p>
            <a:r>
              <a:rPr lang="th-TH" sz="2800" b="1" i="0" dirty="0">
                <a:solidFill>
                  <a:srgbClr val="111111"/>
                </a:solidFill>
                <a:effectLst/>
                <a:latin typeface="TH SarabunPSK" panose="020B0500040200020003" pitchFamily="34" charset="-34"/>
                <a:cs typeface="TH SarabunPSK" panose="020B0500040200020003" pitchFamily="34" charset="-34"/>
              </a:rPr>
              <a:t>3.จรรยาบรรณต่อผู้รับบริการ</a:t>
            </a:r>
          </a:p>
          <a:p>
            <a:pPr lvl="1"/>
            <a:r>
              <a:rPr lang="th-TH" sz="2400" b="1" i="0" dirty="0">
                <a:solidFill>
                  <a:srgbClr val="222222"/>
                </a:solidFill>
                <a:effectLst/>
                <a:latin typeface="TH SarabunPSK" panose="020B0500040200020003" pitchFamily="34" charset="-34"/>
                <a:cs typeface="TH SarabunPSK" panose="020B0500040200020003" pitchFamily="34" charset="-34"/>
              </a:rPr>
              <a:t>ข้อที่ 3</a:t>
            </a:r>
            <a:r>
              <a:rPr lang="th-TH" sz="2400" b="0" i="0" dirty="0">
                <a:solidFill>
                  <a:srgbClr val="222222"/>
                </a:solidFill>
                <a:effectLst/>
                <a:latin typeface="TH SarabunPSK" panose="020B0500040200020003" pitchFamily="34" charset="-34"/>
                <a:cs typeface="TH SarabunPSK" panose="020B0500040200020003" pitchFamily="34" charset="-34"/>
              </a:rPr>
              <a:t> ผู้ประกอบวิชาชีพทางการศึกษา ต้องรัก เมตตา เอาใจใส่ ช่วยเหลือ ส่งเสริม ให้กําลังใจแก่ศิษย์ และผู้รับบริการ ตามบทบาทหน้าที่โดยเสมอหน้า</a:t>
            </a:r>
          </a:p>
          <a:p>
            <a:pPr lvl="1"/>
            <a:r>
              <a:rPr lang="th-TH" sz="2400" b="1" i="0" dirty="0">
                <a:solidFill>
                  <a:srgbClr val="222222"/>
                </a:solidFill>
                <a:effectLst/>
                <a:latin typeface="TH SarabunPSK" panose="020B0500040200020003" pitchFamily="34" charset="-34"/>
                <a:cs typeface="TH SarabunPSK" panose="020B0500040200020003" pitchFamily="34" charset="-34"/>
              </a:rPr>
              <a:t>ข้อที่ 4</a:t>
            </a:r>
            <a:r>
              <a:rPr lang="th-TH" sz="2400" b="0" i="0" dirty="0">
                <a:solidFill>
                  <a:srgbClr val="222222"/>
                </a:solidFill>
                <a:effectLst/>
                <a:latin typeface="TH SarabunPSK" panose="020B0500040200020003" pitchFamily="34" charset="-34"/>
                <a:cs typeface="TH SarabunPSK" panose="020B0500040200020003" pitchFamily="34" charset="-34"/>
              </a:rPr>
              <a:t> ผู้ประกอบวิชาชีพทางการศึกษา ต้องส่งเสริมให้เกิดการเรียนรู้ ทักษะ และนิสัย ที่ถูกต้องดีงามแก่ศิษย์ และผู้รับบริการ ตามบทบาทหน้าที่อย่างเต็มความสามารถ ด้วยความบริสุทธิ์ใจ</a:t>
            </a:r>
            <a:br>
              <a:rPr lang="th-TH" sz="2400" b="0" i="0" dirty="0">
                <a:solidFill>
                  <a:srgbClr val="222222"/>
                </a:solidFill>
                <a:effectLst/>
                <a:latin typeface="TH SarabunPSK" panose="020B0500040200020003" pitchFamily="34" charset="-34"/>
                <a:cs typeface="TH SarabunPSK" panose="020B0500040200020003" pitchFamily="34" charset="-34"/>
              </a:rPr>
            </a:br>
            <a:r>
              <a:rPr lang="th-TH" sz="2400" b="1" i="0" dirty="0">
                <a:solidFill>
                  <a:srgbClr val="222222"/>
                </a:solidFill>
                <a:effectLst/>
                <a:latin typeface="TH SarabunPSK" panose="020B0500040200020003" pitchFamily="34" charset="-34"/>
                <a:cs typeface="TH SarabunPSK" panose="020B0500040200020003" pitchFamily="34" charset="-34"/>
              </a:rPr>
              <a:t>ข้อที่ 5</a:t>
            </a:r>
            <a:r>
              <a:rPr lang="th-TH" sz="2400" b="0" i="0" dirty="0">
                <a:solidFill>
                  <a:srgbClr val="222222"/>
                </a:solidFill>
                <a:effectLst/>
                <a:latin typeface="TH SarabunPSK" panose="020B0500040200020003" pitchFamily="34" charset="-34"/>
                <a:cs typeface="TH SarabunPSK" panose="020B0500040200020003" pitchFamily="34" charset="-34"/>
              </a:rPr>
              <a:t> ผู้ประกอบวิชาชีพทางการศึกษา ต้องประพฤติปฏิบัติตนเป็นแบบอย่างที่ดี ทั้งทางกาย วาจา และจิตใจ</a:t>
            </a:r>
            <a:br>
              <a:rPr lang="th-TH" sz="2400" b="0" i="0" dirty="0">
                <a:solidFill>
                  <a:srgbClr val="222222"/>
                </a:solidFill>
                <a:effectLst/>
                <a:latin typeface="TH SarabunPSK" panose="020B0500040200020003" pitchFamily="34" charset="-34"/>
                <a:cs typeface="TH SarabunPSK" panose="020B0500040200020003" pitchFamily="34" charset="-34"/>
              </a:rPr>
            </a:br>
            <a:r>
              <a:rPr lang="th-TH" sz="2400" b="1" i="0" dirty="0">
                <a:solidFill>
                  <a:srgbClr val="222222"/>
                </a:solidFill>
                <a:effectLst/>
                <a:latin typeface="TH SarabunPSK" panose="020B0500040200020003" pitchFamily="34" charset="-34"/>
                <a:cs typeface="TH SarabunPSK" panose="020B0500040200020003" pitchFamily="34" charset="-34"/>
              </a:rPr>
              <a:t>ข้อที่ 6</a:t>
            </a:r>
            <a:r>
              <a:rPr lang="th-TH" sz="2400" b="0" i="0" dirty="0">
                <a:solidFill>
                  <a:srgbClr val="222222"/>
                </a:solidFill>
                <a:effectLst/>
                <a:latin typeface="TH SarabunPSK" panose="020B0500040200020003" pitchFamily="34" charset="-34"/>
                <a:cs typeface="TH SarabunPSK" panose="020B0500040200020003" pitchFamily="34" charset="-34"/>
              </a:rPr>
              <a:t> ผู้ประกอบวิชาชีพทางการศึกษา ต้องไม่กระทำตนเป็นปฏิปักษ์ต่อความเจริญทางกาย สติปัญญา จิตใจ อารมณ์ และสังคมของศิษย์ และผู้รับบริการ</a:t>
            </a:r>
            <a:endParaRPr lang="th-TH" sz="2400"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28102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0762C85F-CD55-46C2-8C26-06366D2D8DB4}"/>
              </a:ext>
            </a:extLst>
          </p:cNvPr>
          <p:cNvSpPr>
            <a:spLocks noGrp="1"/>
          </p:cNvSpPr>
          <p:nvPr>
            <p:ph idx="1"/>
          </p:nvPr>
        </p:nvSpPr>
        <p:spPr/>
        <p:txBody>
          <a:bodyPr/>
          <a:lstStyle/>
          <a:p>
            <a:pPr algn="l"/>
            <a:r>
              <a:rPr lang="th-TH" sz="2000" b="1" i="0" dirty="0">
                <a:solidFill>
                  <a:srgbClr val="222222"/>
                </a:solidFill>
                <a:effectLst/>
                <a:latin typeface="Verdana" panose="020B0604030504040204" pitchFamily="34" charset="0"/>
              </a:rPr>
              <a:t>ข้อที่ 7</a:t>
            </a:r>
            <a:r>
              <a:rPr lang="th-TH" sz="2000" b="0" i="0" dirty="0">
                <a:solidFill>
                  <a:srgbClr val="222222"/>
                </a:solidFill>
                <a:effectLst/>
                <a:latin typeface="Verdana" panose="020B0604030504040204" pitchFamily="34" charset="0"/>
              </a:rPr>
              <a:t> ผู้ประกอบวิชาชีพทางการศึกษา ต้องให้บริการด้วยความจริงใจและเสมอภาค โดยไม่เรียกรับหรือยอมรับผลประโยชน์จากการใช้</a:t>
            </a:r>
            <a:r>
              <a:rPr lang="th-TH" sz="2000" b="0" i="0" dirty="0" err="1">
                <a:solidFill>
                  <a:srgbClr val="222222"/>
                </a:solidFill>
                <a:effectLst/>
                <a:latin typeface="Verdana" panose="020B0604030504040204" pitchFamily="34" charset="0"/>
              </a:rPr>
              <a:t>ตําแหน่ง</a:t>
            </a:r>
            <a:r>
              <a:rPr lang="th-TH" sz="2000" b="0" i="0" dirty="0">
                <a:solidFill>
                  <a:srgbClr val="222222"/>
                </a:solidFill>
                <a:effectLst/>
                <a:latin typeface="Verdana" panose="020B0604030504040204" pitchFamily="34" charset="0"/>
              </a:rPr>
              <a:t>หน้าที่โดยม</a:t>
            </a:r>
            <a:r>
              <a:rPr lang="th-TH" sz="2000" b="0" i="0" dirty="0" err="1">
                <a:solidFill>
                  <a:srgbClr val="222222"/>
                </a:solidFill>
                <a:effectLst/>
                <a:latin typeface="Verdana" panose="020B0604030504040204" pitchFamily="34" charset="0"/>
              </a:rPr>
              <a:t>ิช</a:t>
            </a:r>
            <a:r>
              <a:rPr lang="th-TH" sz="2000" b="0" i="0" dirty="0">
                <a:solidFill>
                  <a:srgbClr val="222222"/>
                </a:solidFill>
                <a:effectLst/>
                <a:latin typeface="Verdana" panose="020B0604030504040204" pitchFamily="34" charset="0"/>
              </a:rPr>
              <a:t>อบ</a:t>
            </a:r>
          </a:p>
          <a:p>
            <a:pPr algn="l"/>
            <a:r>
              <a:rPr lang="th-TH" sz="2000" b="1" i="0" dirty="0">
                <a:solidFill>
                  <a:srgbClr val="111111"/>
                </a:solidFill>
                <a:effectLst/>
                <a:latin typeface="Roboto"/>
              </a:rPr>
              <a:t>4.จรรยาบรรณต่อผู้ร่วมประกอบวิชาชีพ</a:t>
            </a:r>
          </a:p>
          <a:p>
            <a:pPr algn="l"/>
            <a:r>
              <a:rPr lang="th-TH" sz="2000" b="1" i="0" dirty="0">
                <a:solidFill>
                  <a:srgbClr val="222222"/>
                </a:solidFill>
                <a:effectLst/>
                <a:latin typeface="Verdana" panose="020B0604030504040204" pitchFamily="34" charset="0"/>
              </a:rPr>
              <a:t>ข้อที่ 8</a:t>
            </a:r>
            <a:r>
              <a:rPr lang="th-TH" sz="2000" b="0" i="0" dirty="0">
                <a:solidFill>
                  <a:srgbClr val="222222"/>
                </a:solidFill>
                <a:effectLst/>
                <a:latin typeface="Verdana" panose="020B0604030504040204" pitchFamily="34" charset="0"/>
              </a:rPr>
              <a:t> ผู้ประกอบวิชาชีพทางการศึกษา พึงช่วยเหลือเกื้อกูลซึ่งกันและกันอย่างสร้างสรรค์</a:t>
            </a:r>
            <a:br>
              <a:rPr lang="th-TH" sz="2000" b="0" i="0" dirty="0">
                <a:solidFill>
                  <a:srgbClr val="222222"/>
                </a:solidFill>
                <a:effectLst/>
                <a:latin typeface="Verdana" panose="020B0604030504040204" pitchFamily="34" charset="0"/>
              </a:rPr>
            </a:br>
            <a:r>
              <a:rPr lang="th-TH" sz="2000" b="0" i="0" dirty="0">
                <a:solidFill>
                  <a:srgbClr val="222222"/>
                </a:solidFill>
                <a:effectLst/>
                <a:latin typeface="Verdana" panose="020B0604030504040204" pitchFamily="34" charset="0"/>
              </a:rPr>
              <a:t>โดยยึดมั่นในระบบคุณธรรม สร้างความสามัคคีในหมู่คณะ</a:t>
            </a:r>
          </a:p>
          <a:p>
            <a:pPr algn="l"/>
            <a:r>
              <a:rPr lang="th-TH" sz="2000" b="1" i="0" dirty="0">
                <a:solidFill>
                  <a:srgbClr val="111111"/>
                </a:solidFill>
                <a:effectLst/>
                <a:latin typeface="Roboto"/>
              </a:rPr>
              <a:t>5.จรรยาบรรณต่อสังคม</a:t>
            </a:r>
          </a:p>
          <a:p>
            <a:pPr algn="l"/>
            <a:r>
              <a:rPr lang="th-TH" sz="2000" b="1" i="0" dirty="0">
                <a:solidFill>
                  <a:srgbClr val="222222"/>
                </a:solidFill>
                <a:effectLst/>
                <a:latin typeface="Verdana" panose="020B0604030504040204" pitchFamily="34" charset="0"/>
              </a:rPr>
              <a:t>ข้อที่ 9</a:t>
            </a:r>
            <a:r>
              <a:rPr lang="th-TH" sz="2000" b="0" i="0" dirty="0">
                <a:solidFill>
                  <a:srgbClr val="222222"/>
                </a:solidFill>
                <a:effectLst/>
                <a:latin typeface="Verdana" panose="020B0604030504040204" pitchFamily="34" charset="0"/>
              </a:rPr>
              <a:t> ผู้ประกอบวิชาชีพทางการศึกษา พึงประพฤติปฏิบัติตนเป็นผู้นําในการอนุรักษ์และพัฒนาเศรษฐกิจ สังคม ศาสนา </a:t>
            </a:r>
            <a:r>
              <a:rPr lang="th-TH" sz="2000" b="0" i="0" dirty="0" err="1">
                <a:solidFill>
                  <a:srgbClr val="222222"/>
                </a:solidFill>
                <a:effectLst/>
                <a:latin typeface="Verdana" panose="020B0604030504040204" pitchFamily="34" charset="0"/>
              </a:rPr>
              <a:t>ศิลป</a:t>
            </a:r>
            <a:r>
              <a:rPr lang="th-TH" sz="2000" b="0" i="0" dirty="0">
                <a:solidFill>
                  <a:srgbClr val="222222"/>
                </a:solidFill>
                <a:effectLst/>
                <a:latin typeface="Verdana" panose="020B0604030504040204" pitchFamily="34" charset="0"/>
              </a:rPr>
              <a:t>วัฒนธรรม ภูมิปัญญา สิ่งแวดล้อม รักษาผลประโยชน์ของส่วนรวม และยึดมั่นในการปกครองระบอบประชาธิปไตยอันมีพระมหากษัตริย์ทรงเป็นประมุข</a:t>
            </a:r>
          </a:p>
          <a:p>
            <a:endParaRPr lang="th-TH" dirty="0"/>
          </a:p>
        </p:txBody>
      </p:sp>
    </p:spTree>
    <p:extLst>
      <p:ext uri="{BB962C8B-B14F-4D97-AF65-F5344CB8AC3E}">
        <p14:creationId xmlns:p14="http://schemas.microsoft.com/office/powerpoint/2010/main" val="3884668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7472BD53-425B-43E5-A557-651CB9D1E3A1}"/>
              </a:ext>
            </a:extLst>
          </p:cNvPr>
          <p:cNvSpPr>
            <a:spLocks noGrp="1"/>
          </p:cNvSpPr>
          <p:nvPr>
            <p:ph idx="1"/>
          </p:nvPr>
        </p:nvSpPr>
        <p:spPr/>
        <p:txBody>
          <a:bodyPr>
            <a:normAutofit/>
          </a:bodyPr>
          <a:lstStyle/>
          <a:p>
            <a:r>
              <a:rPr lang="th-TH" sz="2800" b="1" i="0" dirty="0">
                <a:effectLst/>
                <a:latin typeface="TH SarabunPSK" panose="020B0500040200020003" pitchFamily="34" charset="-34"/>
                <a:cs typeface="TH SarabunPSK" panose="020B0500040200020003" pitchFamily="34" charset="-34"/>
              </a:rPr>
              <a:t> “มาตรฐาน” </a:t>
            </a:r>
            <a:r>
              <a:rPr lang="th-TH" sz="2800" i="0" dirty="0">
                <a:effectLst/>
                <a:latin typeface="TH SarabunPSK" panose="020B0500040200020003" pitchFamily="34" charset="-34"/>
                <a:cs typeface="TH SarabunPSK" panose="020B0500040200020003" pitchFamily="34" charset="-34"/>
              </a:rPr>
              <a:t>(</a:t>
            </a:r>
            <a:r>
              <a:rPr lang="en-US" sz="2800" i="0" dirty="0">
                <a:effectLst/>
                <a:latin typeface="TH SarabunPSK" panose="020B0500040200020003" pitchFamily="34" charset="-34"/>
                <a:cs typeface="TH SarabunPSK" panose="020B0500040200020003" pitchFamily="34" charset="-34"/>
              </a:rPr>
              <a:t>Standards)  </a:t>
            </a:r>
            <a:r>
              <a:rPr lang="th-TH" sz="2800" i="0" dirty="0">
                <a:effectLst/>
                <a:latin typeface="TH SarabunPSK" panose="020B0500040200020003" pitchFamily="34" charset="-34"/>
                <a:cs typeface="TH SarabunPSK" panose="020B0500040200020003" pitchFamily="34" charset="-34"/>
              </a:rPr>
              <a:t>ได้ถูกเขียนขึ้นโดยนำเอารายละเอียดของความจำเพาะทางเทคนิค หรือหลักเกณฑ์ต่างๆ ที่เห็นพ้องร่วมกัน เพื่อใช้เป็น กฎ, แนวทาง หรือ คำนิยามของคุณลักษณะต่างๆ ทั้งนี้ เพื่อให้มั่นใจได้ว่า กระบวนการ หรือบริการต่างๆ เหมาะสมตามเป้าหมายที่ตั้งไว้”</a:t>
            </a:r>
            <a:endParaRPr lang="th-TH" sz="2800"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1340412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1F8E2FD8-0571-4EA0-AEEE-4C53CA501A3E}"/>
              </a:ext>
            </a:extLst>
          </p:cNvPr>
          <p:cNvSpPr>
            <a:spLocks noGrp="1"/>
          </p:cNvSpPr>
          <p:nvPr>
            <p:ph idx="1"/>
          </p:nvPr>
        </p:nvSpPr>
        <p:spPr/>
        <p:txBody>
          <a:bodyPr>
            <a:normAutofit/>
          </a:bodyPr>
          <a:lstStyle/>
          <a:p>
            <a:r>
              <a:rPr lang="th-TH" sz="3200" b="1" i="0" dirty="0">
                <a:effectLst/>
                <a:latin typeface="tahoma" panose="020B0604030504040204" pitchFamily="34" charset="0"/>
              </a:rPr>
              <a:t>ประมวล</a:t>
            </a:r>
            <a:r>
              <a:rPr lang="th-TH" sz="2800" b="0" i="0" dirty="0">
                <a:effectLst/>
                <a:latin typeface="tahoma" panose="020B0604030504040204" pitchFamily="34" charset="0"/>
              </a:rPr>
              <a:t> รวบรวมให้เข้าระเบียบเป็นหมวดหมู่ หนังสือที่รวบรวมสิ่งซึ่งเป็นประเภทเดียวกัน เช่น </a:t>
            </a:r>
            <a:r>
              <a:rPr lang="th-TH" sz="2800" b="0" i="0" u="none" strike="noStrike" dirty="0">
                <a:effectLst/>
                <a:latin typeface="tahoma" panose="020B0604030504040204" pitchFamily="34" charset="0"/>
                <a:hlinkClick r:id="rId2">
                  <a:extLst>
                    <a:ext uri="{A12FA001-AC4F-418D-AE19-62706E023703}">
                      <ahyp:hlinkClr xmlns:ahyp="http://schemas.microsoft.com/office/drawing/2018/hyperlinkcolor" val="tx"/>
                    </a:ext>
                  </a:extLst>
                </a:hlinkClick>
              </a:rPr>
              <a:t>ประมวล</a:t>
            </a:r>
            <a:r>
              <a:rPr lang="th-TH" sz="2800" b="0" i="0" dirty="0">
                <a:effectLst/>
                <a:latin typeface="tahoma" panose="020B0604030504040204" pitchFamily="34" charset="0"/>
              </a:rPr>
              <a:t>กฎหมาย ประมวลภาพ.อาญา ประมวลกฎหมายแพ่งและพาณิชย์ ประมวลรัษฎากร.</a:t>
            </a:r>
            <a:endParaRPr lang="th-TH" sz="2800" dirty="0"/>
          </a:p>
        </p:txBody>
      </p:sp>
    </p:spTree>
    <p:extLst>
      <p:ext uri="{BB962C8B-B14F-4D97-AF65-F5344CB8AC3E}">
        <p14:creationId xmlns:p14="http://schemas.microsoft.com/office/powerpoint/2010/main" val="2992181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42FFEDAF-9F0C-4F3A-8793-E0DB49A2D034}"/>
              </a:ext>
            </a:extLst>
          </p:cNvPr>
          <p:cNvSpPr>
            <a:spLocks noGrp="1"/>
          </p:cNvSpPr>
          <p:nvPr>
            <p:ph idx="1"/>
          </p:nvPr>
        </p:nvSpPr>
        <p:spPr/>
        <p:txBody>
          <a:bodyPr>
            <a:normAutofit lnSpcReduction="10000"/>
          </a:bodyPr>
          <a:lstStyle/>
          <a:p>
            <a:r>
              <a:rPr lang="th-TH" sz="2400" b="1" i="0" dirty="0">
                <a:effectLst/>
                <a:latin typeface="Tahoma" panose="020B0604030504040204" pitchFamily="34" charset="0"/>
              </a:rPr>
              <a:t>คำนิยามของเจ้าหน้าที่ของรัฐไว้ว่า หมายความถึง</a:t>
            </a:r>
            <a:br>
              <a:rPr lang="th-TH" sz="2400" dirty="0"/>
            </a:br>
            <a:r>
              <a:rPr lang="th-TH" sz="2400" b="0" i="0" dirty="0">
                <a:effectLst/>
                <a:latin typeface="Tahoma" panose="020B0604030504040204" pitchFamily="34" charset="0"/>
              </a:rPr>
              <a:t>       1. ข้าราชการ พนักงาน ลูกจ้าง คณะบุคคล หรือผู้ที่ปฏิบัติงานในหน่วยงานทางปก ครอง</a:t>
            </a:r>
            <a:br>
              <a:rPr lang="th-TH" sz="2400" dirty="0"/>
            </a:br>
            <a:r>
              <a:rPr lang="th-TH" sz="2400" b="0" i="0" dirty="0">
                <a:effectLst/>
                <a:latin typeface="Tahoma" panose="020B0604030504040204" pitchFamily="34" charset="0"/>
              </a:rPr>
              <a:t>       2. คณะกรรมการวินิจฉัยข้อพิพาท คณะกรรมการหรือบุคคลซึ่งมีกฎหมายให้อำนาจใน การออกกฎ คำสั่ง หรือมติใดๆที่มีผลกระทบต่อบุคคล และ</a:t>
            </a:r>
            <a:br>
              <a:rPr lang="th-TH" sz="2400" dirty="0"/>
            </a:br>
            <a:r>
              <a:rPr lang="th-TH" sz="2400" b="0" i="0" dirty="0">
                <a:effectLst/>
                <a:latin typeface="Tahoma" panose="020B0604030504040204" pitchFamily="34" charset="0"/>
              </a:rPr>
              <a:t>       3. บุคคลที่อยู่ในบังคับบัญชาหรือในกำกับดูแลของหน่วยงานทางปกครอง หรือเจ้าหน้าที่ของรัฐตาม (1) หรือ (2)</a:t>
            </a:r>
            <a:br>
              <a:rPr lang="th-TH" sz="2400" dirty="0"/>
            </a:br>
            <a:r>
              <a:rPr lang="th-TH" sz="2400" b="0" i="0" dirty="0">
                <a:effectLst/>
                <a:latin typeface="Tahoma" panose="020B0604030504040204" pitchFamily="34" charset="0"/>
              </a:rPr>
              <a:t>       ซึ่งคำว่า </a:t>
            </a:r>
            <a:r>
              <a:rPr lang="th-TH" sz="2400" b="1" i="0" dirty="0">
                <a:effectLst/>
                <a:latin typeface="Tahoma" panose="020B0604030504040204" pitchFamily="34" charset="0"/>
              </a:rPr>
              <a:t>หน่วยงานทางปกครอง</a:t>
            </a:r>
            <a:r>
              <a:rPr lang="th-TH" sz="2400" b="0" i="0" dirty="0">
                <a:effectLst/>
                <a:latin typeface="Tahoma" panose="020B0604030504040204" pitchFamily="34" charset="0"/>
              </a:rPr>
              <a:t>นั้น มาตราดังกล่าวก็ให้คำนิยามไว้ว่า กระทรวง ทบวง กรม ส่วนราชการที่เรียกชื่ออย่างอื่นและมีฐานะเป็นกรม ราชการ ส่วนภูมิภาค ราชการส่วนท้องถิ่น รัฐวิสาหกิจที่ตั้งขึ้นโดยพระราชบัญญัติหรือพระราชกฤษฎีกา หรือหน่วยงานอื่นของรัฐ และให้หมายความรวมถึงหน่วยงานที่ได้รับมอบหมายให้ใช้อำนาจทางปกครองหรือให้ดำเนินกิจการทางปกครอง ดังนั้น เจ้าหน้าที่ของรัฐ คือ บุคคลทั้งหลายที่มาตรา 3 ได้ให้คำนิยามไว้นั่นเอง ส่วนเอกชนผู้จัดทำบริการสาธารณะนั้นในทางทฤษฎีไม่ถือว่าเป็นเจ้าหน้าที่ของรัฐ เพราะถือว่ามีสถานะเป็นเพียง "คู่สัญญา" ของรัฐ เนื่องจากเข้ามาจัดทำบริการสาธารณะที่รัฐมอบให้ทำ ส่วนเกณฑ์ในการพิจารณาว่าบุคคลนั้นเป็นเจ้าหน้าที่ของรัฐหรือไม่คงต้องดูหลายอย่าง เช่น ดูกฎหมายว่ามีการกำหนดให้บุคลากรทั้งหลายเป็นเจ้าหน้าที่ของรัฐหรือไม่ ใช้เงินค่าจ้างที่มาจากงบประมาณแผ่นดินหรือไม่ หรือเป็นผู้ที่กฎหมายกำหนดให้มี "อำนาจพิเศษ" เหนือฝ่ายเอกชนหรือไม่ เป็นต้น</a:t>
            </a:r>
            <a:endParaRPr lang="th-TH" sz="2400" dirty="0"/>
          </a:p>
        </p:txBody>
      </p:sp>
    </p:spTree>
    <p:extLst>
      <p:ext uri="{BB962C8B-B14F-4D97-AF65-F5344CB8AC3E}">
        <p14:creationId xmlns:p14="http://schemas.microsoft.com/office/powerpoint/2010/main" val="955065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84881DB2-68EA-4B7F-ABD1-500005E859D3}"/>
              </a:ext>
            </a:extLst>
          </p:cNvPr>
          <p:cNvSpPr>
            <a:spLocks noGrp="1"/>
          </p:cNvSpPr>
          <p:nvPr>
            <p:ph idx="1"/>
          </p:nvPr>
        </p:nvSpPr>
        <p:spPr/>
        <p:txBody>
          <a:bodyPr>
            <a:normAutofit/>
          </a:bodyPr>
          <a:lstStyle/>
          <a:p>
            <a:pPr algn="thaiDist"/>
            <a:r>
              <a:rPr lang="th-TH" sz="2800" b="1" i="0" dirty="0">
                <a:solidFill>
                  <a:srgbClr val="202124"/>
                </a:solidFill>
                <a:effectLst/>
                <a:latin typeface="arial" panose="020B0604020202020204" pitchFamily="34" charset="0"/>
              </a:rPr>
              <a:t>ข้าราชการรัฐสภาสามัญ </a:t>
            </a:r>
            <a:r>
              <a:rPr lang="th-TH" sz="2800" b="0" i="0" dirty="0">
                <a:solidFill>
                  <a:srgbClr val="202124"/>
                </a:solidFill>
                <a:effectLst/>
                <a:latin typeface="arial" panose="020B0604020202020204" pitchFamily="34" charset="0"/>
              </a:rPr>
              <a:t>คือ ข้าราชการซึ่งรับการบรรจุและแต่งตั้งให้ดำรงตำแหน่งประจำ โดยได้รับเงินเดือนในอัตราสามัญ ใช้วิธีการจำแนกและกำหนดประเภทตำแหน่งแบบเดียวกับข้าราชการพลเรือนสามัญ ข้าราชการรัฐสภาฝ่ายการเมือง คือ ข้าราชการซึ่งรับราชการในตำแหน่งการเมืองของรัฐสภา</a:t>
            </a:r>
            <a:endParaRPr lang="th-TH" sz="2800" dirty="0"/>
          </a:p>
        </p:txBody>
      </p:sp>
    </p:spTree>
    <p:extLst>
      <p:ext uri="{BB962C8B-B14F-4D97-AF65-F5344CB8AC3E}">
        <p14:creationId xmlns:p14="http://schemas.microsoft.com/office/powerpoint/2010/main" val="3054564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E62E7EE5-D755-43C0-8A4E-891DA4FE95B8}"/>
              </a:ext>
            </a:extLst>
          </p:cNvPr>
          <p:cNvSpPr>
            <a:spLocks noGrp="1"/>
          </p:cNvSpPr>
          <p:nvPr>
            <p:ph idx="1"/>
          </p:nvPr>
        </p:nvSpPr>
        <p:spPr/>
        <p:txBody>
          <a:bodyPr>
            <a:normAutofit/>
          </a:bodyPr>
          <a:lstStyle/>
          <a:p>
            <a:r>
              <a:rPr lang="th-TH" sz="4400" dirty="0"/>
              <a:t>สถาบัน+ซื่อ+ตัดสินใจ+ส่วนรวม+สัมฤทธิ์+เป็นธรรม+ดำรงตน</a:t>
            </a:r>
          </a:p>
        </p:txBody>
      </p:sp>
    </p:spTree>
    <p:extLst>
      <p:ext uri="{BB962C8B-B14F-4D97-AF65-F5344CB8AC3E}">
        <p14:creationId xmlns:p14="http://schemas.microsoft.com/office/powerpoint/2010/main" val="4190427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D00B8893-C5B3-451E-B498-BCFEAF1177D8}"/>
              </a:ext>
            </a:extLst>
          </p:cNvPr>
          <p:cNvSpPr>
            <a:spLocks noGrp="1"/>
          </p:cNvSpPr>
          <p:nvPr>
            <p:ph idx="1"/>
          </p:nvPr>
        </p:nvSpPr>
        <p:spPr/>
        <p:txBody>
          <a:bodyPr>
            <a:normAutofit fontScale="92500" lnSpcReduction="10000"/>
          </a:bodyPr>
          <a:lstStyle/>
          <a:p>
            <a:pPr marL="0" indent="0">
              <a:buNone/>
            </a:pPr>
            <a:r>
              <a:rPr lang="th-TH" sz="2800" dirty="0"/>
              <a:t>องค์กรการบริหารงานบุคคล  </a:t>
            </a:r>
            <a:r>
              <a:rPr lang="en-US" sz="2800" dirty="0"/>
              <a:t>=</a:t>
            </a:r>
            <a:r>
              <a:rPr lang="th-TH" sz="2800" dirty="0"/>
              <a:t>กลาง  ภูมิภาค  ท้องถิ่น</a:t>
            </a:r>
          </a:p>
          <a:p>
            <a:endParaRPr lang="th-TH" sz="2800" dirty="0"/>
          </a:p>
          <a:p>
            <a:pPr marL="0" indent="0">
              <a:buNone/>
            </a:pPr>
            <a:r>
              <a:rPr lang="th-TH" sz="2800" dirty="0"/>
              <a:t>ค.ร.ม. </a:t>
            </a:r>
            <a:r>
              <a:rPr lang="en-US" sz="2800" dirty="0"/>
              <a:t>= </a:t>
            </a:r>
            <a:r>
              <a:rPr lang="th-TH" sz="2800" dirty="0"/>
              <a:t>การเมือง</a:t>
            </a:r>
          </a:p>
          <a:p>
            <a:pPr marL="0" indent="0">
              <a:buNone/>
            </a:pPr>
            <a:r>
              <a:rPr lang="th-TH" sz="2800" dirty="0"/>
              <a:t>สภากลาโหม </a:t>
            </a:r>
            <a:r>
              <a:rPr lang="en-US" sz="2800" dirty="0"/>
              <a:t>= </a:t>
            </a:r>
            <a:r>
              <a:rPr lang="th-TH" sz="2800" dirty="0"/>
              <a:t>ทหาร</a:t>
            </a:r>
          </a:p>
          <a:p>
            <a:pPr marL="0" indent="0">
              <a:buNone/>
            </a:pPr>
            <a:r>
              <a:rPr lang="th-TH" sz="2800" dirty="0" err="1"/>
              <a:t>ส.ค.ร</a:t>
            </a:r>
            <a:r>
              <a:rPr lang="th-TH" sz="2800" dirty="0"/>
              <a:t>. (สำนักงานคณะกรรมการรัฐวิสาหกิจ)</a:t>
            </a:r>
            <a:r>
              <a:rPr lang="en-US" sz="2800" dirty="0"/>
              <a:t> =</a:t>
            </a:r>
            <a:r>
              <a:rPr lang="th-TH" sz="2800" dirty="0"/>
              <a:t> รัฐวิสาหกิจ</a:t>
            </a:r>
          </a:p>
          <a:p>
            <a:pPr marL="0" indent="0">
              <a:buNone/>
            </a:pPr>
            <a:r>
              <a:rPr lang="th-TH" sz="2800" dirty="0" err="1"/>
              <a:t>คก</a:t>
            </a:r>
            <a:r>
              <a:rPr lang="th-TH" sz="2800" dirty="0"/>
              <a:t>ก. องค์การมหาชน </a:t>
            </a:r>
            <a:r>
              <a:rPr lang="en-US" sz="2800" dirty="0"/>
              <a:t>=</a:t>
            </a:r>
            <a:r>
              <a:rPr lang="th-TH" sz="2800" dirty="0"/>
              <a:t> องค์กรฯ</a:t>
            </a:r>
          </a:p>
          <a:p>
            <a:pPr marL="0" indent="0">
              <a:buNone/>
            </a:pPr>
            <a:r>
              <a:rPr lang="th-TH" sz="2800" dirty="0"/>
              <a:t> </a:t>
            </a:r>
          </a:p>
          <a:p>
            <a:pPr marL="0" indent="0">
              <a:buNone/>
            </a:pPr>
            <a:r>
              <a:rPr lang="th-TH" sz="2800" dirty="0" err="1"/>
              <a:t>ก.ม.จ</a:t>
            </a:r>
            <a:r>
              <a:rPr lang="th-TH" sz="2800" dirty="0"/>
              <a:t>. </a:t>
            </a:r>
            <a:r>
              <a:rPr lang="en-US" sz="2800" dirty="0"/>
              <a:t>= </a:t>
            </a:r>
            <a:r>
              <a:rPr lang="th-TH" sz="2800" dirty="0"/>
              <a:t>คณะกรรมการมาตรฐานทางจริยธรรม</a:t>
            </a:r>
          </a:p>
        </p:txBody>
      </p:sp>
      <p:cxnSp>
        <p:nvCxnSpPr>
          <p:cNvPr id="5" name="ตัวเชื่อมต่อตรง 4">
            <a:extLst>
              <a:ext uri="{FF2B5EF4-FFF2-40B4-BE49-F238E27FC236}">
                <a16:creationId xmlns:a16="http://schemas.microsoft.com/office/drawing/2014/main" id="{54B3BB3F-0E6A-446E-A242-1FEA87C2D136}"/>
              </a:ext>
            </a:extLst>
          </p:cNvPr>
          <p:cNvCxnSpPr/>
          <p:nvPr/>
        </p:nvCxnSpPr>
        <p:spPr>
          <a:xfrm>
            <a:off x="1097280" y="2477386"/>
            <a:ext cx="5090869" cy="0"/>
          </a:xfrm>
          <a:prstGeom prst="line">
            <a:avLst/>
          </a:prstGeom>
        </p:spPr>
        <p:style>
          <a:lnRef idx="1">
            <a:schemeClr val="dk1"/>
          </a:lnRef>
          <a:fillRef idx="0">
            <a:schemeClr val="dk1"/>
          </a:fillRef>
          <a:effectRef idx="0">
            <a:schemeClr val="dk1"/>
          </a:effectRef>
          <a:fontRef idx="minor">
            <a:schemeClr val="tx1"/>
          </a:fontRef>
        </p:style>
      </p:cxnSp>
      <p:cxnSp>
        <p:nvCxnSpPr>
          <p:cNvPr id="6" name="ตัวเชื่อมต่อตรง 5">
            <a:extLst>
              <a:ext uri="{FF2B5EF4-FFF2-40B4-BE49-F238E27FC236}">
                <a16:creationId xmlns:a16="http://schemas.microsoft.com/office/drawing/2014/main" id="{4920A492-4FA0-4688-8521-95E8CAD52A0D}"/>
              </a:ext>
            </a:extLst>
          </p:cNvPr>
          <p:cNvCxnSpPr/>
          <p:nvPr/>
        </p:nvCxnSpPr>
        <p:spPr>
          <a:xfrm>
            <a:off x="1097280" y="5000846"/>
            <a:ext cx="5090869" cy="0"/>
          </a:xfrm>
          <a:prstGeom prst="line">
            <a:avLst/>
          </a:prstGeom>
        </p:spPr>
        <p:style>
          <a:lnRef idx="1">
            <a:schemeClr val="dk1"/>
          </a:lnRef>
          <a:fillRef idx="0">
            <a:schemeClr val="dk1"/>
          </a:fillRef>
          <a:effectRef idx="0">
            <a:schemeClr val="dk1"/>
          </a:effectRef>
          <a:fontRef idx="minor">
            <a:schemeClr val="tx1"/>
          </a:fontRef>
        </p:style>
      </p:cxnSp>
      <p:sp>
        <p:nvSpPr>
          <p:cNvPr id="7" name="สี่เหลี่ยมผืนผ้า 6">
            <a:extLst>
              <a:ext uri="{FF2B5EF4-FFF2-40B4-BE49-F238E27FC236}">
                <a16:creationId xmlns:a16="http://schemas.microsoft.com/office/drawing/2014/main" id="{6ED8D1DE-75FB-46E3-BB57-B008F554FD73}"/>
              </a:ext>
            </a:extLst>
          </p:cNvPr>
          <p:cNvSpPr/>
          <p:nvPr/>
        </p:nvSpPr>
        <p:spPr>
          <a:xfrm>
            <a:off x="1097280" y="1658679"/>
            <a:ext cx="10375250" cy="850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1149869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5044C64A-50CE-4212-85B6-7565ACFA4C1D}"/>
              </a:ext>
            </a:extLst>
          </p:cNvPr>
          <p:cNvSpPr>
            <a:spLocks noGrp="1"/>
          </p:cNvSpPr>
          <p:nvPr>
            <p:ph type="title"/>
          </p:nvPr>
        </p:nvSpPr>
        <p:spPr/>
        <p:txBody>
          <a:bodyPr/>
          <a:lstStyle/>
          <a:p>
            <a:r>
              <a:rPr lang="th-TH" dirty="0"/>
              <a:t>คณะกรรมการมาตรฐานทางจริยธรรม</a:t>
            </a:r>
          </a:p>
        </p:txBody>
      </p:sp>
      <p:sp>
        <p:nvSpPr>
          <p:cNvPr id="3" name="ตัวแทนเนื้อหา 2">
            <a:extLst>
              <a:ext uri="{FF2B5EF4-FFF2-40B4-BE49-F238E27FC236}">
                <a16:creationId xmlns:a16="http://schemas.microsoft.com/office/drawing/2014/main" id="{6BC304EF-773F-47F2-B1F0-006FB0556912}"/>
              </a:ext>
            </a:extLst>
          </p:cNvPr>
          <p:cNvSpPr>
            <a:spLocks noGrp="1"/>
          </p:cNvSpPr>
          <p:nvPr>
            <p:ph idx="1"/>
          </p:nvPr>
        </p:nvSpPr>
        <p:spPr>
          <a:xfrm>
            <a:off x="1097280" y="1845733"/>
            <a:ext cx="10058400" cy="4353047"/>
          </a:xfrm>
        </p:spPr>
        <p:txBody>
          <a:bodyPr>
            <a:normAutofit lnSpcReduction="10000"/>
          </a:bodyPr>
          <a:lstStyle/>
          <a:p>
            <a:pPr algn="thaiDist"/>
            <a:r>
              <a:rPr lang="th-TH" sz="2400" b="1" dirty="0"/>
              <a:t>มาตรา ๘    </a:t>
            </a:r>
            <a:r>
              <a:rPr lang="th-TH" sz="2400" dirty="0"/>
              <a:t> ให้มีคณะกรรมการมาตรฐานทางจริยธรรมคณะหนึ่ง เรียกโดยย่อว่า “</a:t>
            </a:r>
            <a:r>
              <a:rPr lang="th-TH" sz="2400" dirty="0" err="1"/>
              <a:t>ก.ม.จ</a:t>
            </a:r>
            <a:r>
              <a:rPr lang="th-TH" sz="2400" dirty="0"/>
              <a:t>.” ประกอบด้วย (๑) นายกรัฐมนตรีหรือรองนายกรัฐมนตรีซึ่งนายกรัฐมนตรีมอบหมาย เป็นประธานกรรมการ (๒) ผู้แทนคณะกรรมการข้าราชการพลเรือนที่ได้รับมอบหมาย เป็นรองประธานกรรมการ หน้า ๓ เล่ม ๑๓๖ ตอนที่ ๕๐ ก ราชกิจจานุเบกษา ๑๖ เมษายน ๒๕๖๒ (๓) กรรมการโดยตำแหน่ง จำนวนห้าคน ได้แก่ ผู้แทนที่ได้รับมอบหมายจากคณะกรรมการ ข้าราชการพลเรือนในสถาบันอุดมศึกษา คณะกรรมการข้าราชการครูและบุคลากรทางการศึกษา คณะกรรมการข้าราชการตำรวจ คณะกรรมการมาตรฐานการบริหารงานบุคคลส่วนท้องถิ่น และ สภากลาโหม อย่างละหนึ่งคน (๔) กรรมการผู้ทรงคุณวุฒิซึ่งนายกรัฐมนตรีแต่งตั้งจำนวนไม่เกินห้าคนเป็นกรรมการ ให้เลขาธิการ ก.พ. เป็นกรรมการและเลขานุการ และให้เลขาธิการ ก.พ. แต่งตั้งข้าราชการ ในส านักงาน ก.พ. เป็นผู้ช่วยเลขานุการได้ตามความจ าเป็น เพื่อประโยชน์ในการด าเนินการตามหน้าที่และอำนาจของ </a:t>
            </a:r>
            <a:r>
              <a:rPr lang="th-TH" sz="2400" dirty="0" err="1"/>
              <a:t>ก.ม.จ</a:t>
            </a:r>
            <a:r>
              <a:rPr lang="th-TH" sz="2400" dirty="0"/>
              <a:t>. </a:t>
            </a:r>
            <a:r>
              <a:rPr lang="th-TH" sz="2400" dirty="0" err="1"/>
              <a:t>ก.ม.จ</a:t>
            </a:r>
            <a:r>
              <a:rPr lang="th-TH" sz="2400" dirty="0"/>
              <a:t>. อาจมีมติ ให้เชิญผู้แทนที่ได้รับมอบหมายจากคณะกรรมการที่ท าหน้าที่บริหารงานรัฐวิสาหกิจหรือองค์การมหาชน หรือหัวหน้าหน่วยงานของรัฐที่มีหน้าที่และอ านาจโดยตรงเกี่ยวกับเรื่องที่จะพิจารณา หรือผู้ซึ่งมีความรู้ ความเชี่ยวชาญและประสบการณ์ด้านจริยธรรมให้เข้าร่วมประชุมเป็นครั้งคราวในฐานะกรรมการด้วยก็ได้ ในกรณีเช่นนั้น ให้ผู้ที่ได้รับเชิญและมาประชุมมีฐานะเป็นกรรมการสำหรับการประชุมครั้งที่ได้รับเชิญนั้น ให้ส านักงาน ก.พ. มีหน้าที่ปฏิบัติงานธุรการ งานประชุม งานวิชาการ การศึกษาหาข้อมูล และกิจการต่าง ๆ ที่เกี่ยวข้องให้แก่ </a:t>
            </a:r>
            <a:r>
              <a:rPr lang="th-TH" sz="2400" dirty="0" err="1"/>
              <a:t>ก.ม.จ</a:t>
            </a:r>
            <a:r>
              <a:rPr lang="th-TH" sz="2400" dirty="0"/>
              <a:t>. คณะอนุกรรมการหรือคณะทำงานที่แต่งตั้งโดย </a:t>
            </a:r>
            <a:r>
              <a:rPr lang="th-TH" sz="2400" dirty="0" err="1"/>
              <a:t>ก.ม.จ</a:t>
            </a:r>
            <a:r>
              <a:rPr lang="th-TH" sz="2400" dirty="0"/>
              <a:t>. รวมทั้งให้มีหน้าที่และอำนาจอื่นตามที่กำหนดในพระราชบัญญัตินี้ </a:t>
            </a:r>
          </a:p>
        </p:txBody>
      </p:sp>
    </p:spTree>
    <p:extLst>
      <p:ext uri="{BB962C8B-B14F-4D97-AF65-F5344CB8AC3E}">
        <p14:creationId xmlns:p14="http://schemas.microsoft.com/office/powerpoint/2010/main" val="1581036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ไม่มีคำอธิบาย">
            <a:extLst>
              <a:ext uri="{FF2B5EF4-FFF2-40B4-BE49-F238E27FC236}">
                <a16:creationId xmlns:a16="http://schemas.microsoft.com/office/drawing/2014/main" id="{6F63B350-6EE0-457A-AF19-120FA432C43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009" b="11163"/>
          <a:stretch/>
        </p:blipFill>
        <p:spPr bwMode="auto">
          <a:xfrm>
            <a:off x="4139533" y="318977"/>
            <a:ext cx="3558437" cy="5994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990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สี่เหลี่ยมผืนผ้า: มุมมน 58">
            <a:extLst>
              <a:ext uri="{FF2B5EF4-FFF2-40B4-BE49-F238E27FC236}">
                <a16:creationId xmlns:a16="http://schemas.microsoft.com/office/drawing/2014/main" id="{226631E5-867E-4403-B53B-99143FA839FB}"/>
              </a:ext>
            </a:extLst>
          </p:cNvPr>
          <p:cNvSpPr/>
          <p:nvPr/>
        </p:nvSpPr>
        <p:spPr>
          <a:xfrm>
            <a:off x="7505783" y="4453860"/>
            <a:ext cx="808074" cy="27529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h-TH"/>
          </a:p>
        </p:txBody>
      </p:sp>
      <p:sp>
        <p:nvSpPr>
          <p:cNvPr id="58" name="สี่เหลี่ยมผืนผ้า: มุมมน 57">
            <a:extLst>
              <a:ext uri="{FF2B5EF4-FFF2-40B4-BE49-F238E27FC236}">
                <a16:creationId xmlns:a16="http://schemas.microsoft.com/office/drawing/2014/main" id="{C7D75CA2-62BB-4EF7-9731-82F3FB55DA7A}"/>
              </a:ext>
            </a:extLst>
          </p:cNvPr>
          <p:cNvSpPr/>
          <p:nvPr/>
        </p:nvSpPr>
        <p:spPr>
          <a:xfrm>
            <a:off x="5703966" y="4443448"/>
            <a:ext cx="808074" cy="27529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h-TH"/>
          </a:p>
        </p:txBody>
      </p:sp>
      <p:sp>
        <p:nvSpPr>
          <p:cNvPr id="57" name="สี่เหลี่ยมผืนผ้า: มุมมน 56">
            <a:extLst>
              <a:ext uri="{FF2B5EF4-FFF2-40B4-BE49-F238E27FC236}">
                <a16:creationId xmlns:a16="http://schemas.microsoft.com/office/drawing/2014/main" id="{FD71D6A4-F83C-4B98-9AB6-E3463A148ACB}"/>
              </a:ext>
            </a:extLst>
          </p:cNvPr>
          <p:cNvSpPr/>
          <p:nvPr/>
        </p:nvSpPr>
        <p:spPr>
          <a:xfrm>
            <a:off x="3902149" y="4501445"/>
            <a:ext cx="808074" cy="27529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th-TH"/>
          </a:p>
        </p:txBody>
      </p:sp>
      <p:sp>
        <p:nvSpPr>
          <p:cNvPr id="4" name="สี่เหลี่ยมผืนผ้า 3">
            <a:extLst>
              <a:ext uri="{FF2B5EF4-FFF2-40B4-BE49-F238E27FC236}">
                <a16:creationId xmlns:a16="http://schemas.microsoft.com/office/drawing/2014/main" id="{B44D004E-07C8-4FDA-932F-9866BC15B65B}"/>
              </a:ext>
            </a:extLst>
          </p:cNvPr>
          <p:cNvSpPr/>
          <p:nvPr/>
        </p:nvSpPr>
        <p:spPr>
          <a:xfrm>
            <a:off x="2966484" y="712381"/>
            <a:ext cx="6060558" cy="925033"/>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r>
              <a:rPr lang="th-TH" sz="3600" b="1" dirty="0">
                <a:effectLst>
                  <a:outerShdw blurRad="38100" dist="38100" dir="2700000" algn="tl">
                    <a:srgbClr val="000000">
                      <a:alpha val="43137"/>
                    </a:srgbClr>
                  </a:outerShdw>
                </a:effectLst>
              </a:rPr>
              <a:t>เจ้าหน้าที่ของรัฐ+ในฝ่ายบริหาร</a:t>
            </a:r>
          </a:p>
        </p:txBody>
      </p:sp>
      <p:sp>
        <p:nvSpPr>
          <p:cNvPr id="25" name="วงรี 24">
            <a:extLst>
              <a:ext uri="{FF2B5EF4-FFF2-40B4-BE49-F238E27FC236}">
                <a16:creationId xmlns:a16="http://schemas.microsoft.com/office/drawing/2014/main" id="{3EE0A0B6-205A-430D-8E79-09EAB5128D94}"/>
              </a:ext>
            </a:extLst>
          </p:cNvPr>
          <p:cNvSpPr/>
          <p:nvPr/>
        </p:nvSpPr>
        <p:spPr>
          <a:xfrm>
            <a:off x="5698517" y="3669081"/>
            <a:ext cx="745350" cy="4890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6" name="ลูกศรเชื่อมต่อแบบตรง 5">
            <a:extLst>
              <a:ext uri="{FF2B5EF4-FFF2-40B4-BE49-F238E27FC236}">
                <a16:creationId xmlns:a16="http://schemas.microsoft.com/office/drawing/2014/main" id="{4BF603FF-AE29-47F1-834D-477CD4FB347F}"/>
              </a:ext>
            </a:extLst>
          </p:cNvPr>
          <p:cNvCxnSpPr>
            <a:cxnSpLocks/>
          </p:cNvCxnSpPr>
          <p:nvPr/>
        </p:nvCxnSpPr>
        <p:spPr>
          <a:xfrm>
            <a:off x="6071193" y="1690577"/>
            <a:ext cx="0" cy="114831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8" name="ตัวเชื่อมต่อตรง 7">
            <a:extLst>
              <a:ext uri="{FF2B5EF4-FFF2-40B4-BE49-F238E27FC236}">
                <a16:creationId xmlns:a16="http://schemas.microsoft.com/office/drawing/2014/main" id="{D84DE2FD-3253-4CA9-9DAC-710BF0FC6847}"/>
              </a:ext>
            </a:extLst>
          </p:cNvPr>
          <p:cNvCxnSpPr/>
          <p:nvPr/>
        </p:nvCxnSpPr>
        <p:spPr>
          <a:xfrm>
            <a:off x="2115879" y="2264735"/>
            <a:ext cx="808074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ลูกศรเชื่อมต่อแบบตรง 10">
            <a:extLst>
              <a:ext uri="{FF2B5EF4-FFF2-40B4-BE49-F238E27FC236}">
                <a16:creationId xmlns:a16="http://schemas.microsoft.com/office/drawing/2014/main" id="{9F435197-F74F-4795-B555-862474A76D60}"/>
              </a:ext>
            </a:extLst>
          </p:cNvPr>
          <p:cNvCxnSpPr/>
          <p:nvPr/>
        </p:nvCxnSpPr>
        <p:spPr>
          <a:xfrm>
            <a:off x="2115879" y="2264735"/>
            <a:ext cx="0" cy="57415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3" name="ลูกศรเชื่อมต่อแบบตรง 12">
            <a:extLst>
              <a:ext uri="{FF2B5EF4-FFF2-40B4-BE49-F238E27FC236}">
                <a16:creationId xmlns:a16="http://schemas.microsoft.com/office/drawing/2014/main" id="{C3228ED9-928E-4501-B0F4-42250C9EE03A}"/>
              </a:ext>
            </a:extLst>
          </p:cNvPr>
          <p:cNvCxnSpPr/>
          <p:nvPr/>
        </p:nvCxnSpPr>
        <p:spPr>
          <a:xfrm>
            <a:off x="10200195" y="2257646"/>
            <a:ext cx="0" cy="57415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5" name="สี่เหลี่ยมผืนผ้า 14">
            <a:extLst>
              <a:ext uri="{FF2B5EF4-FFF2-40B4-BE49-F238E27FC236}">
                <a16:creationId xmlns:a16="http://schemas.microsoft.com/office/drawing/2014/main" id="{A01D1B8B-D6A1-4547-956A-2FCCF3BBAC83}"/>
              </a:ext>
            </a:extLst>
          </p:cNvPr>
          <p:cNvSpPr/>
          <p:nvPr/>
        </p:nvSpPr>
        <p:spPr>
          <a:xfrm>
            <a:off x="1403498" y="2902687"/>
            <a:ext cx="1424761" cy="489097"/>
          </a:xfrm>
          <a:prstGeom prst="rect">
            <a:avLst/>
          </a:prstGeom>
          <a:noFill/>
          <a:ln w="190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th-TH"/>
          </a:p>
        </p:txBody>
      </p:sp>
      <p:sp>
        <p:nvSpPr>
          <p:cNvPr id="16" name="สี่เหลี่ยมผืนผ้า 15">
            <a:extLst>
              <a:ext uri="{FF2B5EF4-FFF2-40B4-BE49-F238E27FC236}">
                <a16:creationId xmlns:a16="http://schemas.microsoft.com/office/drawing/2014/main" id="{C7825FB6-7B54-4557-B895-99D107730944}"/>
              </a:ext>
            </a:extLst>
          </p:cNvPr>
          <p:cNvSpPr/>
          <p:nvPr/>
        </p:nvSpPr>
        <p:spPr>
          <a:xfrm>
            <a:off x="9484242" y="2884966"/>
            <a:ext cx="1424761" cy="489097"/>
          </a:xfrm>
          <a:prstGeom prst="rect">
            <a:avLst/>
          </a:prstGeom>
          <a:noFill/>
          <a:ln w="190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th-TH"/>
          </a:p>
        </p:txBody>
      </p:sp>
      <p:sp>
        <p:nvSpPr>
          <p:cNvPr id="17" name="สี่เหลี่ยมผืนผ้า 16">
            <a:extLst>
              <a:ext uri="{FF2B5EF4-FFF2-40B4-BE49-F238E27FC236}">
                <a16:creationId xmlns:a16="http://schemas.microsoft.com/office/drawing/2014/main" id="{15ADAD2F-30A6-4464-8C36-E854DCDE9303}"/>
              </a:ext>
            </a:extLst>
          </p:cNvPr>
          <p:cNvSpPr/>
          <p:nvPr/>
        </p:nvSpPr>
        <p:spPr>
          <a:xfrm>
            <a:off x="5358812" y="2925726"/>
            <a:ext cx="1424761" cy="489097"/>
          </a:xfrm>
          <a:prstGeom prst="rect">
            <a:avLst/>
          </a:prstGeom>
          <a:noFill/>
          <a:ln w="190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th-TH"/>
          </a:p>
        </p:txBody>
      </p:sp>
      <p:sp>
        <p:nvSpPr>
          <p:cNvPr id="20" name="กล่องข้อความ 19">
            <a:extLst>
              <a:ext uri="{FF2B5EF4-FFF2-40B4-BE49-F238E27FC236}">
                <a16:creationId xmlns:a16="http://schemas.microsoft.com/office/drawing/2014/main" id="{F71A3700-3C03-4D77-8D49-9403F4AE230A}"/>
              </a:ext>
            </a:extLst>
          </p:cNvPr>
          <p:cNvSpPr txBox="1"/>
          <p:nvPr/>
        </p:nvSpPr>
        <p:spPr>
          <a:xfrm>
            <a:off x="1659898" y="3004731"/>
            <a:ext cx="909223" cy="369332"/>
          </a:xfrm>
          <a:prstGeom prst="rect">
            <a:avLst/>
          </a:prstGeom>
          <a:noFill/>
        </p:spPr>
        <p:txBody>
          <a:bodyPr wrap="none" rtlCol="0">
            <a:spAutoFit/>
          </a:bodyPr>
          <a:lstStyle/>
          <a:p>
            <a:r>
              <a:rPr lang="th-TH" b="1" dirty="0"/>
              <a:t>นิติบัญญัติ</a:t>
            </a:r>
          </a:p>
        </p:txBody>
      </p:sp>
      <p:sp>
        <p:nvSpPr>
          <p:cNvPr id="21" name="กล่องข้อความ 20">
            <a:extLst>
              <a:ext uri="{FF2B5EF4-FFF2-40B4-BE49-F238E27FC236}">
                <a16:creationId xmlns:a16="http://schemas.microsoft.com/office/drawing/2014/main" id="{214013AD-A808-46A1-A789-EE0892F611E0}"/>
              </a:ext>
            </a:extLst>
          </p:cNvPr>
          <p:cNvSpPr txBox="1"/>
          <p:nvPr/>
        </p:nvSpPr>
        <p:spPr>
          <a:xfrm>
            <a:off x="5793673" y="2985608"/>
            <a:ext cx="657552" cy="369332"/>
          </a:xfrm>
          <a:prstGeom prst="rect">
            <a:avLst/>
          </a:prstGeom>
          <a:noFill/>
        </p:spPr>
        <p:txBody>
          <a:bodyPr wrap="none" rtlCol="0">
            <a:spAutoFit/>
          </a:bodyPr>
          <a:lstStyle/>
          <a:p>
            <a:r>
              <a:rPr lang="th-TH" b="1" dirty="0"/>
              <a:t>บริหาร</a:t>
            </a:r>
          </a:p>
        </p:txBody>
      </p:sp>
      <p:sp>
        <p:nvSpPr>
          <p:cNvPr id="22" name="กล่องข้อความ 21">
            <a:extLst>
              <a:ext uri="{FF2B5EF4-FFF2-40B4-BE49-F238E27FC236}">
                <a16:creationId xmlns:a16="http://schemas.microsoft.com/office/drawing/2014/main" id="{172BC57F-13F9-410C-AB8D-C3B66EDCCB33}"/>
              </a:ext>
            </a:extLst>
          </p:cNvPr>
          <p:cNvSpPr txBox="1"/>
          <p:nvPr/>
        </p:nvSpPr>
        <p:spPr>
          <a:xfrm>
            <a:off x="9848610" y="2958253"/>
            <a:ext cx="740908" cy="369332"/>
          </a:xfrm>
          <a:prstGeom prst="rect">
            <a:avLst/>
          </a:prstGeom>
          <a:noFill/>
        </p:spPr>
        <p:txBody>
          <a:bodyPr wrap="none" rtlCol="0">
            <a:spAutoFit/>
          </a:bodyPr>
          <a:lstStyle/>
          <a:p>
            <a:r>
              <a:rPr lang="th-TH" b="1" dirty="0"/>
              <a:t>ตุลาการ</a:t>
            </a:r>
          </a:p>
        </p:txBody>
      </p:sp>
      <p:sp>
        <p:nvSpPr>
          <p:cNvPr id="23" name="กล่องข้อความ 22">
            <a:extLst>
              <a:ext uri="{FF2B5EF4-FFF2-40B4-BE49-F238E27FC236}">
                <a16:creationId xmlns:a16="http://schemas.microsoft.com/office/drawing/2014/main" id="{1563D348-E77E-4FE7-8523-BF92DAD09246}"/>
              </a:ext>
            </a:extLst>
          </p:cNvPr>
          <p:cNvSpPr txBox="1"/>
          <p:nvPr/>
        </p:nvSpPr>
        <p:spPr>
          <a:xfrm>
            <a:off x="1861074" y="3569847"/>
            <a:ext cx="458780" cy="369332"/>
          </a:xfrm>
          <a:prstGeom prst="rect">
            <a:avLst/>
          </a:prstGeom>
          <a:noFill/>
        </p:spPr>
        <p:txBody>
          <a:bodyPr wrap="none" rtlCol="0">
            <a:spAutoFit/>
          </a:bodyPr>
          <a:lstStyle/>
          <a:p>
            <a:r>
              <a:rPr lang="th-TH" dirty="0"/>
              <a:t>สภา</a:t>
            </a:r>
          </a:p>
        </p:txBody>
      </p:sp>
      <p:sp>
        <p:nvSpPr>
          <p:cNvPr id="24" name="กล่องข้อความ 23">
            <a:extLst>
              <a:ext uri="{FF2B5EF4-FFF2-40B4-BE49-F238E27FC236}">
                <a16:creationId xmlns:a16="http://schemas.microsoft.com/office/drawing/2014/main" id="{9D00327F-8C2A-4D76-9046-DD212A8B1F7E}"/>
              </a:ext>
            </a:extLst>
          </p:cNvPr>
          <p:cNvSpPr txBox="1"/>
          <p:nvPr/>
        </p:nvSpPr>
        <p:spPr>
          <a:xfrm>
            <a:off x="5857936" y="3725270"/>
            <a:ext cx="492443" cy="369332"/>
          </a:xfrm>
          <a:prstGeom prst="rect">
            <a:avLst/>
          </a:prstGeom>
          <a:noFill/>
        </p:spPr>
        <p:txBody>
          <a:bodyPr wrap="none" rtlCol="0">
            <a:spAutoFit/>
          </a:bodyPr>
          <a:lstStyle/>
          <a:p>
            <a:r>
              <a:rPr lang="th-TH" dirty="0"/>
              <a:t>ครม.</a:t>
            </a:r>
          </a:p>
        </p:txBody>
      </p:sp>
      <p:sp>
        <p:nvSpPr>
          <p:cNvPr id="26" name="กล่องข้อความ 25">
            <a:extLst>
              <a:ext uri="{FF2B5EF4-FFF2-40B4-BE49-F238E27FC236}">
                <a16:creationId xmlns:a16="http://schemas.microsoft.com/office/drawing/2014/main" id="{159AF0B8-E036-4D70-A378-EAD6B3B408F5}"/>
              </a:ext>
            </a:extLst>
          </p:cNvPr>
          <p:cNvSpPr txBox="1"/>
          <p:nvPr/>
        </p:nvSpPr>
        <p:spPr>
          <a:xfrm>
            <a:off x="10004554" y="3569847"/>
            <a:ext cx="453970" cy="369332"/>
          </a:xfrm>
          <a:prstGeom prst="rect">
            <a:avLst/>
          </a:prstGeom>
          <a:noFill/>
        </p:spPr>
        <p:txBody>
          <a:bodyPr wrap="none" rtlCol="0">
            <a:spAutoFit/>
          </a:bodyPr>
          <a:lstStyle/>
          <a:p>
            <a:r>
              <a:rPr lang="th-TH" dirty="0"/>
              <a:t>ศาล</a:t>
            </a:r>
          </a:p>
        </p:txBody>
      </p:sp>
      <p:sp>
        <p:nvSpPr>
          <p:cNvPr id="27" name="กล่องข้อความ 26">
            <a:extLst>
              <a:ext uri="{FF2B5EF4-FFF2-40B4-BE49-F238E27FC236}">
                <a16:creationId xmlns:a16="http://schemas.microsoft.com/office/drawing/2014/main" id="{CC5AA0E3-753A-4936-923A-A73826A0114E}"/>
              </a:ext>
            </a:extLst>
          </p:cNvPr>
          <p:cNvSpPr txBox="1"/>
          <p:nvPr/>
        </p:nvSpPr>
        <p:spPr>
          <a:xfrm>
            <a:off x="10588451" y="3712275"/>
            <a:ext cx="942887" cy="369332"/>
          </a:xfrm>
          <a:prstGeom prst="rect">
            <a:avLst/>
          </a:prstGeom>
          <a:noFill/>
        </p:spPr>
        <p:txBody>
          <a:bodyPr wrap="none" rtlCol="0">
            <a:spAutoFit/>
          </a:bodyPr>
          <a:lstStyle/>
          <a:p>
            <a:r>
              <a:rPr lang="th-TH" dirty="0"/>
              <a:t>องค์กรอิสระ</a:t>
            </a:r>
          </a:p>
        </p:txBody>
      </p:sp>
      <p:sp>
        <p:nvSpPr>
          <p:cNvPr id="28" name="กล่องข้อความ 27">
            <a:extLst>
              <a:ext uri="{FF2B5EF4-FFF2-40B4-BE49-F238E27FC236}">
                <a16:creationId xmlns:a16="http://schemas.microsoft.com/office/drawing/2014/main" id="{CF124A92-E653-4E9F-B077-D2D02BC069EB}"/>
              </a:ext>
            </a:extLst>
          </p:cNvPr>
          <p:cNvSpPr txBox="1"/>
          <p:nvPr/>
        </p:nvSpPr>
        <p:spPr>
          <a:xfrm>
            <a:off x="10728960" y="4132113"/>
            <a:ext cx="611065" cy="369332"/>
          </a:xfrm>
          <a:prstGeom prst="rect">
            <a:avLst/>
          </a:prstGeom>
          <a:noFill/>
        </p:spPr>
        <p:txBody>
          <a:bodyPr wrap="none" rtlCol="0">
            <a:spAutoFit/>
          </a:bodyPr>
          <a:lstStyle/>
          <a:p>
            <a:r>
              <a:rPr lang="th-TH" dirty="0"/>
              <a:t>อัยการ</a:t>
            </a:r>
          </a:p>
        </p:txBody>
      </p:sp>
      <p:sp>
        <p:nvSpPr>
          <p:cNvPr id="29" name="กล่องข้อความ 28">
            <a:extLst>
              <a:ext uri="{FF2B5EF4-FFF2-40B4-BE49-F238E27FC236}">
                <a16:creationId xmlns:a16="http://schemas.microsoft.com/office/drawing/2014/main" id="{113D2552-CFB7-4D4D-8788-66F1E73A1CFA}"/>
              </a:ext>
            </a:extLst>
          </p:cNvPr>
          <p:cNvSpPr txBox="1"/>
          <p:nvPr/>
        </p:nvSpPr>
        <p:spPr>
          <a:xfrm>
            <a:off x="3986138" y="4468443"/>
            <a:ext cx="639919" cy="369332"/>
          </a:xfrm>
          <a:prstGeom prst="rect">
            <a:avLst/>
          </a:prstGeom>
          <a:noFill/>
        </p:spPr>
        <p:txBody>
          <a:bodyPr wrap="none" rtlCol="0">
            <a:spAutoFit/>
          </a:bodyPr>
          <a:lstStyle/>
          <a:p>
            <a:r>
              <a:rPr lang="th-TH" dirty="0"/>
              <a:t>ท้องถิ่น</a:t>
            </a:r>
          </a:p>
        </p:txBody>
      </p:sp>
      <p:sp>
        <p:nvSpPr>
          <p:cNvPr id="30" name="กล่องข้อความ 29">
            <a:extLst>
              <a:ext uri="{FF2B5EF4-FFF2-40B4-BE49-F238E27FC236}">
                <a16:creationId xmlns:a16="http://schemas.microsoft.com/office/drawing/2014/main" id="{3D1D3018-540E-43B1-9223-A30EEB07FB06}"/>
              </a:ext>
            </a:extLst>
          </p:cNvPr>
          <p:cNvSpPr txBox="1"/>
          <p:nvPr/>
        </p:nvSpPr>
        <p:spPr>
          <a:xfrm>
            <a:off x="5827479" y="4407415"/>
            <a:ext cx="522900" cy="369332"/>
          </a:xfrm>
          <a:prstGeom prst="rect">
            <a:avLst/>
          </a:prstGeom>
          <a:noFill/>
        </p:spPr>
        <p:txBody>
          <a:bodyPr wrap="none" rtlCol="0">
            <a:spAutoFit/>
          </a:bodyPr>
          <a:lstStyle/>
          <a:p>
            <a:r>
              <a:rPr lang="th-TH" dirty="0"/>
              <a:t>กลาง</a:t>
            </a:r>
          </a:p>
        </p:txBody>
      </p:sp>
      <p:sp>
        <p:nvSpPr>
          <p:cNvPr id="31" name="กล่องข้อความ 30">
            <a:extLst>
              <a:ext uri="{FF2B5EF4-FFF2-40B4-BE49-F238E27FC236}">
                <a16:creationId xmlns:a16="http://schemas.microsoft.com/office/drawing/2014/main" id="{B1326440-19D5-4191-A0B7-4ED9EE925233}"/>
              </a:ext>
            </a:extLst>
          </p:cNvPr>
          <p:cNvSpPr txBox="1"/>
          <p:nvPr/>
        </p:nvSpPr>
        <p:spPr>
          <a:xfrm>
            <a:off x="7572774" y="4407377"/>
            <a:ext cx="663964" cy="369332"/>
          </a:xfrm>
          <a:prstGeom prst="rect">
            <a:avLst/>
          </a:prstGeom>
          <a:noFill/>
        </p:spPr>
        <p:txBody>
          <a:bodyPr wrap="none" rtlCol="0">
            <a:spAutoFit/>
          </a:bodyPr>
          <a:lstStyle/>
          <a:p>
            <a:r>
              <a:rPr lang="th-TH" dirty="0"/>
              <a:t>ภูมิภาค</a:t>
            </a:r>
          </a:p>
        </p:txBody>
      </p:sp>
      <p:sp>
        <p:nvSpPr>
          <p:cNvPr id="32" name="กล่องข้อความ 31">
            <a:extLst>
              <a:ext uri="{FF2B5EF4-FFF2-40B4-BE49-F238E27FC236}">
                <a16:creationId xmlns:a16="http://schemas.microsoft.com/office/drawing/2014/main" id="{6CDD9E8E-D8F6-4ECB-B5C3-DD5C2B5F0043}"/>
              </a:ext>
            </a:extLst>
          </p:cNvPr>
          <p:cNvSpPr txBox="1"/>
          <p:nvPr/>
        </p:nvSpPr>
        <p:spPr>
          <a:xfrm>
            <a:off x="4509212" y="5034737"/>
            <a:ext cx="849600" cy="1477328"/>
          </a:xfrm>
          <a:prstGeom prst="rect">
            <a:avLst/>
          </a:prstGeom>
          <a:noFill/>
        </p:spPr>
        <p:txBody>
          <a:bodyPr wrap="square" rtlCol="0">
            <a:spAutoFit/>
          </a:bodyPr>
          <a:lstStyle/>
          <a:p>
            <a:r>
              <a:rPr lang="th-TH" dirty="0"/>
              <a:t>อบต.อบจ.เทศบาล กทม. พัทยา</a:t>
            </a:r>
          </a:p>
          <a:p>
            <a:endParaRPr lang="th-TH" dirty="0"/>
          </a:p>
        </p:txBody>
      </p:sp>
      <p:sp>
        <p:nvSpPr>
          <p:cNvPr id="33" name="กล่องข้อความ 32">
            <a:extLst>
              <a:ext uri="{FF2B5EF4-FFF2-40B4-BE49-F238E27FC236}">
                <a16:creationId xmlns:a16="http://schemas.microsoft.com/office/drawing/2014/main" id="{3A816AAA-C4C1-4942-B027-009DD4D38026}"/>
              </a:ext>
            </a:extLst>
          </p:cNvPr>
          <p:cNvSpPr txBox="1"/>
          <p:nvPr/>
        </p:nvSpPr>
        <p:spPr>
          <a:xfrm>
            <a:off x="6342220" y="5034737"/>
            <a:ext cx="833883" cy="923330"/>
          </a:xfrm>
          <a:prstGeom prst="rect">
            <a:avLst/>
          </a:prstGeom>
          <a:noFill/>
        </p:spPr>
        <p:txBody>
          <a:bodyPr wrap="none" rtlCol="0">
            <a:spAutoFit/>
          </a:bodyPr>
          <a:lstStyle/>
          <a:p>
            <a:r>
              <a:rPr lang="th-TH" dirty="0"/>
              <a:t>กระทรวง  </a:t>
            </a:r>
          </a:p>
          <a:p>
            <a:r>
              <a:rPr lang="th-TH" dirty="0"/>
              <a:t>ทบวง  </a:t>
            </a:r>
          </a:p>
          <a:p>
            <a:r>
              <a:rPr lang="th-TH" dirty="0"/>
              <a:t>กรม </a:t>
            </a:r>
          </a:p>
        </p:txBody>
      </p:sp>
      <p:sp>
        <p:nvSpPr>
          <p:cNvPr id="34" name="กล่องข้อความ 33">
            <a:extLst>
              <a:ext uri="{FF2B5EF4-FFF2-40B4-BE49-F238E27FC236}">
                <a16:creationId xmlns:a16="http://schemas.microsoft.com/office/drawing/2014/main" id="{442274F7-6FCD-4A0F-BE5C-345D204C02CB}"/>
              </a:ext>
            </a:extLst>
          </p:cNvPr>
          <p:cNvSpPr txBox="1"/>
          <p:nvPr/>
        </p:nvSpPr>
        <p:spPr>
          <a:xfrm>
            <a:off x="8059479" y="5034699"/>
            <a:ext cx="704039" cy="646331"/>
          </a:xfrm>
          <a:prstGeom prst="rect">
            <a:avLst/>
          </a:prstGeom>
          <a:noFill/>
        </p:spPr>
        <p:txBody>
          <a:bodyPr wrap="none" rtlCol="0">
            <a:spAutoFit/>
          </a:bodyPr>
          <a:lstStyle/>
          <a:p>
            <a:r>
              <a:rPr lang="th-TH" dirty="0"/>
              <a:t>จังหวัด  </a:t>
            </a:r>
          </a:p>
          <a:p>
            <a:r>
              <a:rPr lang="th-TH" dirty="0"/>
              <a:t>อำเภอ </a:t>
            </a:r>
          </a:p>
        </p:txBody>
      </p:sp>
      <p:cxnSp>
        <p:nvCxnSpPr>
          <p:cNvPr id="36" name="ตัวเชื่อมต่อตรง 35">
            <a:extLst>
              <a:ext uri="{FF2B5EF4-FFF2-40B4-BE49-F238E27FC236}">
                <a16:creationId xmlns:a16="http://schemas.microsoft.com/office/drawing/2014/main" id="{031903C4-990A-424C-BDAB-C1AAE518EC50}"/>
              </a:ext>
            </a:extLst>
          </p:cNvPr>
          <p:cNvCxnSpPr>
            <a:stCxn id="29" idx="2"/>
          </p:cNvCxnSpPr>
          <p:nvPr/>
        </p:nvCxnSpPr>
        <p:spPr>
          <a:xfrm flipH="1">
            <a:off x="4306097" y="4837775"/>
            <a:ext cx="1" cy="120151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ตัวเชื่อมต่อตรง 36">
            <a:extLst>
              <a:ext uri="{FF2B5EF4-FFF2-40B4-BE49-F238E27FC236}">
                <a16:creationId xmlns:a16="http://schemas.microsoft.com/office/drawing/2014/main" id="{C798880F-FBC6-48F2-92EE-62505FD6EE40}"/>
              </a:ext>
            </a:extLst>
          </p:cNvPr>
          <p:cNvCxnSpPr>
            <a:cxnSpLocks/>
          </p:cNvCxnSpPr>
          <p:nvPr/>
        </p:nvCxnSpPr>
        <p:spPr>
          <a:xfrm>
            <a:off x="6095856" y="4833824"/>
            <a:ext cx="8301" cy="93957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ตัวเชื่อมต่อตรง 38">
            <a:extLst>
              <a:ext uri="{FF2B5EF4-FFF2-40B4-BE49-F238E27FC236}">
                <a16:creationId xmlns:a16="http://schemas.microsoft.com/office/drawing/2014/main" id="{84BAA886-5676-45FF-A423-98CBF116CAD0}"/>
              </a:ext>
            </a:extLst>
          </p:cNvPr>
          <p:cNvCxnSpPr>
            <a:cxnSpLocks/>
          </p:cNvCxnSpPr>
          <p:nvPr/>
        </p:nvCxnSpPr>
        <p:spPr>
          <a:xfrm flipH="1">
            <a:off x="7904952" y="4776747"/>
            <a:ext cx="1" cy="71965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ตัวเชื่อมต่อตรง 42">
            <a:extLst>
              <a:ext uri="{FF2B5EF4-FFF2-40B4-BE49-F238E27FC236}">
                <a16:creationId xmlns:a16="http://schemas.microsoft.com/office/drawing/2014/main" id="{DE81A6F5-C15A-42E7-B378-BE821B0A527C}"/>
              </a:ext>
            </a:extLst>
          </p:cNvPr>
          <p:cNvCxnSpPr>
            <a:cxnSpLocks/>
          </p:cNvCxnSpPr>
          <p:nvPr/>
        </p:nvCxnSpPr>
        <p:spPr>
          <a:xfrm>
            <a:off x="4295464" y="6039293"/>
            <a:ext cx="20311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ตัวเชื่อมต่อตรง 44">
            <a:extLst>
              <a:ext uri="{FF2B5EF4-FFF2-40B4-BE49-F238E27FC236}">
                <a16:creationId xmlns:a16="http://schemas.microsoft.com/office/drawing/2014/main" id="{8C24FF64-633C-408E-8DD6-7C85B00FB876}"/>
              </a:ext>
            </a:extLst>
          </p:cNvPr>
          <p:cNvCxnSpPr>
            <a:cxnSpLocks/>
          </p:cNvCxnSpPr>
          <p:nvPr/>
        </p:nvCxnSpPr>
        <p:spPr>
          <a:xfrm>
            <a:off x="4304783" y="5773401"/>
            <a:ext cx="20311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ตัวเชื่อมต่อตรง 45">
            <a:extLst>
              <a:ext uri="{FF2B5EF4-FFF2-40B4-BE49-F238E27FC236}">
                <a16:creationId xmlns:a16="http://schemas.microsoft.com/office/drawing/2014/main" id="{F27E40CA-0C35-4233-87BF-6A6FAAC16DBA}"/>
              </a:ext>
            </a:extLst>
          </p:cNvPr>
          <p:cNvCxnSpPr>
            <a:cxnSpLocks/>
          </p:cNvCxnSpPr>
          <p:nvPr/>
        </p:nvCxnSpPr>
        <p:spPr>
          <a:xfrm>
            <a:off x="4610897" y="6344093"/>
            <a:ext cx="2031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ตัวเชื่อมต่อตรง 46">
            <a:extLst>
              <a:ext uri="{FF2B5EF4-FFF2-40B4-BE49-F238E27FC236}">
                <a16:creationId xmlns:a16="http://schemas.microsoft.com/office/drawing/2014/main" id="{29805D61-C736-4981-A651-2C793DDF8802}"/>
              </a:ext>
            </a:extLst>
          </p:cNvPr>
          <p:cNvCxnSpPr>
            <a:cxnSpLocks/>
          </p:cNvCxnSpPr>
          <p:nvPr/>
        </p:nvCxnSpPr>
        <p:spPr>
          <a:xfrm>
            <a:off x="4304782" y="5496402"/>
            <a:ext cx="20311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ตัวเชื่อมต่อตรง 47">
            <a:extLst>
              <a:ext uri="{FF2B5EF4-FFF2-40B4-BE49-F238E27FC236}">
                <a16:creationId xmlns:a16="http://schemas.microsoft.com/office/drawing/2014/main" id="{381A0128-B154-4595-9ECF-4516E6D0C3A2}"/>
              </a:ext>
            </a:extLst>
          </p:cNvPr>
          <p:cNvCxnSpPr>
            <a:cxnSpLocks/>
          </p:cNvCxnSpPr>
          <p:nvPr/>
        </p:nvCxnSpPr>
        <p:spPr>
          <a:xfrm>
            <a:off x="4306097" y="5224130"/>
            <a:ext cx="20311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ตัวเชื่อมต่อตรง 48">
            <a:extLst>
              <a:ext uri="{FF2B5EF4-FFF2-40B4-BE49-F238E27FC236}">
                <a16:creationId xmlns:a16="http://schemas.microsoft.com/office/drawing/2014/main" id="{7D100034-CBE8-43CB-B190-02F9C0F41927}"/>
              </a:ext>
            </a:extLst>
          </p:cNvPr>
          <p:cNvCxnSpPr>
            <a:cxnSpLocks/>
          </p:cNvCxnSpPr>
          <p:nvPr/>
        </p:nvCxnSpPr>
        <p:spPr>
          <a:xfrm>
            <a:off x="6105892" y="5496402"/>
            <a:ext cx="20311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ตัวเชื่อมต่อตรง 49">
            <a:extLst>
              <a:ext uri="{FF2B5EF4-FFF2-40B4-BE49-F238E27FC236}">
                <a16:creationId xmlns:a16="http://schemas.microsoft.com/office/drawing/2014/main" id="{328940C5-10B9-4990-B1EB-8560F15B7D33}"/>
              </a:ext>
            </a:extLst>
          </p:cNvPr>
          <p:cNvCxnSpPr>
            <a:cxnSpLocks/>
          </p:cNvCxnSpPr>
          <p:nvPr/>
        </p:nvCxnSpPr>
        <p:spPr>
          <a:xfrm>
            <a:off x="4610897" y="6344093"/>
            <a:ext cx="2031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ตัวเชื่อมต่อตรง 50">
            <a:extLst>
              <a:ext uri="{FF2B5EF4-FFF2-40B4-BE49-F238E27FC236}">
                <a16:creationId xmlns:a16="http://schemas.microsoft.com/office/drawing/2014/main" id="{84391369-EB99-442C-BA14-88EC33D690DD}"/>
              </a:ext>
            </a:extLst>
          </p:cNvPr>
          <p:cNvCxnSpPr>
            <a:cxnSpLocks/>
          </p:cNvCxnSpPr>
          <p:nvPr/>
        </p:nvCxnSpPr>
        <p:spPr>
          <a:xfrm>
            <a:off x="6107206" y="5773401"/>
            <a:ext cx="20311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ตัวเชื่อมต่อตรง 51">
            <a:extLst>
              <a:ext uri="{FF2B5EF4-FFF2-40B4-BE49-F238E27FC236}">
                <a16:creationId xmlns:a16="http://schemas.microsoft.com/office/drawing/2014/main" id="{F5CF77CD-53D3-42BA-AFF8-5661C236DB3B}"/>
              </a:ext>
            </a:extLst>
          </p:cNvPr>
          <p:cNvCxnSpPr>
            <a:cxnSpLocks/>
          </p:cNvCxnSpPr>
          <p:nvPr/>
        </p:nvCxnSpPr>
        <p:spPr>
          <a:xfrm>
            <a:off x="6095856" y="5224130"/>
            <a:ext cx="20311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ตัวเชื่อมต่อตรง 53">
            <a:extLst>
              <a:ext uri="{FF2B5EF4-FFF2-40B4-BE49-F238E27FC236}">
                <a16:creationId xmlns:a16="http://schemas.microsoft.com/office/drawing/2014/main" id="{E0D77AC3-B08A-44F0-A6EE-4083B40AB6BE}"/>
              </a:ext>
            </a:extLst>
          </p:cNvPr>
          <p:cNvCxnSpPr>
            <a:cxnSpLocks/>
          </p:cNvCxnSpPr>
          <p:nvPr/>
        </p:nvCxnSpPr>
        <p:spPr>
          <a:xfrm>
            <a:off x="7904756" y="5224130"/>
            <a:ext cx="20311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ตัวเชื่อมต่อตรง 54">
            <a:extLst>
              <a:ext uri="{FF2B5EF4-FFF2-40B4-BE49-F238E27FC236}">
                <a16:creationId xmlns:a16="http://schemas.microsoft.com/office/drawing/2014/main" id="{27B7CDC4-B2F9-4F30-918F-D6580232B66F}"/>
              </a:ext>
            </a:extLst>
          </p:cNvPr>
          <p:cNvCxnSpPr>
            <a:cxnSpLocks/>
          </p:cNvCxnSpPr>
          <p:nvPr/>
        </p:nvCxnSpPr>
        <p:spPr>
          <a:xfrm>
            <a:off x="7904756" y="5485769"/>
            <a:ext cx="20311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ลูกศรเชื่อมต่อแบบตรง 60">
            <a:extLst>
              <a:ext uri="{FF2B5EF4-FFF2-40B4-BE49-F238E27FC236}">
                <a16:creationId xmlns:a16="http://schemas.microsoft.com/office/drawing/2014/main" id="{E2838A37-4535-48E4-A5CD-3E713C615831}"/>
              </a:ext>
            </a:extLst>
          </p:cNvPr>
          <p:cNvCxnSpPr>
            <a:cxnSpLocks/>
          </p:cNvCxnSpPr>
          <p:nvPr/>
        </p:nvCxnSpPr>
        <p:spPr>
          <a:xfrm flipH="1">
            <a:off x="6067663" y="3429371"/>
            <a:ext cx="7071" cy="21490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2" name="ลูกศรเชื่อมต่อแบบตรง 61">
            <a:extLst>
              <a:ext uri="{FF2B5EF4-FFF2-40B4-BE49-F238E27FC236}">
                <a16:creationId xmlns:a16="http://schemas.microsoft.com/office/drawing/2014/main" id="{7ED429DB-8071-42C5-9EE9-680BF33B98AB}"/>
              </a:ext>
            </a:extLst>
          </p:cNvPr>
          <p:cNvCxnSpPr>
            <a:cxnSpLocks/>
          </p:cNvCxnSpPr>
          <p:nvPr/>
        </p:nvCxnSpPr>
        <p:spPr>
          <a:xfrm>
            <a:off x="6077158" y="4189333"/>
            <a:ext cx="7018" cy="27637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5" name="ตัวเชื่อมต่อตรง 64">
            <a:extLst>
              <a:ext uri="{FF2B5EF4-FFF2-40B4-BE49-F238E27FC236}">
                <a16:creationId xmlns:a16="http://schemas.microsoft.com/office/drawing/2014/main" id="{2215178C-4492-4D26-837A-12230940F666}"/>
              </a:ext>
            </a:extLst>
          </p:cNvPr>
          <p:cNvCxnSpPr/>
          <p:nvPr/>
        </p:nvCxnSpPr>
        <p:spPr>
          <a:xfrm>
            <a:off x="4304782" y="4316779"/>
            <a:ext cx="359997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ลูกศรเชื่อมต่อแบบตรง 66">
            <a:extLst>
              <a:ext uri="{FF2B5EF4-FFF2-40B4-BE49-F238E27FC236}">
                <a16:creationId xmlns:a16="http://schemas.microsoft.com/office/drawing/2014/main" id="{B66CBC53-D5D2-4A58-AFCD-541629E96632}"/>
              </a:ext>
            </a:extLst>
          </p:cNvPr>
          <p:cNvCxnSpPr>
            <a:endCxn id="29" idx="0"/>
          </p:cNvCxnSpPr>
          <p:nvPr/>
        </p:nvCxnSpPr>
        <p:spPr>
          <a:xfrm>
            <a:off x="4304782" y="4316779"/>
            <a:ext cx="1316" cy="1516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8" name="ลูกศรเชื่อมต่อแบบตรง 67">
            <a:extLst>
              <a:ext uri="{FF2B5EF4-FFF2-40B4-BE49-F238E27FC236}">
                <a16:creationId xmlns:a16="http://schemas.microsoft.com/office/drawing/2014/main" id="{74C13511-90D9-4A86-9963-9A40BA93028E}"/>
              </a:ext>
            </a:extLst>
          </p:cNvPr>
          <p:cNvCxnSpPr/>
          <p:nvPr/>
        </p:nvCxnSpPr>
        <p:spPr>
          <a:xfrm>
            <a:off x="7897768" y="4310444"/>
            <a:ext cx="1316" cy="1516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69" name="กล่องข้อความ 68">
            <a:extLst>
              <a:ext uri="{FF2B5EF4-FFF2-40B4-BE49-F238E27FC236}">
                <a16:creationId xmlns:a16="http://schemas.microsoft.com/office/drawing/2014/main" id="{30C14E95-C6C3-437E-93BA-5A622D616FA3}"/>
              </a:ext>
            </a:extLst>
          </p:cNvPr>
          <p:cNvSpPr txBox="1"/>
          <p:nvPr/>
        </p:nvSpPr>
        <p:spPr>
          <a:xfrm>
            <a:off x="1927487" y="3496832"/>
            <a:ext cx="304887" cy="584775"/>
          </a:xfrm>
          <a:prstGeom prst="rect">
            <a:avLst/>
          </a:prstGeom>
          <a:noFill/>
        </p:spPr>
        <p:txBody>
          <a:bodyPr wrap="square" rtlCol="0">
            <a:spAutoFit/>
          </a:bodyPr>
          <a:lstStyle/>
          <a:p>
            <a:r>
              <a:rPr lang="en-US" sz="3200" dirty="0">
                <a:solidFill>
                  <a:srgbClr val="FF0000"/>
                </a:solidFill>
              </a:rPr>
              <a:t>X</a:t>
            </a:r>
            <a:endParaRPr lang="th-TH" sz="3200" dirty="0">
              <a:solidFill>
                <a:srgbClr val="FF0000"/>
              </a:solidFill>
            </a:endParaRPr>
          </a:p>
        </p:txBody>
      </p:sp>
      <p:sp>
        <p:nvSpPr>
          <p:cNvPr id="70" name="กล่องข้อความ 69">
            <a:extLst>
              <a:ext uri="{FF2B5EF4-FFF2-40B4-BE49-F238E27FC236}">
                <a16:creationId xmlns:a16="http://schemas.microsoft.com/office/drawing/2014/main" id="{06501636-4857-4F4E-AB6D-56C34F549B30}"/>
              </a:ext>
            </a:extLst>
          </p:cNvPr>
          <p:cNvSpPr txBox="1"/>
          <p:nvPr/>
        </p:nvSpPr>
        <p:spPr>
          <a:xfrm>
            <a:off x="10047751" y="3496832"/>
            <a:ext cx="304887" cy="584775"/>
          </a:xfrm>
          <a:prstGeom prst="rect">
            <a:avLst/>
          </a:prstGeom>
          <a:noFill/>
        </p:spPr>
        <p:txBody>
          <a:bodyPr wrap="square" rtlCol="0">
            <a:spAutoFit/>
          </a:bodyPr>
          <a:lstStyle/>
          <a:p>
            <a:r>
              <a:rPr lang="en-US" sz="3200" dirty="0">
                <a:solidFill>
                  <a:srgbClr val="FF0000"/>
                </a:solidFill>
              </a:rPr>
              <a:t>X</a:t>
            </a:r>
            <a:endParaRPr lang="th-TH" sz="3200" dirty="0">
              <a:solidFill>
                <a:srgbClr val="FF0000"/>
              </a:solidFill>
            </a:endParaRPr>
          </a:p>
        </p:txBody>
      </p:sp>
      <p:sp>
        <p:nvSpPr>
          <p:cNvPr id="71" name="กล่องข้อความ 70">
            <a:extLst>
              <a:ext uri="{FF2B5EF4-FFF2-40B4-BE49-F238E27FC236}">
                <a16:creationId xmlns:a16="http://schemas.microsoft.com/office/drawing/2014/main" id="{6564F4E6-4EDD-411A-81DD-2DDF441DD037}"/>
              </a:ext>
            </a:extLst>
          </p:cNvPr>
          <p:cNvSpPr txBox="1"/>
          <p:nvPr/>
        </p:nvSpPr>
        <p:spPr>
          <a:xfrm>
            <a:off x="10882048" y="3617548"/>
            <a:ext cx="304887" cy="584775"/>
          </a:xfrm>
          <a:prstGeom prst="rect">
            <a:avLst/>
          </a:prstGeom>
          <a:noFill/>
        </p:spPr>
        <p:txBody>
          <a:bodyPr wrap="square" rtlCol="0">
            <a:spAutoFit/>
          </a:bodyPr>
          <a:lstStyle/>
          <a:p>
            <a:r>
              <a:rPr lang="en-US" sz="3200" dirty="0">
                <a:solidFill>
                  <a:srgbClr val="FF0000"/>
                </a:solidFill>
              </a:rPr>
              <a:t>X</a:t>
            </a:r>
            <a:endParaRPr lang="th-TH" sz="3200" dirty="0">
              <a:solidFill>
                <a:srgbClr val="FF0000"/>
              </a:solidFill>
            </a:endParaRPr>
          </a:p>
        </p:txBody>
      </p:sp>
      <p:sp>
        <p:nvSpPr>
          <p:cNvPr id="73" name="กล่องข้อความ 72">
            <a:extLst>
              <a:ext uri="{FF2B5EF4-FFF2-40B4-BE49-F238E27FC236}">
                <a16:creationId xmlns:a16="http://schemas.microsoft.com/office/drawing/2014/main" id="{65F5D27E-EF12-41D1-AD6F-3E1ABB20BB31}"/>
              </a:ext>
            </a:extLst>
          </p:cNvPr>
          <p:cNvSpPr txBox="1"/>
          <p:nvPr/>
        </p:nvSpPr>
        <p:spPr>
          <a:xfrm>
            <a:off x="10842719" y="4026154"/>
            <a:ext cx="304887" cy="584775"/>
          </a:xfrm>
          <a:prstGeom prst="rect">
            <a:avLst/>
          </a:prstGeom>
          <a:noFill/>
        </p:spPr>
        <p:txBody>
          <a:bodyPr wrap="square" rtlCol="0">
            <a:spAutoFit/>
          </a:bodyPr>
          <a:lstStyle/>
          <a:p>
            <a:r>
              <a:rPr lang="en-US" sz="3200" dirty="0">
                <a:solidFill>
                  <a:srgbClr val="FF0000"/>
                </a:solidFill>
              </a:rPr>
              <a:t>X</a:t>
            </a:r>
            <a:endParaRPr lang="th-TH" sz="3200" dirty="0">
              <a:solidFill>
                <a:srgbClr val="FF0000"/>
              </a:solidFill>
            </a:endParaRPr>
          </a:p>
        </p:txBody>
      </p:sp>
      <p:sp>
        <p:nvSpPr>
          <p:cNvPr id="75" name="ส่วนโค้ง 74">
            <a:extLst>
              <a:ext uri="{FF2B5EF4-FFF2-40B4-BE49-F238E27FC236}">
                <a16:creationId xmlns:a16="http://schemas.microsoft.com/office/drawing/2014/main" id="{D46FC162-82AE-4D92-B636-C2B9A04441AA}"/>
              </a:ext>
            </a:extLst>
          </p:cNvPr>
          <p:cNvSpPr/>
          <p:nvPr/>
        </p:nvSpPr>
        <p:spPr>
          <a:xfrm>
            <a:off x="10323396" y="3361168"/>
            <a:ext cx="715533" cy="57801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76" name="ส่วนโค้ง 75">
            <a:extLst>
              <a:ext uri="{FF2B5EF4-FFF2-40B4-BE49-F238E27FC236}">
                <a16:creationId xmlns:a16="http://schemas.microsoft.com/office/drawing/2014/main" id="{9753868B-0350-4F8E-B685-E2B8B5E8F16F}"/>
              </a:ext>
            </a:extLst>
          </p:cNvPr>
          <p:cNvSpPr/>
          <p:nvPr/>
        </p:nvSpPr>
        <p:spPr>
          <a:xfrm>
            <a:off x="10248577" y="3373026"/>
            <a:ext cx="703619" cy="1539212"/>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cxnSp>
        <p:nvCxnSpPr>
          <p:cNvPr id="77" name="ลูกศรเชื่อมต่อแบบตรง 76">
            <a:extLst>
              <a:ext uri="{FF2B5EF4-FFF2-40B4-BE49-F238E27FC236}">
                <a16:creationId xmlns:a16="http://schemas.microsoft.com/office/drawing/2014/main" id="{DE4649F4-F949-43B1-A1B0-A76956486E01}"/>
              </a:ext>
            </a:extLst>
          </p:cNvPr>
          <p:cNvCxnSpPr>
            <a:cxnSpLocks/>
          </p:cNvCxnSpPr>
          <p:nvPr/>
        </p:nvCxnSpPr>
        <p:spPr>
          <a:xfrm>
            <a:off x="10248577" y="3374817"/>
            <a:ext cx="7018" cy="27637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8" name="ลูกศรเชื่อมต่อแบบตรง 77">
            <a:extLst>
              <a:ext uri="{FF2B5EF4-FFF2-40B4-BE49-F238E27FC236}">
                <a16:creationId xmlns:a16="http://schemas.microsoft.com/office/drawing/2014/main" id="{1CA65276-4299-4382-BC86-E828E9528435}"/>
              </a:ext>
            </a:extLst>
          </p:cNvPr>
          <p:cNvCxnSpPr>
            <a:cxnSpLocks/>
          </p:cNvCxnSpPr>
          <p:nvPr/>
        </p:nvCxnSpPr>
        <p:spPr>
          <a:xfrm>
            <a:off x="2108366" y="3392707"/>
            <a:ext cx="7018" cy="27637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79" name="กล่องข้อความ 78">
            <a:extLst>
              <a:ext uri="{FF2B5EF4-FFF2-40B4-BE49-F238E27FC236}">
                <a16:creationId xmlns:a16="http://schemas.microsoft.com/office/drawing/2014/main" id="{33C85E32-0E4A-4A14-A1FC-E4EC55327200}"/>
              </a:ext>
            </a:extLst>
          </p:cNvPr>
          <p:cNvSpPr txBox="1"/>
          <p:nvPr/>
        </p:nvSpPr>
        <p:spPr>
          <a:xfrm>
            <a:off x="755495" y="4833824"/>
            <a:ext cx="1013419" cy="830997"/>
          </a:xfrm>
          <a:prstGeom prst="rect">
            <a:avLst/>
          </a:prstGeom>
          <a:noFill/>
        </p:spPr>
        <p:txBody>
          <a:bodyPr wrap="none" rtlCol="0">
            <a:spAutoFit/>
          </a:bodyPr>
          <a:lstStyle/>
          <a:p>
            <a:r>
              <a:rPr lang="th-TH" sz="2400" b="1" dirty="0">
                <a:solidFill>
                  <a:srgbClr val="FF0000"/>
                </a:solidFill>
              </a:rPr>
              <a:t>* ครู</a:t>
            </a:r>
          </a:p>
          <a:p>
            <a:r>
              <a:rPr lang="th-TH" sz="2400" b="1" dirty="0">
                <a:solidFill>
                  <a:srgbClr val="FF0000"/>
                </a:solidFill>
              </a:rPr>
              <a:t>* ศอ.บต.</a:t>
            </a:r>
          </a:p>
        </p:txBody>
      </p:sp>
    </p:spTree>
    <p:extLst>
      <p:ext uri="{BB962C8B-B14F-4D97-AF65-F5344CB8AC3E}">
        <p14:creationId xmlns:p14="http://schemas.microsoft.com/office/powerpoint/2010/main" val="1402426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D2768B82-8E20-4252-9D30-43789F6272B3}"/>
              </a:ext>
            </a:extLst>
          </p:cNvPr>
          <p:cNvSpPr>
            <a:spLocks noGrp="1"/>
          </p:cNvSpPr>
          <p:nvPr>
            <p:ph idx="1"/>
          </p:nvPr>
        </p:nvSpPr>
        <p:spPr/>
        <p:txBody>
          <a:bodyPr>
            <a:normAutofit/>
          </a:bodyPr>
          <a:lstStyle/>
          <a:p>
            <a:r>
              <a:rPr lang="th-TH" sz="3600" b="1" dirty="0"/>
              <a:t>วินัย </a:t>
            </a:r>
            <a:r>
              <a:rPr lang="en-US" sz="3600" dirty="0"/>
              <a:t>= </a:t>
            </a:r>
            <a:r>
              <a:rPr lang="th-TH" sz="3600" dirty="0"/>
              <a:t>ข้อปฏิบัติ</a:t>
            </a:r>
            <a:r>
              <a:rPr lang="en-US" sz="3600" dirty="0"/>
              <a:t>, </a:t>
            </a:r>
            <a:r>
              <a:rPr lang="th-TH" sz="3600" dirty="0"/>
              <a:t>แบบแผน ข้อบังคับ</a:t>
            </a:r>
          </a:p>
          <a:p>
            <a:r>
              <a:rPr lang="th-TH" sz="3600" b="1" dirty="0"/>
              <a:t>จรรยาบรรณ</a:t>
            </a:r>
            <a:r>
              <a:rPr lang="th-TH" sz="3600" dirty="0"/>
              <a:t> </a:t>
            </a:r>
            <a:r>
              <a:rPr lang="en-US" sz="3600" dirty="0"/>
              <a:t>=</a:t>
            </a:r>
            <a:r>
              <a:rPr lang="th-TH" sz="3600" dirty="0"/>
              <a:t> ประมวลความประพฤติของผู้ประกอบวิชาชีพต่างๆ</a:t>
            </a:r>
          </a:p>
          <a:p>
            <a:r>
              <a:rPr lang="th-TH" sz="3600" b="1" dirty="0"/>
              <a:t>จริยธรรม</a:t>
            </a:r>
            <a:r>
              <a:rPr lang="en-US" sz="3600" b="1" dirty="0"/>
              <a:t>    </a:t>
            </a:r>
            <a:r>
              <a:rPr lang="en-US" sz="3600" dirty="0"/>
              <a:t>= </a:t>
            </a:r>
            <a:r>
              <a:rPr lang="th-TH" sz="3600" dirty="0"/>
              <a:t>ธรรมที่เป็นข้อปฏิบัติ</a:t>
            </a:r>
          </a:p>
          <a:p>
            <a:r>
              <a:rPr lang="th-TH" sz="3600" b="1" dirty="0"/>
              <a:t>มาตรฐาน</a:t>
            </a:r>
            <a:r>
              <a:rPr lang="en-US" sz="3600" b="1" dirty="0"/>
              <a:t> </a:t>
            </a:r>
            <a:r>
              <a:rPr lang="en-US" sz="3600" dirty="0"/>
              <a:t>= </a:t>
            </a:r>
            <a:r>
              <a:rPr lang="th-TH" sz="3600" dirty="0"/>
              <a:t>หลักเกณฑ์ต่างๆ</a:t>
            </a:r>
          </a:p>
          <a:p>
            <a:r>
              <a:rPr lang="th-TH" sz="3600" b="1" dirty="0"/>
              <a:t>ประมวล</a:t>
            </a:r>
            <a:r>
              <a:rPr lang="th-TH" sz="3600" dirty="0"/>
              <a:t> </a:t>
            </a:r>
            <a:r>
              <a:rPr lang="en-US" sz="3600" dirty="0"/>
              <a:t>=</a:t>
            </a:r>
            <a:r>
              <a:rPr lang="th-TH" sz="3600" dirty="0"/>
              <a:t> รวบรวมเป็นเอกสาร</a:t>
            </a:r>
          </a:p>
        </p:txBody>
      </p:sp>
      <p:sp>
        <p:nvSpPr>
          <p:cNvPr id="4" name="หัวใจ 3">
            <a:extLst>
              <a:ext uri="{FF2B5EF4-FFF2-40B4-BE49-F238E27FC236}">
                <a16:creationId xmlns:a16="http://schemas.microsoft.com/office/drawing/2014/main" id="{0CE8E286-A602-4973-820A-7142FA3960AB}"/>
              </a:ext>
            </a:extLst>
          </p:cNvPr>
          <p:cNvSpPr/>
          <p:nvPr/>
        </p:nvSpPr>
        <p:spPr>
          <a:xfrm>
            <a:off x="2562446" y="3354568"/>
            <a:ext cx="233916" cy="249865"/>
          </a:xfrm>
          <a:prstGeom prst="hear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h-TH"/>
          </a:p>
        </p:txBody>
      </p:sp>
    </p:spTree>
    <p:extLst>
      <p:ext uri="{BB962C8B-B14F-4D97-AF65-F5344CB8AC3E}">
        <p14:creationId xmlns:p14="http://schemas.microsoft.com/office/powerpoint/2010/main" val="381726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ตัวแทนเนื้อหา 4">
            <a:extLst>
              <a:ext uri="{FF2B5EF4-FFF2-40B4-BE49-F238E27FC236}">
                <a16:creationId xmlns:a16="http://schemas.microsoft.com/office/drawing/2014/main" id="{6DD2FEB4-1287-4043-A1A4-27618CB5A4C2}"/>
              </a:ext>
            </a:extLst>
          </p:cNvPr>
          <p:cNvPicPr>
            <a:picLocks noGrp="1" noChangeAspect="1"/>
          </p:cNvPicPr>
          <p:nvPr>
            <p:ph idx="1"/>
          </p:nvPr>
        </p:nvPicPr>
        <p:blipFill>
          <a:blip r:embed="rId2"/>
          <a:stretch>
            <a:fillRect/>
          </a:stretch>
        </p:blipFill>
        <p:spPr>
          <a:xfrm>
            <a:off x="7893407" y="1208125"/>
            <a:ext cx="3546796" cy="4022725"/>
          </a:xfrm>
        </p:spPr>
      </p:pic>
      <p:pic>
        <p:nvPicPr>
          <p:cNvPr id="7" name="รูปภาพ 6">
            <a:extLst>
              <a:ext uri="{FF2B5EF4-FFF2-40B4-BE49-F238E27FC236}">
                <a16:creationId xmlns:a16="http://schemas.microsoft.com/office/drawing/2014/main" id="{63A5F235-9371-4074-AD25-C3518E1AD091}"/>
              </a:ext>
            </a:extLst>
          </p:cNvPr>
          <p:cNvPicPr>
            <a:picLocks noChangeAspect="1"/>
          </p:cNvPicPr>
          <p:nvPr/>
        </p:nvPicPr>
        <p:blipFill>
          <a:blip r:embed="rId3"/>
          <a:stretch>
            <a:fillRect/>
          </a:stretch>
        </p:blipFill>
        <p:spPr>
          <a:xfrm>
            <a:off x="446567" y="1104296"/>
            <a:ext cx="7339234" cy="4126553"/>
          </a:xfrm>
          <a:prstGeom prst="rect">
            <a:avLst/>
          </a:prstGeom>
        </p:spPr>
      </p:pic>
    </p:spTree>
    <p:extLst>
      <p:ext uri="{BB962C8B-B14F-4D97-AF65-F5344CB8AC3E}">
        <p14:creationId xmlns:p14="http://schemas.microsoft.com/office/powerpoint/2010/main" val="3231380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ตัวแทนเนื้อหา 4">
            <a:extLst>
              <a:ext uri="{FF2B5EF4-FFF2-40B4-BE49-F238E27FC236}">
                <a16:creationId xmlns:a16="http://schemas.microsoft.com/office/drawing/2014/main" id="{AF92A289-09FB-408E-BB17-88B2CD6B9F20}"/>
              </a:ext>
            </a:extLst>
          </p:cNvPr>
          <p:cNvPicPr>
            <a:picLocks noGrp="1" noChangeAspect="1"/>
          </p:cNvPicPr>
          <p:nvPr>
            <p:ph idx="1"/>
          </p:nvPr>
        </p:nvPicPr>
        <p:blipFill>
          <a:blip r:embed="rId2"/>
          <a:stretch>
            <a:fillRect/>
          </a:stretch>
        </p:blipFill>
        <p:spPr>
          <a:xfrm>
            <a:off x="1360968" y="969169"/>
            <a:ext cx="4022725" cy="4022725"/>
          </a:xfrm>
        </p:spPr>
      </p:pic>
      <p:pic>
        <p:nvPicPr>
          <p:cNvPr id="7" name="รูปภาพ 6">
            <a:extLst>
              <a:ext uri="{FF2B5EF4-FFF2-40B4-BE49-F238E27FC236}">
                <a16:creationId xmlns:a16="http://schemas.microsoft.com/office/drawing/2014/main" id="{0F95CD60-351B-4736-BF10-B4203C8233D9}"/>
              </a:ext>
            </a:extLst>
          </p:cNvPr>
          <p:cNvPicPr>
            <a:picLocks noChangeAspect="1"/>
          </p:cNvPicPr>
          <p:nvPr/>
        </p:nvPicPr>
        <p:blipFill>
          <a:blip r:embed="rId3"/>
          <a:stretch>
            <a:fillRect/>
          </a:stretch>
        </p:blipFill>
        <p:spPr>
          <a:xfrm>
            <a:off x="5606902" y="1086035"/>
            <a:ext cx="5685709" cy="3788992"/>
          </a:xfrm>
          <a:prstGeom prst="rect">
            <a:avLst/>
          </a:prstGeom>
        </p:spPr>
      </p:pic>
    </p:spTree>
    <p:extLst>
      <p:ext uri="{BB962C8B-B14F-4D97-AF65-F5344CB8AC3E}">
        <p14:creationId xmlns:p14="http://schemas.microsoft.com/office/powerpoint/2010/main" val="4151995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8A624B53-A74A-4A5E-BE41-136BF2D74725}"/>
              </a:ext>
            </a:extLst>
          </p:cNvPr>
          <p:cNvSpPr>
            <a:spLocks noGrp="1"/>
          </p:cNvSpPr>
          <p:nvPr>
            <p:ph idx="1"/>
          </p:nvPr>
        </p:nvSpPr>
        <p:spPr/>
        <p:txBody>
          <a:bodyPr>
            <a:normAutofit/>
          </a:bodyPr>
          <a:lstStyle/>
          <a:p>
            <a:pPr algn="thaiDist" fontAlgn="base"/>
            <a:r>
              <a:rPr lang="th-TH" sz="2800" b="1" i="0" dirty="0">
                <a:effectLst/>
                <a:latin typeface="inherit"/>
              </a:rPr>
              <a:t>วินัย</a:t>
            </a:r>
            <a:r>
              <a:rPr lang="th-TH" sz="2800" b="0" i="0" dirty="0">
                <a:effectLst/>
                <a:latin typeface="inherit"/>
              </a:rPr>
              <a:t>   หมายถึง ระเบียบ กฎเกณฑ์ ข้อบังคับ สำหรับควบคุมความประพฤติทางกาย วาจา ของคนในสังคมให้เรียบร้อยดีงาม  เป็นแบบแผน อันหนึ่งอันเดียวกัน จะได้อยู่ร่วมกันด้วยความสุขสบาย ไม่กระทบกระทั่งซึ่งกันและกัน  วินัยช่วยให้คนในสังคมห่างไกลจากความชั่วทั้งหลาย การอยู่ร่วมกันเป็นหมู่เหล่า ถ้าขาดระเบียบวินัย ต่างคนต่างทำตามอำเภอใจ ความขัดแย้งและลักลั่นก็จะเกิดขึ้น ยิ่งมากคนก็ยิ่งมากเรื่อง ไม่มีความสงบสุข  การงานที่ทำก็จะเสียผล</a:t>
            </a:r>
          </a:p>
          <a:p>
            <a:pPr algn="thaiDist"/>
            <a:endParaRPr lang="th-TH" sz="2800" dirty="0"/>
          </a:p>
        </p:txBody>
      </p:sp>
    </p:spTree>
    <p:extLst>
      <p:ext uri="{BB962C8B-B14F-4D97-AF65-F5344CB8AC3E}">
        <p14:creationId xmlns:p14="http://schemas.microsoft.com/office/powerpoint/2010/main" val="1801331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2142B550-3932-4200-B440-1925E6006539}"/>
              </a:ext>
            </a:extLst>
          </p:cNvPr>
          <p:cNvSpPr>
            <a:spLocks noGrp="1"/>
          </p:cNvSpPr>
          <p:nvPr>
            <p:ph idx="1"/>
          </p:nvPr>
        </p:nvSpPr>
        <p:spPr/>
        <p:txBody>
          <a:bodyPr>
            <a:normAutofit/>
          </a:bodyPr>
          <a:lstStyle/>
          <a:p>
            <a:pPr algn="thaiDist"/>
            <a:r>
              <a:rPr lang="th-TH" sz="2800" b="1" i="0" dirty="0">
                <a:effectLst/>
                <a:cs typeface="Angsana New" panose="02020603050405020304" pitchFamily="18" charset="-34"/>
              </a:rPr>
              <a:t>จรรยาบรรณ</a:t>
            </a:r>
            <a:r>
              <a:rPr lang="th-TH" sz="2800" b="0" i="0" dirty="0">
                <a:effectLst/>
                <a:cs typeface="Angsana New" panose="02020603050405020304" pitchFamily="18" charset="-34"/>
              </a:rPr>
              <a:t>    เป็นข้อควรประพฤติที่ดีงาม สำหรับสมาชิก ในวิชาชีพนั้น ๆ ข้อควรประพฤตินี้  ถ้าเราฝ่าฝืนจะเกิดโทษ จรรยาบรรณวิชาชีพจึง เป็นมาตรฐาน ความประพฤติ และวิจารณญาณ ทางศีลธรรม และวิชาชีพ</a:t>
            </a:r>
            <a:r>
              <a:rPr lang="th-TH" sz="2800" b="0" i="0" dirty="0">
                <a:effectLst/>
                <a:latin typeface="Angsana New" panose="02020603050405020304" pitchFamily="18" charset="-34"/>
                <a:cs typeface="Angsana New" panose="02020603050405020304" pitchFamily="18" charset="-34"/>
              </a:rPr>
              <a:t>  </a:t>
            </a:r>
            <a:r>
              <a:rPr lang="th-TH" sz="2800" b="0" i="0" dirty="0">
                <a:effectLst/>
                <a:cs typeface="Angsana New" panose="02020603050405020304" pitchFamily="18" charset="-34"/>
              </a:rPr>
              <a:t>ที่เป็นกฎเกณฑ์ หรือแบบแผนของความประพฤติ สำหรับยึดถือ เป็นแนวปฏิบัติ ของผู้ประกอบวิชาชีพหนึ่ง หลักปฏิบัติดังกล่าว อาศัยหลักธรรม ความถูกต้อง ส่วนใหญ่ กำหนดโดยสมาคมวิชาชีพนั้น ๆ</a:t>
            </a:r>
            <a:endParaRPr lang="th-TH" sz="2800" dirty="0"/>
          </a:p>
        </p:txBody>
      </p:sp>
    </p:spTree>
    <p:extLst>
      <p:ext uri="{BB962C8B-B14F-4D97-AF65-F5344CB8AC3E}">
        <p14:creationId xmlns:p14="http://schemas.microsoft.com/office/powerpoint/2010/main" val="608411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id="{F1794566-A856-471F-BABB-151B8F0C426C}"/>
              </a:ext>
            </a:extLst>
          </p:cNvPr>
          <p:cNvSpPr>
            <a:spLocks noGrp="1"/>
          </p:cNvSpPr>
          <p:nvPr>
            <p:ph idx="1"/>
          </p:nvPr>
        </p:nvSpPr>
        <p:spPr/>
        <p:txBody>
          <a:bodyPr>
            <a:normAutofit/>
          </a:bodyPr>
          <a:lstStyle/>
          <a:p>
            <a:pPr algn="thaiDist"/>
            <a:r>
              <a:rPr lang="th-TH" sz="2800" b="1" i="0" dirty="0">
                <a:effectLst/>
                <a:latin typeface="Arial" panose="020B0604020202020204" pitchFamily="34" charset="0"/>
              </a:rPr>
              <a:t>จริยธรรม   </a:t>
            </a:r>
            <a:r>
              <a:rPr lang="th-TH" sz="2800" b="0" i="0" dirty="0">
                <a:effectLst/>
                <a:latin typeface="Arial" panose="020B0604020202020204" pitchFamily="34" charset="0"/>
              </a:rPr>
              <a:t> เป็นหลักทางคุณธรรมที่ทำให้บุคคลแยกแยะสิ่งที่ถูกต้องออกจากสิ่งที่ไม่ถูกต้อง ให้คำนิยามของ คุณธรรม ไว้ว่า สภาพคุณงามความดี เป็นสภาพคุณงามความดีทางความประพฤติและจิตใจ ซึ่งสามารถแยกออกเป็น 2 ความหมาย คือ 1) ความประพฤติดีงาม เพื่อประโยชน์สุขแก่ตนและสังคม ซึ่งมีพื้นฐานมาจากหลักศีลธรรมทางศาสนา ค่านิยมทางวัฒนธรรม ประเพณี หลักกฎหมาย จรรยาบรรณวิชาชีพ 2) การรู้จักไตร่ตรองว่าอะไรควรทำ ไม่ควรทำ และอาจกล่าวได้ว่า คุณธรรม คือ จริยธรรมแต่ละข้อที่นำมาปฏิบัติจนเป็นนิสัย เช่น เป็นคนซื่อสัตย์ เสียสละ อดทน มีความรับผิดชอบ การที่บุคคลจะมีจริยธรรม ต้องมีคุณธรรมในแต่ละด้านเสียก่อน นอกจากนั้น จากคำนิยามของคำว่า คุณธรรม ทำให้เห็นได้ชัดเจนว่า คุณธรรมและจริยธรรม ไม่ได้เกิดขึ้นเองตามธรรมชาติ แต่เป็นสิ่งที่แต่ละคนเรียนรู้มาจากสังคมและสภาพแวดล้อมในการตีความว่าสิ่งใดถูกต้อง และสิ่งใดไม่ถูกต้อง</a:t>
            </a:r>
            <a:endParaRPr lang="th-TH" sz="2800" dirty="0"/>
          </a:p>
        </p:txBody>
      </p:sp>
    </p:spTree>
    <p:extLst>
      <p:ext uri="{BB962C8B-B14F-4D97-AF65-F5344CB8AC3E}">
        <p14:creationId xmlns:p14="http://schemas.microsoft.com/office/powerpoint/2010/main" val="259352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B31413DD-C96B-4DAC-8A8A-1574E918D699}"/>
              </a:ext>
            </a:extLst>
          </p:cNvPr>
          <p:cNvSpPr>
            <a:spLocks noGrp="1"/>
          </p:cNvSpPr>
          <p:nvPr>
            <p:ph type="title"/>
          </p:nvPr>
        </p:nvSpPr>
        <p:spPr/>
        <p:txBody>
          <a:bodyPr/>
          <a:lstStyle/>
          <a:p>
            <a:r>
              <a:rPr lang="th-TH" b="1" i="0" dirty="0">
                <a:solidFill>
                  <a:schemeClr val="tx1"/>
                </a:solidFill>
                <a:effectLst/>
                <a:latin typeface="AngsanaUPC" panose="02020603050405020304" pitchFamily="18" charset="-34"/>
                <a:cs typeface="AngsanaUPC" panose="02020603050405020304" pitchFamily="18" charset="-34"/>
              </a:rPr>
              <a:t>ประมวลจริยธรรมและจรรยาบรรณของตำรวจ พ.ศ. ๒๕๕๓</a:t>
            </a:r>
            <a:endParaRPr lang="th-TH" dirty="0">
              <a:solidFill>
                <a:schemeClr val="tx1"/>
              </a:solidFill>
            </a:endParaRPr>
          </a:p>
        </p:txBody>
      </p:sp>
      <p:sp>
        <p:nvSpPr>
          <p:cNvPr id="3" name="ตัวแทนเนื้อหา 2">
            <a:extLst>
              <a:ext uri="{FF2B5EF4-FFF2-40B4-BE49-F238E27FC236}">
                <a16:creationId xmlns:a16="http://schemas.microsoft.com/office/drawing/2014/main" id="{A5613DBF-7D6F-4B0C-AB0C-05BBF9A1E603}"/>
              </a:ext>
            </a:extLst>
          </p:cNvPr>
          <p:cNvSpPr>
            <a:spLocks noGrp="1"/>
          </p:cNvSpPr>
          <p:nvPr>
            <p:ph idx="1"/>
          </p:nvPr>
        </p:nvSpPr>
        <p:spPr>
          <a:xfrm>
            <a:off x="1097280" y="1737360"/>
            <a:ext cx="10715492" cy="5012267"/>
          </a:xfrm>
        </p:spPr>
        <p:txBody>
          <a:bodyPr>
            <a:normAutofit/>
          </a:bodyPr>
          <a:lstStyle/>
          <a:p>
            <a:pPr marL="0" indent="0" algn="l">
              <a:buNone/>
            </a:pPr>
            <a:r>
              <a:rPr lang="th-TH" b="1" i="0" dirty="0">
                <a:solidFill>
                  <a:schemeClr val="tx1"/>
                </a:solidFill>
                <a:effectLst/>
                <a:latin typeface="TH SarabunPSK" panose="020B0500040200020003" pitchFamily="34" charset="-34"/>
                <a:cs typeface="TH SarabunPSK" panose="020B0500040200020003" pitchFamily="34" charset="-34"/>
              </a:rPr>
              <a:t>มาตรฐานคุณธรรม และอุดมคติของตำรวจ</a:t>
            </a:r>
            <a:br>
              <a:rPr lang="th-TH" b="1" i="0" dirty="0">
                <a:solidFill>
                  <a:schemeClr val="tx1"/>
                </a:solidFill>
                <a:effectLst/>
                <a:latin typeface="TH SarabunPSK" panose="020B0500040200020003" pitchFamily="34" charset="-34"/>
                <a:cs typeface="TH SarabunPSK" panose="020B0500040200020003" pitchFamily="34" charset="-34"/>
              </a:rPr>
            </a:br>
            <a:r>
              <a:rPr lang="th-TH" b="1" i="0" dirty="0">
                <a:solidFill>
                  <a:schemeClr val="tx1"/>
                </a:solidFill>
                <a:effectLst/>
                <a:latin typeface="TH SarabunPSK" panose="020B0500040200020003" pitchFamily="34" charset="-34"/>
                <a:cs typeface="TH SarabunPSK" panose="020B0500040200020003" pitchFamily="34" charset="-34"/>
              </a:rPr>
              <a:t>ข้อ ๔</a:t>
            </a:r>
            <a:r>
              <a:rPr lang="th-TH" b="0" i="0" dirty="0">
                <a:solidFill>
                  <a:schemeClr val="tx1"/>
                </a:solidFill>
                <a:effectLst/>
                <a:latin typeface="TH SarabunPSK" panose="020B0500040200020003" pitchFamily="34" charset="-34"/>
                <a:cs typeface="TH SarabunPSK" panose="020B0500040200020003" pitchFamily="34" charset="-34"/>
              </a:rPr>
              <a:t> ข้าราชการตำรวจพึงยึดถือคุณธรรมสี่ประการตามพระบรมราโชวาทเป็นเครื่องเหนี่ยวรั้งในการประพฤติตนและปฏิบัติหน้าที่ ดังนี้</a:t>
            </a:r>
            <a:br>
              <a:rPr lang="th-TH" b="0" i="0" dirty="0">
                <a:solidFill>
                  <a:schemeClr val="tx1"/>
                </a:solidFill>
                <a:effectLst/>
                <a:latin typeface="TH SarabunPSK" panose="020B0500040200020003" pitchFamily="34" charset="-34"/>
                <a:cs typeface="TH SarabunPSK" panose="020B0500040200020003" pitchFamily="34" charset="-34"/>
              </a:rPr>
            </a:br>
            <a:r>
              <a:rPr lang="th-TH" b="0" i="0" dirty="0">
                <a:solidFill>
                  <a:schemeClr val="tx1"/>
                </a:solidFill>
                <a:effectLst/>
                <a:latin typeface="TH SarabunPSK" panose="020B0500040200020003" pitchFamily="34" charset="-34"/>
                <a:cs typeface="TH SarabunPSK" panose="020B0500040200020003" pitchFamily="34" charset="-34"/>
              </a:rPr>
              <a:t>(๑) การรักษาความสัจ ความจริงใจต่อตัวเองที่จะประพฤติปฏิบัติแต่สิ่งที่เป็นประโยชน์และเป็นธรรม</a:t>
            </a:r>
            <a:br>
              <a:rPr lang="th-TH" b="0" i="0" dirty="0">
                <a:solidFill>
                  <a:schemeClr val="tx1"/>
                </a:solidFill>
                <a:effectLst/>
                <a:latin typeface="TH SarabunPSK" panose="020B0500040200020003" pitchFamily="34" charset="-34"/>
                <a:cs typeface="TH SarabunPSK" panose="020B0500040200020003" pitchFamily="34" charset="-34"/>
              </a:rPr>
            </a:br>
            <a:r>
              <a:rPr lang="th-TH" b="0" i="0" dirty="0">
                <a:solidFill>
                  <a:schemeClr val="tx1"/>
                </a:solidFill>
                <a:effectLst/>
                <a:latin typeface="TH SarabunPSK" panose="020B0500040200020003" pitchFamily="34" charset="-34"/>
                <a:cs typeface="TH SarabunPSK" panose="020B0500040200020003" pitchFamily="34" charset="-34"/>
              </a:rPr>
              <a:t>(๒) การรู้จักข่มใจตนเอง ฝึกตนเองให้ประพฤติปฏิบัติอยู่ในความสัจ ความดีเท่านั้น</a:t>
            </a:r>
            <a:br>
              <a:rPr lang="th-TH" b="0" i="0" dirty="0">
                <a:solidFill>
                  <a:schemeClr val="tx1"/>
                </a:solidFill>
                <a:effectLst/>
                <a:latin typeface="TH SarabunPSK" panose="020B0500040200020003" pitchFamily="34" charset="-34"/>
                <a:cs typeface="TH SarabunPSK" panose="020B0500040200020003" pitchFamily="34" charset="-34"/>
              </a:rPr>
            </a:br>
            <a:r>
              <a:rPr lang="th-TH" b="0" i="0" dirty="0">
                <a:solidFill>
                  <a:schemeClr val="tx1"/>
                </a:solidFill>
                <a:effectLst/>
                <a:latin typeface="TH SarabunPSK" panose="020B0500040200020003" pitchFamily="34" charset="-34"/>
                <a:cs typeface="TH SarabunPSK" panose="020B0500040200020003" pitchFamily="34" charset="-34"/>
              </a:rPr>
              <a:t>(๓) การอดทน อดกลั้น และอดออม ที่จะไม่ประพฤติล่วงความสัจสุจริต ไม่ว่าด้วยเหตุประการใด</a:t>
            </a:r>
            <a:br>
              <a:rPr lang="th-TH" b="0" i="0" dirty="0">
                <a:solidFill>
                  <a:schemeClr val="tx1"/>
                </a:solidFill>
                <a:effectLst/>
                <a:latin typeface="TH SarabunPSK" panose="020B0500040200020003" pitchFamily="34" charset="-34"/>
                <a:cs typeface="TH SarabunPSK" panose="020B0500040200020003" pitchFamily="34" charset="-34"/>
              </a:rPr>
            </a:br>
            <a:r>
              <a:rPr lang="th-TH" b="0" i="0" dirty="0">
                <a:solidFill>
                  <a:schemeClr val="tx1"/>
                </a:solidFill>
                <a:effectLst/>
                <a:latin typeface="TH SarabunPSK" panose="020B0500040200020003" pitchFamily="34" charset="-34"/>
                <a:cs typeface="TH SarabunPSK" panose="020B0500040200020003" pitchFamily="34" charset="-34"/>
              </a:rPr>
              <a:t>(๔) การรู้จักละวางความชั่ว ความทุจริต และรู้จักสละประโยชน์ส่วนน้อยของตนเพื่อประโยชน์ส่วนใหญ่ของบ้านเมือง</a:t>
            </a:r>
          </a:p>
          <a:p>
            <a:pPr marL="0" indent="0" algn="l">
              <a:buNone/>
            </a:pPr>
            <a:r>
              <a:rPr lang="th-TH" b="1" i="0" dirty="0">
                <a:solidFill>
                  <a:schemeClr val="tx1"/>
                </a:solidFill>
                <a:effectLst/>
                <a:latin typeface="TH SarabunPSK" panose="020B0500040200020003" pitchFamily="34" charset="-34"/>
                <a:cs typeface="TH SarabunPSK" panose="020B0500040200020003" pitchFamily="34" charset="-34"/>
              </a:rPr>
              <a:t>ข้อ ๕</a:t>
            </a:r>
            <a:r>
              <a:rPr lang="th-TH" b="0" i="0" dirty="0">
                <a:solidFill>
                  <a:schemeClr val="tx1"/>
                </a:solidFill>
                <a:effectLst/>
                <a:latin typeface="TH SarabunPSK" panose="020B0500040200020003" pitchFamily="34" charset="-34"/>
                <a:cs typeface="TH SarabunPSK" panose="020B0500040200020003" pitchFamily="34" charset="-34"/>
              </a:rPr>
              <a:t> ข้าราชการตำรวจพึงยึดถืออุดมคติของตำรวจ ๙ ประการ เป็นแนวทางชี้นำการประพฤติตนและปฏิบัติหน้าที่เพื่อบรรลุถึงปณิธานของการเป็นผู้พิทักษ์สันติราษฎร์ ดังนี้</a:t>
            </a:r>
            <a:br>
              <a:rPr lang="th-TH" b="0" i="0" dirty="0">
                <a:solidFill>
                  <a:schemeClr val="tx1"/>
                </a:solidFill>
                <a:effectLst/>
                <a:latin typeface="TH SarabunPSK" panose="020B0500040200020003" pitchFamily="34" charset="-34"/>
                <a:cs typeface="TH SarabunPSK" panose="020B0500040200020003" pitchFamily="34" charset="-34"/>
              </a:rPr>
            </a:br>
            <a:r>
              <a:rPr lang="th-TH" b="0" i="0" dirty="0">
                <a:solidFill>
                  <a:schemeClr val="tx1"/>
                </a:solidFill>
                <a:effectLst/>
                <a:latin typeface="TH SarabunPSK" panose="020B0500040200020003" pitchFamily="34" charset="-34"/>
                <a:cs typeface="TH SarabunPSK" panose="020B0500040200020003" pitchFamily="34" charset="-34"/>
              </a:rPr>
              <a:t>(๑) เคารพเอื้อเฟื้อต่อหน้าที่</a:t>
            </a:r>
            <a:br>
              <a:rPr lang="th-TH" b="0" i="0" dirty="0">
                <a:solidFill>
                  <a:schemeClr val="tx1"/>
                </a:solidFill>
                <a:effectLst/>
                <a:latin typeface="TH SarabunPSK" panose="020B0500040200020003" pitchFamily="34" charset="-34"/>
                <a:cs typeface="TH SarabunPSK" panose="020B0500040200020003" pitchFamily="34" charset="-34"/>
              </a:rPr>
            </a:br>
            <a:r>
              <a:rPr lang="th-TH" b="0" i="0" dirty="0">
                <a:solidFill>
                  <a:schemeClr val="tx1"/>
                </a:solidFill>
                <a:effectLst/>
                <a:latin typeface="TH SarabunPSK" panose="020B0500040200020003" pitchFamily="34" charset="-34"/>
                <a:cs typeface="TH SarabunPSK" panose="020B0500040200020003" pitchFamily="34" charset="-34"/>
              </a:rPr>
              <a:t>(๒) กรุณาปราณีต่อประชาชน</a:t>
            </a:r>
            <a:br>
              <a:rPr lang="th-TH" b="0" i="0" dirty="0">
                <a:solidFill>
                  <a:schemeClr val="tx1"/>
                </a:solidFill>
                <a:effectLst/>
                <a:latin typeface="TH SarabunPSK" panose="020B0500040200020003" pitchFamily="34" charset="-34"/>
                <a:cs typeface="TH SarabunPSK" panose="020B0500040200020003" pitchFamily="34" charset="-34"/>
              </a:rPr>
            </a:br>
            <a:r>
              <a:rPr lang="th-TH" b="0" i="0" dirty="0">
                <a:solidFill>
                  <a:schemeClr val="tx1"/>
                </a:solidFill>
                <a:effectLst/>
                <a:latin typeface="TH SarabunPSK" panose="020B0500040200020003" pitchFamily="34" charset="-34"/>
                <a:cs typeface="TH SarabunPSK" panose="020B0500040200020003" pitchFamily="34" charset="-34"/>
              </a:rPr>
              <a:t>(๓) อดทนต่อความเจ็บใจ</a:t>
            </a:r>
            <a:br>
              <a:rPr lang="th-TH" b="0" i="0" dirty="0">
                <a:solidFill>
                  <a:schemeClr val="tx1"/>
                </a:solidFill>
                <a:effectLst/>
                <a:latin typeface="TH SarabunPSK" panose="020B0500040200020003" pitchFamily="34" charset="-34"/>
                <a:cs typeface="TH SarabunPSK" panose="020B0500040200020003" pitchFamily="34" charset="-34"/>
              </a:rPr>
            </a:br>
            <a:r>
              <a:rPr lang="th-TH" b="0" i="0" dirty="0">
                <a:solidFill>
                  <a:schemeClr val="tx1"/>
                </a:solidFill>
                <a:effectLst/>
                <a:latin typeface="TH SarabunPSK" panose="020B0500040200020003" pitchFamily="34" charset="-34"/>
                <a:cs typeface="TH SarabunPSK" panose="020B0500040200020003" pitchFamily="34" charset="-34"/>
              </a:rPr>
              <a:t>(๔) ไม่หวั่นไหวต่อความยากลำบาก</a:t>
            </a:r>
            <a:br>
              <a:rPr lang="th-TH" b="0" i="0" dirty="0">
                <a:solidFill>
                  <a:schemeClr val="tx1"/>
                </a:solidFill>
                <a:effectLst/>
                <a:latin typeface="TH SarabunPSK" panose="020B0500040200020003" pitchFamily="34" charset="-34"/>
                <a:cs typeface="TH SarabunPSK" panose="020B0500040200020003" pitchFamily="34" charset="-34"/>
              </a:rPr>
            </a:br>
            <a:r>
              <a:rPr lang="th-TH" b="0" i="0" dirty="0">
                <a:solidFill>
                  <a:schemeClr val="tx1"/>
                </a:solidFill>
                <a:effectLst/>
                <a:latin typeface="TH SarabunPSK" panose="020B0500040200020003" pitchFamily="34" charset="-34"/>
                <a:cs typeface="TH SarabunPSK" panose="020B0500040200020003" pitchFamily="34" charset="-34"/>
              </a:rPr>
              <a:t>(๕) ไม่มักมากในลาภผล</a:t>
            </a:r>
            <a:br>
              <a:rPr lang="th-TH" b="0" i="0" dirty="0">
                <a:solidFill>
                  <a:schemeClr val="tx1"/>
                </a:solidFill>
                <a:effectLst/>
                <a:latin typeface="TH SarabunPSK" panose="020B0500040200020003" pitchFamily="34" charset="-34"/>
                <a:cs typeface="TH SarabunPSK" panose="020B0500040200020003" pitchFamily="34" charset="-34"/>
              </a:rPr>
            </a:br>
            <a:r>
              <a:rPr lang="th-TH" b="0" i="0" dirty="0">
                <a:solidFill>
                  <a:schemeClr val="tx1"/>
                </a:solidFill>
                <a:effectLst/>
                <a:latin typeface="TH SarabunPSK" panose="020B0500040200020003" pitchFamily="34" charset="-34"/>
                <a:cs typeface="TH SarabunPSK" panose="020B0500040200020003" pitchFamily="34" charset="-34"/>
              </a:rPr>
              <a:t>(๖) มุ่งบำเพ็ญตนให้เป็นประโยชน์แก่ประชาชน</a:t>
            </a:r>
            <a:br>
              <a:rPr lang="th-TH" b="0" i="0" dirty="0">
                <a:solidFill>
                  <a:schemeClr val="tx1"/>
                </a:solidFill>
                <a:effectLst/>
                <a:latin typeface="TH SarabunPSK" panose="020B0500040200020003" pitchFamily="34" charset="-34"/>
                <a:cs typeface="TH SarabunPSK" panose="020B0500040200020003" pitchFamily="34" charset="-34"/>
              </a:rPr>
            </a:br>
            <a:r>
              <a:rPr lang="th-TH" b="0" i="0" dirty="0">
                <a:solidFill>
                  <a:schemeClr val="tx1"/>
                </a:solidFill>
                <a:effectLst/>
                <a:latin typeface="TH SarabunPSK" panose="020B0500040200020003" pitchFamily="34" charset="-34"/>
                <a:cs typeface="TH SarabunPSK" panose="020B0500040200020003" pitchFamily="34" charset="-34"/>
              </a:rPr>
              <a:t>(๗) ดำรงตนในยุติธรรม</a:t>
            </a:r>
          </a:p>
          <a:p>
            <a:pPr marL="0" indent="0" algn="l">
              <a:spcBef>
                <a:spcPts val="0"/>
              </a:spcBef>
              <a:buNone/>
            </a:pPr>
            <a:r>
              <a:rPr lang="th-TH" b="0" i="0" dirty="0">
                <a:solidFill>
                  <a:schemeClr val="tx1"/>
                </a:solidFill>
                <a:effectLst/>
                <a:latin typeface="TH SarabunPSK" panose="020B0500040200020003" pitchFamily="34" charset="-34"/>
                <a:cs typeface="TH SarabunPSK" panose="020B0500040200020003" pitchFamily="34" charset="-34"/>
              </a:rPr>
              <a:t>(๘) กระทำการด้วยปัญญา</a:t>
            </a:r>
            <a:br>
              <a:rPr lang="th-TH" b="0" i="0" dirty="0">
                <a:solidFill>
                  <a:schemeClr val="tx1"/>
                </a:solidFill>
                <a:effectLst/>
                <a:latin typeface="TH SarabunPSK" panose="020B0500040200020003" pitchFamily="34" charset="-34"/>
                <a:cs typeface="TH SarabunPSK" panose="020B0500040200020003" pitchFamily="34" charset="-34"/>
              </a:rPr>
            </a:br>
            <a:r>
              <a:rPr lang="th-TH" b="0" i="0" dirty="0">
                <a:solidFill>
                  <a:schemeClr val="tx1"/>
                </a:solidFill>
                <a:effectLst/>
                <a:latin typeface="TH SarabunPSK" panose="020B0500040200020003" pitchFamily="34" charset="-34"/>
                <a:cs typeface="TH SarabunPSK" panose="020B0500040200020003" pitchFamily="34" charset="-34"/>
              </a:rPr>
              <a:t>(๙) รักษาความไม่ประมาทเสมอชีวิต</a:t>
            </a:r>
          </a:p>
        </p:txBody>
      </p:sp>
    </p:spTree>
    <p:extLst>
      <p:ext uri="{BB962C8B-B14F-4D97-AF65-F5344CB8AC3E}">
        <p14:creationId xmlns:p14="http://schemas.microsoft.com/office/powerpoint/2010/main" val="1462850031"/>
      </p:ext>
    </p:extLst>
  </p:cSld>
  <p:clrMapOvr>
    <a:masterClrMapping/>
  </p:clrMapOvr>
</p:sld>
</file>

<file path=ppt/theme/theme1.xml><?xml version="1.0" encoding="utf-8"?>
<a:theme xmlns:a="http://schemas.openxmlformats.org/drawingml/2006/main" name="ย้อนยุค">
  <a:themeElements>
    <a:clrScheme name="ย้อนยุค">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ย้อนยุค">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ย้อนยุค">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137</TotalTime>
  <Words>1711</Words>
  <Application>Microsoft Office PowerPoint</Application>
  <PresentationFormat>แบบจอกว้าง</PresentationFormat>
  <Paragraphs>63</Paragraphs>
  <Slides>19</Slides>
  <Notes>0</Notes>
  <HiddenSlides>0</HiddenSlides>
  <MMClips>0</MMClips>
  <ScaleCrop>false</ScaleCrop>
  <HeadingPairs>
    <vt:vector size="6" baseType="variant">
      <vt:variant>
        <vt:lpstr>ฟอนต์ที่ถูกใช้</vt:lpstr>
      </vt:variant>
      <vt:variant>
        <vt:i4>12</vt:i4>
      </vt:variant>
      <vt:variant>
        <vt:lpstr>ธีม</vt:lpstr>
      </vt:variant>
      <vt:variant>
        <vt:i4>1</vt:i4>
      </vt:variant>
      <vt:variant>
        <vt:lpstr>ชื่อเรื่องสไลด์</vt:lpstr>
      </vt:variant>
      <vt:variant>
        <vt:i4>19</vt:i4>
      </vt:variant>
    </vt:vector>
  </HeadingPairs>
  <TitlesOfParts>
    <vt:vector size="32" baseType="lpstr">
      <vt:lpstr>Angsana New</vt:lpstr>
      <vt:lpstr>AngsanaUPC</vt:lpstr>
      <vt:lpstr>arial</vt:lpstr>
      <vt:lpstr>arial</vt:lpstr>
      <vt:lpstr>Calibri</vt:lpstr>
      <vt:lpstr>Calibri Light</vt:lpstr>
      <vt:lpstr>inherit</vt:lpstr>
      <vt:lpstr>Roboto</vt:lpstr>
      <vt:lpstr>tahoma</vt:lpstr>
      <vt:lpstr>tahoma</vt:lpstr>
      <vt:lpstr>TH SarabunPSK</vt:lpstr>
      <vt:lpstr>Verdana</vt:lpstr>
      <vt:lpstr>ย้อนยุค</vt:lpstr>
      <vt:lpstr>พรบ. มาตรฐานทางจริยธรรม 2562</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ประมวลจริยธรรมและจรรยาบรรณของตำรวจ พ.ศ. ๒๕๕๓</vt:lpstr>
      <vt:lpstr>จรรยาบรรณวิชาชีพครู 5 ด้าน 9 ข้อ</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คณะกรรมการมาตรฐานทางจริยธรรม</vt:lpstr>
      <vt:lpstr>งานนำเสนอ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งานนำเสนอ PowerPoint</dc:title>
  <dc:creator>ADMIN</dc:creator>
  <cp:lastModifiedBy>wanharong.b@outlook.com</cp:lastModifiedBy>
  <cp:revision>15</cp:revision>
  <dcterms:created xsi:type="dcterms:W3CDTF">2021-02-23T02:06:06Z</dcterms:created>
  <dcterms:modified xsi:type="dcterms:W3CDTF">2021-12-08T08:49:45Z</dcterms:modified>
</cp:coreProperties>
</file>