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69" r:id="rId11"/>
    <p:sldId id="260" r:id="rId12"/>
    <p:sldId id="261" r:id="rId13"/>
    <p:sldId id="272" r:id="rId14"/>
    <p:sldId id="273" r:id="rId15"/>
    <p:sldId id="274" r:id="rId16"/>
    <p:sldId id="287" r:id="rId17"/>
    <p:sldId id="288" r:id="rId18"/>
    <p:sldId id="262" r:id="rId19"/>
    <p:sldId id="270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81C138-105D-4143-A1D7-199863911352}" type="datetimeFigureOut">
              <a:rPr lang="th-TH" smtClean="0"/>
              <a:pPr/>
              <a:t>08/02/58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549149-A14C-45D4-9D35-3C1F9ADD15D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th-TH" sz="9600" dirty="0" smtClean="0"/>
              <a:t>วิชาธุรกิจศิลปะ</a:t>
            </a:r>
            <a:endParaRPr lang="th-TH" sz="96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6480048" cy="17526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โดย อ. พอหทัย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ซุ่น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สั้น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banidea.com/wp-content/uploads/2013/04/diy-wall-clock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440" y="-113281"/>
            <a:ext cx="5292080" cy="3542281"/>
          </a:xfrm>
          <a:prstGeom prst="rect">
            <a:avLst/>
          </a:prstGeom>
          <a:noFill/>
        </p:spPr>
      </p:pic>
      <p:pic>
        <p:nvPicPr>
          <p:cNvPr id="27656" name="Picture 8" descr="http://www.bloggang.com/data/trytobeillustrator/picture/134842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5474379" cy="3645024"/>
          </a:xfrm>
          <a:prstGeom prst="rect">
            <a:avLst/>
          </a:prstGeom>
          <a:noFill/>
        </p:spPr>
      </p:pic>
      <p:pic>
        <p:nvPicPr>
          <p:cNvPr id="27660" name="Picture 12" descr="http://www.manager.co.th/asp-bin/Image.aspx?ID=2462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5499"/>
            <a:ext cx="4010025" cy="4762501"/>
          </a:xfrm>
          <a:prstGeom prst="rect">
            <a:avLst/>
          </a:prstGeom>
          <a:noFill/>
        </p:spPr>
      </p:pic>
      <p:pic>
        <p:nvPicPr>
          <p:cNvPr id="27650" name="Picture 2" descr="http://image.mcot.net/media/images/2012-12-13/20121213165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-206683"/>
            <a:ext cx="4176464" cy="259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1262" y="578877"/>
            <a:ext cx="881523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2).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ราคา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(Price)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               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องค์ประกอบดังกล่าวนี้มีความสัมพันธ์และระดับความต้องการ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ของตลาด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(Demand)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ทั้งนี้ได้มีการกำหนดกลยุทธ์ราคาเพื่อทำให้การนำเสนอ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ผลิตภัณฑ์ของธุรกิจได้รับเลือกจากผู้บริโภคในขณะเดียวกันก็สามารถสร้าง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ผลกำไรให้ธุรกิจได้ตามเป้าหมายกลยุทธ์ราคามีแนวทางการดำเนินการที่ต่าง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กันซึ่งขึ้นอยู่กับวัตถุประสงค์ ดังนี้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            การกำหนดราคาโดยเน้นจุดยืนหรือภาพลักษณ์ผลิตภัณฑ์ เช่น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การกำหนดราคาสินค้าประเภทฟุ่มเฟือย อาทิ น้ำหอม ให้มีราคาสูงเพื่อรักษา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ระดับและลักษณะเฉพาะของสินค้านั้นตามการรับรู้ของผู้บริโภคว่าสินค้า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ประเภทนี้ต้องแพงจึงจะเป็นสินค้ายี่ห้อดังและไม่ใช่ของปลอมแปลงเป็นต้น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496" y="52164"/>
            <a:ext cx="918392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)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ช่องทางการจำหน่าย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(Place)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         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องค์ประกอบดังกล่าวนี้ เป็นปัจจัยส่งเสริมการนำเสนอผลิตภัณฑ์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ไปสู่กลุ่มเป้าหมาย โดยเฉพาะอย่างยิ่งผลิตภัณฑ์ที่มีคุณภาพและเป็นที่ต้อง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การของกลุ่มเป้าหมายก็ยิ่งต้องอาศัยช่องทางการจำหน่ายที่มีประสิทธิภาพ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              คำว่า ช่องทางการจำหน่ายที่มีประสิทธิภาพ หมายถึง ช่องทางการ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จำหน่ายที่สามารถนำเสนอผลิตภัณฑ์ ณ สถานที่ที่ผู้บริโภคสามารถซื้อได้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สะดวกที่สุดและในเวลาที่ผู้บริโภคต้องการ การทำให้ช่องทางการจำหน่าย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ผลิตภัณฑ์มีประสิทธิภาพนั้น ทำได้โดยการวิเคราะห์พฤติกรรมของผู้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บริโภคโดยเฉพาะเน้นที่การหาคำตอบ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ว่าผู้บริโภคกลุ่มเป้าหมายนั้น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มีพฤติกรรมซื้อสินค้าอย่างไร เช่น ความบ่อย วัน และเวลาในการซื้อสินค้าการ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ประเภทของร้านที่จะซื้อสินค้า วิธีชำระเงินค่าซื้อสินค้า หรือ ความต้องการ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พิเศษเกี่ยวกับการซื้อสินค้า เป็นต้น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ผลงานการวิเคราะห์ พฤติกรรมผู้บริโภค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จะเป็นปัจจัยสำคัญในการกำหนดช่องทาง การจำหน่ายสินค้าที่มีประสิทธิภาพต่อไป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talad.com/wp-content/uploads/2011/11/T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976664" cy="597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i.guim.co.uk/static/w-620/h--/q-95/sys-images/Guardian/Pix/pictures/2014/6/1/1401651438461/national-gallery-two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1925" cy="493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yfirstbrain.com/thaidata/image.asp?ID=1167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2500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304link.com/place/uploads/7-11%202_1.jpg?v=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180"/>
            <a:ext cx="8208912" cy="616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haimobilecenter.com/home/img_stock/09031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07288" cy="553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63915"/>
            <a:ext cx="881683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)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การส่งเริมผลิตภัณฑ์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(Promotion)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      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เป็นองค์ประกอบสำคัญในการโน้มน้าวให้ผู้บริโภคกลุ่มเป้าหมายสนใจ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วางใจ เห็นความสำคัญ อยากลอง หรือ ทดสอบ สินค้า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	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การส่งเสริมผลิตภัณฑ์มีลักษณะคล้ายกับการประชาสัมพันธ์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สินค้าหรือ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บริการโดยจะใช้สื่อ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(Media)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ประเภทต่างๆเป็นช่องทางการโน้มน้าว และทำให้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กลุ่มเป้าหมายเกิดความเข้าใจและตระหนักถึงความสำคัญของสินค้านั้น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รวมทั้ง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กระตุ้นให้กลุ่มเป้าหมายเกิดความสนใจและเกิดพฤติกรรมการซื้อผลิตภัณฑ์หรือ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บริการในที่สุด ตัวอย่างของสื่อในการส่งเสริมผลิตภัณฑ์ เช่น การโฆษณาสินค้า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โดยใช้ภาพยนตร์โฆษณาในโทรทัศน์ การสื่อสารคุณสมบัติผลิตภัณฑ์ทางวิทยุ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การลงโฆษณาในสื่อสิ่งพิมพ์ต่างๆการจัดแสดงสินค้าตามอาคารสำนักงานหรือ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ห้างสรรพสินค้าที่เชิญชวนผู้บริโภคโดยพนักงานขายที่แต่งกายสอดคล้องกับ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ภาพลักษณ์ของสินค้าและมีการสาธิต เล่น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เกมส์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ประกอบ เพื่อนำไปสู่การ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เลือกซื้อสินค้า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tlcthai.com/motorshow/wp-content/uploads/2014/12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497" y="0"/>
            <a:ext cx="5717039" cy="3212976"/>
          </a:xfrm>
          <a:prstGeom prst="rect">
            <a:avLst/>
          </a:prstGeom>
          <a:noFill/>
        </p:spPr>
      </p:pic>
      <p:pic>
        <p:nvPicPr>
          <p:cNvPr id="28678" name="Picture 6" descr="http://www.motortrivia.com/2014/report-02/203/suzuki/XL/suzuki-motor-expo-2014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94468"/>
            <a:ext cx="5492552" cy="3663532"/>
          </a:xfrm>
          <a:prstGeom prst="rect">
            <a:avLst/>
          </a:prstGeom>
          <a:noFill/>
        </p:spPr>
      </p:pic>
      <p:pic>
        <p:nvPicPr>
          <p:cNvPr id="28674" name="Picture 2" descr="http://www.rongrod.com/wp-content/uploads/2014/02/Pretty-Vote-bmw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63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620688" y="2276872"/>
            <a:ext cx="11593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dirty="0" smtClean="0">
                <a:cs typeface="+mj-cs"/>
              </a:rPr>
              <a:t>การบริหาร</a:t>
            </a:r>
            <a:r>
              <a:rPr lang="th-TH" sz="8000" b="1" dirty="0" smtClean="0">
                <a:cs typeface="+mj-cs"/>
              </a:rPr>
              <a:t>การตลาด</a:t>
            </a:r>
            <a:endParaRPr lang="en-US" sz="8000" b="1" dirty="0" smtClean="0">
              <a:cs typeface="+mj-cs"/>
            </a:endParaRPr>
          </a:p>
          <a:p>
            <a:pPr algn="ctr"/>
            <a:r>
              <a:rPr lang="en-US" sz="4000" b="1" dirty="0" smtClean="0">
                <a:cs typeface="+mj-cs"/>
              </a:rPr>
              <a:t>(</a:t>
            </a:r>
            <a:r>
              <a:rPr lang="en-US" sz="4000" b="1" dirty="0" smtClean="0">
                <a:cs typeface="+mj-cs"/>
              </a:rPr>
              <a:t>Marketing Management)</a:t>
            </a:r>
            <a:endParaRPr lang="th-TH" sz="4000" dirty="0"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592" y="332656"/>
            <a:ext cx="91214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1.2.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การลงมือปฏิบัติงาน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Implementtation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 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เป็นกระบวนการที่เกิดต่อเนื่องจากการวางแผนการตลาด การลงมือ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ngsana New" pitchFamily="18" charset="-34"/>
              </a:rPr>
              <a:t>ปฏิบัติในทีนี้ หมายถึง การนำแผนทางการตลาดที่กำหนดไว้แล้วไปดำเนินการตาม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348880"/>
            <a:ext cx="5384807" cy="278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1.การมอบหมายงานและการ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วัดผล</a:t>
            </a:r>
          </a:p>
          <a:p>
            <a:pPr>
              <a:lnSpc>
                <a:spcPct val="150000"/>
              </a:lnSpc>
            </a:pP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2.การ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ประสานงาน</a:t>
            </a:r>
          </a:p>
          <a:p>
            <a:pPr>
              <a:lnSpc>
                <a:spcPct val="150000"/>
              </a:lnSpc>
            </a:pP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3.การจูงใจ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 </a:t>
            </a:r>
            <a:endParaRPr lang="th-TH" sz="4000" b="1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775157"/>
            <a:ext cx="876874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1.3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การวัดผล การวิเคราะห์ และการควบคุม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  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การวัดผล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(Evaluation)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คือ การประเมินความคืบหน้าของการดำเนิน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กิจกรรมตามแผน ซึ่งต้องมีการติดตาม  และการวิเคราะห์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ข้อดี ข้อเสีย โอกาส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และอุปสรรค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ในการดำเนิน กิจกรรมต่างๆภายใต้แผน เพื่อให้ได้ข้อมูลที่เป็น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ประโยชน์ต่อการปรับปรุงการดำเนินกิจกรรมและกำหนดวิธีการแก้ปัญหาต่อไป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               ส่วนการควบคุม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(Control)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นั้น คือ กระบวนการที่ทำเพื่อตรวจสอบ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และปรับวิธีการที่ไม่ได้กำหนดไว้ในแผนหรือไม่เป็นไปตามแผนที่ให้เปลี่ยน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ไปสู่วิธีและผลลัพธ์ที่ต้องการตามแผน ทั้งนี้เพื่อเป็นการแก้ไขปัญหาอย่างทัน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ท่วงที และทำให้แผนการตลาดดังกล่าวบรรลุเป้าหมาย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0"/>
            <a:ext cx="8590813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1.4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การวิเคราะห์สภาวะแวดล้อมการตลาด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       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สภาวะแวดล้อมการตลาดเป็นปัจจัยที่สำคัญประการหนึ่งของการ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วางแผนการตลาดที่มีประสิทธิภาพ ปัจจัยดังกล่าวถือเป็นปัจจัยภายนอก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ของธุรกิจในการนำเสนอผลิตภัณฑ์สู่ผู้บริโภคซึ่งไม่ง่ายนักที่ที่จะควบคุมปัจจัย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ดังกล่าวให้สามารถส่งเสริมการดำเนินธุรกิจและนำเสนอผลิตภัณฑ์สู่ผู้บริโภค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แต่ไม่ยากเกินไปถ้ามีการศึกษาและวางแผนรองรับสถานการณ์ไว้ล่วงหน้า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สภาวะล้อมการตลาดที่สำคัญ เช่น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1</a:t>
            </a:r>
            <a:r>
              <a:rPr lang="en-US" sz="3200" dirty="0" smtClean="0">
                <a:cs typeface="+mj-cs"/>
              </a:rPr>
              <a:t>)</a:t>
            </a:r>
            <a:r>
              <a:rPr lang="th-TH" sz="3200" dirty="0" smtClean="0">
                <a:cs typeface="+mj-cs"/>
              </a:rPr>
              <a:t>ประชากร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2</a:t>
            </a:r>
            <a:r>
              <a:rPr lang="en-US" sz="3200" dirty="0" smtClean="0">
                <a:cs typeface="+mj-cs"/>
              </a:rPr>
              <a:t>)</a:t>
            </a:r>
            <a:r>
              <a:rPr lang="th-TH" sz="3200" dirty="0" smtClean="0">
                <a:cs typeface="+mj-cs"/>
              </a:rPr>
              <a:t> กฎหมายและ</a:t>
            </a:r>
            <a:r>
              <a:rPr lang="th-TH" sz="3200" dirty="0" smtClean="0">
                <a:cs typeface="+mj-cs"/>
              </a:rPr>
              <a:t>การเมือง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3</a:t>
            </a:r>
            <a:r>
              <a:rPr lang="en-US" sz="3200" dirty="0" smtClean="0">
                <a:cs typeface="+mj-cs"/>
              </a:rPr>
              <a:t>)</a:t>
            </a:r>
            <a:r>
              <a:rPr lang="th-TH" sz="3200" dirty="0" smtClean="0">
                <a:cs typeface="+mj-cs"/>
              </a:rPr>
              <a:t> สภาวะ</a:t>
            </a:r>
            <a:r>
              <a:rPr lang="th-TH" sz="3200" dirty="0" smtClean="0">
                <a:cs typeface="+mj-cs"/>
              </a:rPr>
              <a:t>เศรษฐกิจ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4</a:t>
            </a:r>
            <a:r>
              <a:rPr lang="en-US" sz="3200" dirty="0" smtClean="0">
                <a:cs typeface="+mj-cs"/>
              </a:rPr>
              <a:t>) </a:t>
            </a:r>
            <a:r>
              <a:rPr lang="th-TH" sz="3200" dirty="0" smtClean="0">
                <a:cs typeface="+mj-cs"/>
              </a:rPr>
              <a:t>วัฒนธรรมและระบบ</a:t>
            </a:r>
            <a:r>
              <a:rPr lang="th-TH" sz="3200" dirty="0" smtClean="0">
                <a:cs typeface="+mj-cs"/>
              </a:rPr>
              <a:t>สังคม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5</a:t>
            </a:r>
            <a:r>
              <a:rPr lang="en-US" sz="3200" dirty="0" smtClean="0">
                <a:cs typeface="+mj-cs"/>
              </a:rPr>
              <a:t>) </a:t>
            </a:r>
            <a:r>
              <a:rPr lang="th-TH" sz="3200" dirty="0" smtClean="0">
                <a:cs typeface="+mj-cs"/>
              </a:rPr>
              <a:t>เทคโนโลยี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cs typeface="+mj-cs"/>
              </a:rPr>
              <a:t>6</a:t>
            </a:r>
            <a:r>
              <a:rPr lang="en-US" sz="3200" dirty="0" smtClean="0">
                <a:cs typeface="+mj-cs"/>
              </a:rPr>
              <a:t>)</a:t>
            </a:r>
            <a:r>
              <a:rPr lang="th-TH" sz="3200" dirty="0" smtClean="0">
                <a:cs typeface="+mj-cs"/>
              </a:rPr>
              <a:t> สิ่งแวดล้อมธรรมชาติ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384920"/>
            <a:ext cx="826861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 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2.เครื่องมือส่งเสริมการตลาด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(Marketing Tools)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                     คำอธิบายง่ายๆ เกี่ยวกับคำว่า เครื่องมือในการส่งเสริมการ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 smtClean="0"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lang="th-TH" sz="3200" dirty="0" smtClean="0"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ตลาดนั้นก็คือ สื่อต่างๆ ที่นำเสนอข่าวสารข้อมูลของสินค้า หรือบริการ ไป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 smtClean="0"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lang="th-TH" sz="3200" dirty="0" smtClean="0"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สู่กลุ่มเป้าหมายเช่น วิทยุ โทรทัศน์ นิตยสาร อินเตอร์เน็ต ไปรษณียบัตร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โบร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ชัวร์ โปสเตอร์ เป็นต้น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83671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2.1การ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โฆษณา</a:t>
            </a:r>
            <a:endParaRPr lang="th-TH" sz="4000" b="1" dirty="0" smtClean="0">
              <a:solidFill>
                <a:srgbClr val="FFFF00"/>
              </a:solidFill>
              <a:cs typeface="+mj-cs"/>
            </a:endParaRPr>
          </a:p>
          <a:p>
            <a:r>
              <a:rPr lang="th-TH" sz="3200" dirty="0" smtClean="0">
                <a:cs typeface="+mj-cs"/>
              </a:rPr>
              <a:t>	เป็น</a:t>
            </a:r>
            <a:r>
              <a:rPr lang="th-TH" sz="3200" dirty="0" smtClean="0">
                <a:cs typeface="+mj-cs"/>
              </a:rPr>
              <a:t>กิจกรรมเพื่อการสื่อสารที่เกี่ยวข้องกับการเสนอข้อมูลของสินค้าและบริการ ให้ผู้บริโภคได้รับรู้โดยมีค่าใช่จ่ายในการส่งข้อมูลข่าวสารนั้น และเป็นการส่งข่าวสารที่เกิดระหว่างเจ้าของผลิตภัณฑ์กับกลุ่มผู้บริโภค ที่เรียกว่า</a:t>
            </a:r>
            <a:r>
              <a:rPr lang="en-US" sz="3200" dirty="0" smtClean="0">
                <a:cs typeface="+mj-cs"/>
              </a:rPr>
              <a:t> Mass Communication </a:t>
            </a:r>
            <a:r>
              <a:rPr lang="th-TH" sz="3200" dirty="0" smtClean="0">
                <a:cs typeface="+mj-cs"/>
              </a:rPr>
              <a:t>ไม่ใช่การสื่อข้อมูลระหว่าง</a:t>
            </a:r>
            <a:r>
              <a:rPr lang="th-TH" sz="3200" dirty="0" smtClean="0">
                <a:cs typeface="+mj-cs"/>
              </a:rPr>
              <a:t>บุคค</a:t>
            </a:r>
            <a:r>
              <a:rPr lang="th-TH" sz="3200" dirty="0" smtClean="0">
                <a:cs typeface="+mj-cs"/>
              </a:rPr>
              <a:t>ล</a:t>
            </a:r>
            <a:r>
              <a:rPr lang="en-US" sz="32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การโฆษณามีลักษณะสำคัญ คือเป็นช่องทางการเผยแพร่ข้อมูลเกี่ยวกับสินค้าหรือบริการที่สามารถนำเสนอได้บ่อยครั้งหรือซ้ำเพื่อย้ำเตือนผู้บริโภคให้จดจำและตระหนักถึงความสำคัญในยี่ห้อสินค้าหรือบริการนั้น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91683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2.2การใช้พนักงาน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ขาย</a:t>
            </a:r>
            <a:endParaRPr lang="th-TH" sz="4000" b="1" dirty="0" smtClean="0">
              <a:solidFill>
                <a:srgbClr val="FFFF00"/>
              </a:solidFill>
              <a:cs typeface="+mj-cs"/>
            </a:endParaRPr>
          </a:p>
          <a:p>
            <a:r>
              <a:rPr lang="th-TH" sz="3200" dirty="0" smtClean="0">
                <a:cs typeface="+mj-cs"/>
              </a:rPr>
              <a:t>	เป็น</a:t>
            </a:r>
            <a:r>
              <a:rPr lang="th-TH" sz="3200" dirty="0" smtClean="0">
                <a:cs typeface="+mj-cs"/>
              </a:rPr>
              <a:t>ช่องทางการนำเสนอสินค้าหรือบริการ วิธีการนี้เปรียบเหมือนการเข้าถึงลูกค้ากลุ่มเป้าหมายโดยตรงแต่พนักงานที่ทำหน้าที่นี้ ต้องมีคุณสมบัติที่พึงปรารถนาเพื่อการบรรลุเป้าหมายทางการตลาด 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84482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2.3การนำเสนอกิจกรรมการส่งเสริมการ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ขาย</a:t>
            </a:r>
          </a:p>
          <a:p>
            <a:r>
              <a:rPr lang="th-TH" sz="3200" dirty="0" smtClean="0"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ซึ่ง</a:t>
            </a:r>
            <a:r>
              <a:rPr lang="th-TH" sz="3200" dirty="0" smtClean="0">
                <a:cs typeface="+mj-cs"/>
              </a:rPr>
              <a:t>เป็นกิจกรรมที่ช่วยเสริมและกระตุ้นให้ผู้บริโภคเกิดพฤติกรรมทางในการ</a:t>
            </a:r>
            <a:r>
              <a:rPr lang="th-TH" sz="3200" dirty="0" smtClean="0">
                <a:cs typeface="+mj-cs"/>
              </a:rPr>
              <a:t>ซื้อเร็ว</a:t>
            </a:r>
            <a:r>
              <a:rPr lang="th-TH" sz="3200" dirty="0" smtClean="0">
                <a:cs typeface="+mj-cs"/>
              </a:rPr>
              <a:t>ขึ้น เช่น การแข่งขันชิงผลิตภัณฑ์ การแจกตัวอย่างสินค้า การแจกคูปองลดราคา การออกร้าน </a:t>
            </a:r>
            <a:r>
              <a:rPr lang="th-TH" sz="3200" dirty="0" smtClean="0">
                <a:cs typeface="+mj-cs"/>
              </a:rPr>
              <a:t>การแถม</a:t>
            </a:r>
          </a:p>
          <a:p>
            <a:r>
              <a:rPr lang="th-TH" sz="3200" dirty="0" smtClean="0">
                <a:cs typeface="+mj-cs"/>
              </a:rPr>
              <a:t>หรือการชิงโชค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908720"/>
            <a:ext cx="844013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3.การเลือกสื่อโฆษณาเพื่อการส่งเสริมการตลาด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ในภาพรวมการเลือกสื่อโฆษณาต้องพิจารณาที่ปัจจัย6ประการคือ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               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3.1กลุ่มเป้าหมาย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FFFF00"/>
                </a:solidFill>
                <a:latin typeface="Arial" pitchFamily="34" charset="0"/>
                <a:ea typeface="MS Mincho" pitchFamily="49" charset="-128"/>
                <a:cs typeface="+mj-cs"/>
              </a:rPr>
              <a:t>	</a:t>
            </a:r>
            <a:r>
              <a:rPr lang="th-TH" sz="3200" b="1" dirty="0" smtClean="0">
                <a:solidFill>
                  <a:srgbClr val="FFFF00"/>
                </a:solidFill>
                <a:latin typeface="Arial" pitchFamily="34" charset="0"/>
                <a:ea typeface="MS Mincho" pitchFamily="49" charset="-128"/>
                <a:cs typeface="+mj-cs"/>
              </a:rPr>
              <a:t>	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หมายถึง การศึกษาเป้าหมายสินค้าหรือกลุ่มผู้บริโภคสินค้า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และบริการที่ต้องการจะโฆษณาส่วนที่ต้องศึกษาคือข้อมูลพื้นฐานเกี่ยวกับ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ผู้บริโภคกลุ่มเป้าหมายเช่น เพศอายุ รายได้ อาชีพ เชื้อชาติ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ศาสนา และ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แหล่งกำเนิด ซึ่งข้อมูลเหล่านี้มีผลกระทบต่อการตัดสินใจเลือกซื้อสินค้า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หรือเลือกใช้บริการที่ทำการโฆษณาในสื่อชนิดต่างๆ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228398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cs typeface="+mj-cs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3.2ลักษณะและประสิทธิภาพของสินค้าและบริการ </a:t>
            </a:r>
            <a:endParaRPr lang="th-TH" sz="3200" b="1" dirty="0" smtClean="0">
              <a:solidFill>
                <a:srgbClr val="FFFF00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เป็น</a:t>
            </a:r>
            <a:r>
              <a:rPr lang="th-TH" sz="3200" dirty="0" smtClean="0">
                <a:cs typeface="+mj-cs"/>
              </a:rPr>
              <a:t>ขั้นตอนต่อจากการศึกษาข้อมูลพื้นฐานของกลุ่มเป้าหมาย การศึกษาลักษณะของสินค้าหรือบริการที่ต้องการจะโฆษณานั้น เป็นสิ่งสำคัญอีกประการหนึ่งที่มีผลต่อการตัดสินใจเลือกของผู้บริโภค เช่น สินค้าที่ต้องการโฆษณา คือ โทรศัพท์มือถือ หากข่าวสารในโฆษณาสามารถสื่อให้ผู้บริโภครับรู้ถึงลักษณะและประสิทธิภาพของสินค้าดังกล่าวได้ในจุดที่สำคัญ ก็จะสามารถดึงดูดความสนใจของผู้บริโภคและนำไปสู่การตัดสินใจเลือกสินค้านั้น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567245"/>
            <a:ext cx="86196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 3.3</a:t>
            </a:r>
            <a:r>
              <a:rPr kumimoji="0" lang="th-TH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อัตร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ค่าโฆษณาของสื่อโฆษณาแต่ละประเภทเป็นสิ่งสำคัญ </a:t>
            </a:r>
            <a:endParaRPr lang="th-TH" sz="4000" dirty="0" smtClean="0">
              <a:solidFill>
                <a:srgbClr val="FFFF00"/>
              </a:solidFill>
              <a:latin typeface="Angsana New" pitchFamily="18" charset="-34"/>
              <a:ea typeface="MS Mincho" pitchFamily="49" charset="-128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	แต่ทั้งนี้ ข้อที่ควรพิจารณาไม่ได้อยู่ที่การเปรียบเทียบอัตราค่า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โฆษณาที่สูงหรือต่ำเพียงอย่างเดียว แต่ต้องพิจารณาควบคู่กับขนาด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จำนวน และลักษณะของผู้ชม ผู้ฟัง หรือผู้อ่านในฐานะผู้บริโภคด้วย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ทั้งนี้ เพื่อการเลือกชนิดของสื่อโฆษณาที่เหมาะสมสามารถเข้าถึงกลุ่ม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Angsana New" pitchFamily="18" charset="-34"/>
              </a:rPr>
              <a:t>เป้าหมายได้ดีและเสียค่าใช้จ่ายในการทำโฆษณาอย่างคุ้มค่า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0510"/>
            <a:ext cx="878497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 1.องค์ประกอบการบริหารการตลาด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latin typeface="Angsana New" pitchFamily="18" charset="-34"/>
                <a:ea typeface="MS Mincho" pitchFamily="49" charset="-128"/>
                <a:cs typeface="+mj-cs"/>
              </a:rPr>
              <a:t>	</a:t>
            </a:r>
            <a:r>
              <a:rPr lang="en-US" sz="3200" b="1" dirty="0" smtClean="0">
                <a:latin typeface="Angsana New" pitchFamily="18" charset="-34"/>
                <a:ea typeface="MS Mincho" pitchFamily="49" charset="-128"/>
                <a:cs typeface="+mj-cs"/>
              </a:rPr>
              <a:t>1.1 </a:t>
            </a:r>
            <a:r>
              <a:rPr lang="th-TH" sz="3200" b="1" dirty="0" smtClean="0">
                <a:latin typeface="Angsana New" pitchFamily="18" charset="-34"/>
                <a:ea typeface="MS Mincho" pitchFamily="49" charset="-128"/>
                <a:cs typeface="+mj-cs"/>
              </a:rPr>
              <a:t>การวางแผนการตลาด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	</a:t>
            </a:r>
            <a:r>
              <a:rPr lang="en-US" sz="3200" b="1" dirty="0" smtClean="0">
                <a:latin typeface="Angsana New" pitchFamily="18" charset="-34"/>
                <a:ea typeface="MS Mincho" pitchFamily="49" charset="-128"/>
                <a:cs typeface="+mj-cs"/>
              </a:rPr>
              <a:t>1.2 </a:t>
            </a:r>
            <a:r>
              <a:rPr lang="th-TH" sz="3200" b="1" dirty="0" smtClean="0">
                <a:latin typeface="Angsana New" pitchFamily="18" charset="-34"/>
                <a:ea typeface="MS Mincho" pitchFamily="49" charset="-128"/>
                <a:cs typeface="+mj-cs"/>
              </a:rPr>
              <a:t>การลงมือปฏิบัติงาน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1.3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</a:t>
            </a:r>
            <a:r>
              <a:rPr kumimoji="0" lang="th-T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การวัดผล การวิเคราะห์ </a:t>
            </a:r>
            <a:r>
              <a:rPr lang="th-TH" sz="3200" b="1" dirty="0" smtClean="0">
                <a:cs typeface="+mj-cs"/>
              </a:rPr>
              <a:t>และการ</a:t>
            </a:r>
            <a:r>
              <a:rPr lang="th-TH" sz="3200" b="1" dirty="0" smtClean="0">
                <a:cs typeface="+mj-cs"/>
              </a:rPr>
              <a:t>ควบคุม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	1.4  การวิเคราะห์สภาวะแวดล้อมการตลาด </a:t>
            </a:r>
            <a:endParaRPr lang="th-TH" sz="3200" b="1" dirty="0" smtClean="0"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   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2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. เครื่องมือ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ส่งเสริมการตลาด</a:t>
            </a:r>
            <a:endParaRPr lang="th-TH" sz="3200" b="1" dirty="0" smtClean="0">
              <a:solidFill>
                <a:srgbClr val="FFFF00"/>
              </a:solidFill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2.1 การโฆษณา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2.2 การ</a:t>
            </a:r>
            <a:r>
              <a:rPr lang="th-TH" sz="3200" b="1" dirty="0" smtClean="0">
                <a:cs typeface="+mj-cs"/>
              </a:rPr>
              <a:t>ใช้พนักงาน</a:t>
            </a:r>
            <a:r>
              <a:rPr lang="th-TH" sz="3200" b="1" dirty="0" smtClean="0">
                <a:cs typeface="+mj-cs"/>
              </a:rPr>
              <a:t>ขาย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2.3 การ</a:t>
            </a:r>
            <a:r>
              <a:rPr lang="th-TH" sz="3200" b="1" dirty="0" smtClean="0">
                <a:cs typeface="+mj-cs"/>
              </a:rPr>
              <a:t>นำเสนอกิจกรรมการส่งเสริมการ</a:t>
            </a:r>
            <a:r>
              <a:rPr lang="th-TH" sz="3200" b="1" dirty="0" smtClean="0">
                <a:cs typeface="+mj-cs"/>
              </a:rPr>
              <a:t>ขาย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     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3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. การ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เลือกสื่อโฆษณาเพื่อการส่งเสริม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การตลาด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3.1 กลุ่มเป้าหมาย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3.2 ลักษณะ</a:t>
            </a:r>
            <a:r>
              <a:rPr lang="th-TH" sz="3200" b="1" dirty="0" smtClean="0">
                <a:cs typeface="+mj-cs"/>
              </a:rPr>
              <a:t>และประสิทธิภาพของสินค้าและบริการ </a:t>
            </a:r>
            <a:endParaRPr lang="th-TH" sz="3200" b="1" dirty="0" smtClean="0"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3.3 </a:t>
            </a:r>
            <a:r>
              <a:rPr lang="th-TH" sz="3200" b="1" dirty="0" err="1" smtClean="0">
                <a:cs typeface="+mj-cs"/>
              </a:rPr>
              <a:t>อัตร</a:t>
            </a:r>
            <a:r>
              <a:rPr lang="th-TH" sz="3200" b="1" dirty="0" smtClean="0">
                <a:cs typeface="+mj-cs"/>
              </a:rPr>
              <a:t>ค่าโฆษณาของสื่อ</a:t>
            </a:r>
            <a:endParaRPr lang="th-TH" sz="3200" b="1" dirty="0" smtClean="0"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h-TH" sz="3200" b="1" dirty="0" smtClean="0"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1268760"/>
            <a:ext cx="8388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3.4โอกาสเติบโตของตลาด </a:t>
            </a:r>
            <a:endParaRPr lang="th-TH" sz="4000" b="1" dirty="0" smtClean="0">
              <a:solidFill>
                <a:srgbClr val="FFFF00"/>
              </a:solidFill>
              <a:cs typeface="+mj-cs"/>
            </a:endParaRPr>
          </a:p>
          <a:p>
            <a:r>
              <a:rPr lang="th-TH" sz="3200" dirty="0" smtClean="0">
                <a:cs typeface="+mj-cs"/>
              </a:rPr>
              <a:t>	ปัจจัย</a:t>
            </a:r>
            <a:r>
              <a:rPr lang="th-TH" sz="3200" dirty="0" smtClean="0">
                <a:cs typeface="+mj-cs"/>
              </a:rPr>
              <a:t>ดังกล่าวนี้ จำเป็นต้องพิจารณาที่โอกาสเติบโตของ</a:t>
            </a:r>
            <a:r>
              <a:rPr lang="th-TH" sz="3200" dirty="0" smtClean="0">
                <a:cs typeface="+mj-cs"/>
              </a:rPr>
              <a:t>ตลาดนั้นๆ </a:t>
            </a:r>
            <a:r>
              <a:rPr lang="th-TH" sz="3200" dirty="0" smtClean="0">
                <a:cs typeface="+mj-cs"/>
              </a:rPr>
              <a:t>ในแง่ของสภาพการแข่งขันใน</a:t>
            </a:r>
            <a:r>
              <a:rPr lang="th-TH" sz="3200" dirty="0" smtClean="0">
                <a:cs typeface="+mj-cs"/>
              </a:rPr>
              <a:t>ตลาด ตั้งแต่</a:t>
            </a:r>
            <a:r>
              <a:rPr lang="th-TH" sz="3200" dirty="0" smtClean="0">
                <a:cs typeface="+mj-cs"/>
              </a:rPr>
              <a:t>อดีตจนอีก 5 ปีข้างหน้าว่าเป็นอย่างไร และในกรณีที่เป็นธุรกิจค้าปลีกจำเป็นต้องพิจารณาด้วยว่าธุรกิจนั้นมีความพร้อมและความสามารถในการเสนอสินค้าและตอบสนองความต้องการผู้บริโภค</a:t>
            </a:r>
            <a:r>
              <a:rPr lang="th-TH" sz="3200" dirty="0" smtClean="0">
                <a:cs typeface="+mj-cs"/>
              </a:rPr>
              <a:t>กลุ่มเป้าหมายได้</a:t>
            </a:r>
            <a:r>
              <a:rPr lang="th-TH" sz="3200" dirty="0" smtClean="0">
                <a:cs typeface="+mj-cs"/>
              </a:rPr>
              <a:t>เพียงใด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3.5ความสามารถในการเข้าถึง</a:t>
            </a:r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เป้าหมาย</a:t>
            </a:r>
          </a:p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ผลกระทบ</a:t>
            </a:r>
            <a:r>
              <a:rPr lang="th-TH" sz="3200" dirty="0" smtClean="0">
                <a:cs typeface="+mj-cs"/>
              </a:rPr>
              <a:t>ปัจจัยสำคัญของการสื่อโฆษณาประการต่อไปได้แก่ การพิจารณาที่ความสามารถของสื่อในการเข้าถึงผู้บริโภคกลุ่มเป้าหมายได้อย่างครอบคลุมและครบถ้วน เช่น การโฆษณาของขบเคี้ยวควรเลือกช่วงเวลาในช่วงเช้าและค่ำหากเป็นวันธรรมดา แต่เสาร์-อาทิตย์สามารถเพิ่มช่วงกลางวันได้เพราะกลุ่มผู้บริโภคคือ เด็กและกลุ่มวัยรุ่นซึ่งให้ความสำคัญกับรายการทีวีเป็นพิเศษ นอกจากต้องพิจารณาที่ความครอบคลุมและครบถ้วนแล้วยังต้องพิจารณาที่ผลกระทบทั้งทางบวกและทางลบต่อความรู้สึก </a:t>
            </a:r>
            <a:r>
              <a:rPr lang="th-TH" sz="3200" dirty="0" smtClean="0">
                <a:cs typeface="+mj-cs"/>
              </a:rPr>
              <a:t>หรือ</a:t>
            </a:r>
            <a:r>
              <a:rPr lang="th-TH" sz="3200" dirty="0" smtClean="0">
                <a:cs typeface="+mj-cs"/>
              </a:rPr>
              <a:t>ค่านิยมของผู้บริโภคอันเกิดจากสื่อนั้นๆ เช่นหากเลือกสื่อ </a:t>
            </a:r>
            <a:r>
              <a:rPr lang="en-US" sz="3200" dirty="0" smtClean="0">
                <a:cs typeface="+mj-cs"/>
              </a:rPr>
              <a:t>“</a:t>
            </a:r>
            <a:r>
              <a:rPr lang="th-TH" sz="3200" dirty="0" smtClean="0">
                <a:cs typeface="+mj-cs"/>
              </a:rPr>
              <a:t>โทรทัศน์</a:t>
            </a:r>
            <a:r>
              <a:rPr lang="en-US" sz="3200" dirty="0" smtClean="0">
                <a:cs typeface="+mj-cs"/>
              </a:rPr>
              <a:t>”</a:t>
            </a:r>
            <a:r>
              <a:rPr lang="th-TH" sz="3200" dirty="0" smtClean="0">
                <a:cs typeface="+mj-cs"/>
              </a:rPr>
              <a:t>โฆษณาเหล้ายี่ห้อหนึ่งออกอากาศในช่วงเวลาภาพยนตร์รอบดึกซึ่งผู้ชมส่วนใหญ่มักเป็นอยู่ในวัยผู้ใหญ่นั้นจะไม่เกิดทัศนคติในทางลบต่อโฆษณาดังกล่าว ในทางตรงข้ามหากออกอากาศในช่วงเวลาเช้าหรือเย็นซึ่งผู้ชมในวัยเด็กมักจะดูโทรทัศน์ในเวลาดังกล่าว สิ่งที่เกิดขึ้นอาจเป็นแรง</a:t>
            </a:r>
            <a:r>
              <a:rPr lang="th-TH" sz="3200" dirty="0" smtClean="0">
                <a:cs typeface="+mj-cs"/>
              </a:rPr>
              <a:t>ต่อต้าน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62880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+mj-cs"/>
              </a:rPr>
              <a:t>3.6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ศักยภาพของสื่อในการนำเสนอเนื้อหาข่าวสารโฆษณา </a:t>
            </a:r>
            <a:endParaRPr lang="th-TH" sz="3200" b="1" dirty="0" smtClean="0">
              <a:solidFill>
                <a:srgbClr val="FFFF00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การ</a:t>
            </a:r>
            <a:r>
              <a:rPr lang="th-TH" sz="3200" dirty="0" smtClean="0">
                <a:cs typeface="+mj-cs"/>
              </a:rPr>
              <a:t>สร้างสรรค์ผลงานโฆษณาชิ้นหนึ่งๆไม่ว่าจะเป็นผลงานโฆษณาที่เป็นสิ่งพิมพ์หรือภาพยนตร์โฆษณาจะต้องสร้างสรรค์ขึ้นให้มีลักษณะที่จูงใจและน่าเชื่อถือ ด้วยเหตุนี้ </a:t>
            </a:r>
            <a:r>
              <a:rPr lang="en-US" sz="3200" dirty="0" smtClean="0">
                <a:cs typeface="+mj-cs"/>
              </a:rPr>
              <a:t>“</a:t>
            </a:r>
            <a:r>
              <a:rPr lang="th-TH" sz="3200" dirty="0" smtClean="0">
                <a:cs typeface="+mj-cs"/>
              </a:rPr>
              <a:t>เนื้อหาของข่าวสารโฆษณา</a:t>
            </a:r>
            <a:r>
              <a:rPr lang="en-US" sz="3200" dirty="0" smtClean="0">
                <a:cs typeface="+mj-cs"/>
              </a:rPr>
              <a:t>” </a:t>
            </a:r>
            <a:r>
              <a:rPr lang="th-TH" sz="3200" dirty="0" smtClean="0">
                <a:cs typeface="+mj-cs"/>
              </a:rPr>
              <a:t>จึงเป็นปัจจัยหนึ่งที่ทำให้การโฆษณาบรรลุเป้าหมาย</a:t>
            </a:r>
            <a:endParaRPr lang="th-TH" sz="3200" dirty="0"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764704"/>
            <a:ext cx="8417689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ea typeface="MS Mincho" pitchFamily="49" charset="-128"/>
                <a:cs typeface="+mj-cs"/>
              </a:rPr>
              <a:t>1.องค์ประกอบการบริหาร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ea typeface="MS Mincho" pitchFamily="49" charset="-128"/>
                <a:cs typeface="+mj-cs"/>
              </a:rPr>
              <a:t>การตลาด </a:t>
            </a:r>
          </a:p>
          <a:p>
            <a:endParaRPr lang="th-TH" sz="4000" b="1" dirty="0" smtClean="0">
              <a:solidFill>
                <a:srgbClr val="FFFF00"/>
              </a:solidFill>
              <a:latin typeface="Angsana New" pitchFamily="18" charset="-34"/>
              <a:ea typeface="MS Mincho" pitchFamily="49" charset="-128"/>
              <a:cs typeface="+mj-cs"/>
            </a:endParaRPr>
          </a:p>
          <a:p>
            <a:r>
              <a:rPr lang="th-TH" sz="3600" dirty="0" smtClean="0">
                <a:cs typeface="+mj-cs"/>
              </a:rPr>
              <a:t>	สำหรับ</a:t>
            </a:r>
            <a:r>
              <a:rPr lang="th-TH" sz="3600" dirty="0" smtClean="0">
                <a:cs typeface="+mj-cs"/>
              </a:rPr>
              <a:t>คำว่า การบริหารการตลาด หมายถึง กระบวน</a:t>
            </a:r>
            <a:r>
              <a:rPr lang="th-TH" sz="3600" dirty="0" smtClean="0">
                <a:cs typeface="+mj-cs"/>
              </a:rPr>
              <a:t>ที่</a:t>
            </a:r>
          </a:p>
          <a:p>
            <a:r>
              <a:rPr lang="th-TH" sz="3600" dirty="0" smtClean="0">
                <a:cs typeface="+mj-cs"/>
              </a:rPr>
              <a:t>ประกอบด้วย</a:t>
            </a:r>
            <a:r>
              <a:rPr lang="th-TH" sz="3600" dirty="0" smtClean="0">
                <a:cs typeface="+mj-cs"/>
              </a:rPr>
              <a:t>การวางแผน การลงมือปฏิบัติและการควบคุม</a:t>
            </a:r>
            <a:r>
              <a:rPr lang="th-TH" sz="3600" dirty="0" smtClean="0">
                <a:cs typeface="+mj-cs"/>
              </a:rPr>
              <a:t>กิจกรรม</a:t>
            </a:r>
          </a:p>
          <a:p>
            <a:r>
              <a:rPr lang="th-TH" sz="3600" dirty="0" smtClean="0">
                <a:cs typeface="+mj-cs"/>
              </a:rPr>
              <a:t>ทาง</a:t>
            </a:r>
            <a:r>
              <a:rPr lang="th-TH" sz="3600" dirty="0" smtClean="0">
                <a:cs typeface="+mj-cs"/>
              </a:rPr>
              <a:t>การตลาด ที่ทำให้เกิดกระบวนซื้อขายสินค้าหรือบริการใน</a:t>
            </a:r>
            <a:r>
              <a:rPr lang="th-TH" sz="3600" dirty="0" smtClean="0">
                <a:cs typeface="+mj-cs"/>
              </a:rPr>
              <a:t>ตลาด</a:t>
            </a:r>
          </a:p>
          <a:p>
            <a:r>
              <a:rPr lang="th-TH" sz="3600" dirty="0" smtClean="0">
                <a:cs typeface="+mj-cs"/>
              </a:rPr>
              <a:t>ภายใต้</a:t>
            </a:r>
            <a:r>
              <a:rPr lang="th-TH" sz="3600" dirty="0" smtClean="0">
                <a:cs typeface="+mj-cs"/>
              </a:rPr>
              <a:t>แนวทางที่ธุรกิจหนึ่งๆกำหนดไว้โดยเน้นที่ความพึงพอใจ</a:t>
            </a:r>
            <a:r>
              <a:rPr lang="en-US" sz="3600" dirty="0" smtClean="0">
                <a:cs typeface="+mj-cs"/>
              </a:rPr>
              <a:t> </a:t>
            </a:r>
            <a:endParaRPr lang="th-TH" sz="3600" dirty="0" smtClean="0">
              <a:cs typeface="+mj-cs"/>
            </a:endParaRPr>
          </a:p>
          <a:p>
            <a:r>
              <a:rPr lang="th-TH" sz="3600" dirty="0" smtClean="0">
                <a:cs typeface="+mj-cs"/>
              </a:rPr>
              <a:t>ของ</a:t>
            </a:r>
            <a:r>
              <a:rPr lang="th-TH" sz="3600" dirty="0" smtClean="0">
                <a:cs typeface="+mj-cs"/>
              </a:rPr>
              <a:t>ทั้งผู้ผลิตและผู้บริโภคเป็นหลัก</a:t>
            </a:r>
            <a:endParaRPr lang="th-TH" sz="3600" dirty="0"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764704"/>
            <a:ext cx="849142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1.1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การวางแผนการตลาด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(Marketing Planning)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         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การวางแผน เป็นกระบวนการแรกที่จะนำมาซึ่งจุดเริ่มต้น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ของกิจกรรมสำคัญต่างๆที่สามารถสร้างความสำเร็จตามความมุ่ง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หมายและทำให้เกิดแนวทางในการติดตาม ประเมิลผล และควบคุม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การดำเนินกิจกรรมได้</a:t>
            </a:r>
            <a:r>
              <a:rPr kumimoji="0" lang="th-TH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การวางแผนการตลาดก็เช่นกัน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การวางแผนการตลาดประกอบด้วยกิจกรรมหลัก 2 ประการ คือ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การเลือกตลาดเป้าหมาย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(Target Market) 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การพัฒนาส่วนประสมการตลาด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(Marketing Mix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+mj-cs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5103" y="332656"/>
            <a:ext cx="884889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1.1.1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การเลือกตลาดเป้าหมาย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(Target Market)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ตลาดเป้าหมายในที่นี้ หมายถึง กลุ่มผู้บริโภคที่องค์กรธุรกิจได้กำหนด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ไว้ให้เป็นกลุ่มที่จะซื้อสินค้าหรือบริการขององค์กรธุรกิจ ทั้งนี้กลุ่มผู้บริโภค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ดังกล่าวที่จะซื้อสินค้าหรือบริการขององค์กรธุรกิจ ทั้งนี้กลุ่มผู้บริโภคดังกล่าว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อาจมีขนาดใหญ่มากอันหมายถึงคนทั้งหมดของประเทศหรือเฉพาะกลุ่มผู้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บริโภคกลุ่มเล็กๆ การเลือกตลาดเป้าหมายจะอาศัยการวิเคราะห์เพื่อค้นหา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ตลาดที่ต้องการจะนำเสนอหรือจำหน่ายสินค้าหรือบริการ สาเหตุที่ต้องเลือก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ตลาดเป้าหมายเนื่องจากเป็นการกำหนดขอบเขตที่ชัดเจนในการดำเนินแผน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การตลาดที่ได้ผลหากไม่เลือกตลาดเป้าหมาย การนำเสนอสินค้าหรือบริการ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อาจไม่ตรงกับความต้องการของกลุ่มเป้าหมาย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980728"/>
            <a:ext cx="86789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 1.1.2 การพัฒนาส่วนประสมการตลาด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 New" pitchFamily="18" charset="-34"/>
                <a:ea typeface="MS Mincho" pitchFamily="49" charset="-128"/>
                <a:cs typeface="+mj-cs"/>
              </a:rPr>
              <a:t> (Marketing Mix)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MS Mincho" pitchFamily="49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                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หลังจากการเลือกตลาดเป้าหมายแล้ว สิ่งที่ต้องทำต่อไป คือ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การพัฒนา ส่วนประสมการตลาดเพื่อนำเสนอสินค้าหรือบริการให้สอดคล้อง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กับความต้องการในการบริโภค และความพึงพอใจของกลุ่มเป้าหมายได้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มากที่สุด ส่วนประสมการตลาด หมายถึง ปัจจัยทางการตลาดที่ผู้มีหน้าที่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ทางการตลาดจะต้องควบคุมให้สอดคล้องกับการเปลี่ยนแปลงของตลาด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+mj-cs"/>
              </a:rPr>
              <a:t>เป้าหมาย และสภาวะการแข่งขันในตลาดได้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48880"/>
            <a:ext cx="6316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การตลาด แบบ 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P</a:t>
            </a:r>
            <a:endParaRPr lang="th-TH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5330" y="744379"/>
            <a:ext cx="87831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1).</a:t>
            </a: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ผลิตภัณฑ์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(Product)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               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องค์ประกอบหลักดังกล่าวนี้เป็นผลผลิตของธุรกิจที่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นำเสนอแก่กลุ่มผู้บริโภค และยังเป็นปัจจัยที่มีผลต่อเนื่องกับ 3 องค์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ประกอบที่เหลืออีกด้วยทั้งนี้ การนำเสนอผลิตภัณฑ์ที่สามารถดึงดูด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ความสนใจของผู้บริโภคและอยู่เหนือคู่แข่ง ต้องอาศัยการพัฒนา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ผลิตภัณฑ์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(Product Development)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 เป็นกลไกสำคัญ เช่น การปรับปรุง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คุณภาพผลิตภัณฑ์การปรับส่วนที่ตอบสนองความต้องการของผู้บริโภค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มากขึ้นการออกแบบบรรจุภัณฑ์ที่ทันสมัย สะดุดตา และสะดวกต่อการ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MS Mincho" pitchFamily="49" charset="-128"/>
                <a:cs typeface="AngsanaUPC" pitchFamily="18" charset="-34"/>
              </a:rPr>
              <a:t>บริโภคในสถานที่ต่างๆมากขึ้น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613</TotalTime>
  <Words>1130</Words>
  <Application>Microsoft Office PowerPoint</Application>
  <PresentationFormat>นำเสนอทางหน้าจอ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เทคนิค</vt:lpstr>
      <vt:lpstr>วิชาธุรกิจศิลปะ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วิชาธุรกิจศิลปะ</dc:title>
  <dc:creator>Corporate Edition</dc:creator>
  <cp:lastModifiedBy>Corporate Edition</cp:lastModifiedBy>
  <cp:revision>5</cp:revision>
  <dcterms:created xsi:type="dcterms:W3CDTF">2015-01-18T20:51:26Z</dcterms:created>
  <dcterms:modified xsi:type="dcterms:W3CDTF">2015-02-09T02:04:07Z</dcterms:modified>
</cp:coreProperties>
</file>