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82" r:id="rId3"/>
    <p:sldId id="263" r:id="rId4"/>
    <p:sldId id="289" r:id="rId5"/>
    <p:sldId id="291" r:id="rId6"/>
    <p:sldId id="288" r:id="rId7"/>
    <p:sldId id="292" r:id="rId8"/>
    <p:sldId id="293" r:id="rId9"/>
    <p:sldId id="294" r:id="rId10"/>
    <p:sldId id="295" r:id="rId11"/>
    <p:sldId id="296" r:id="rId12"/>
    <p:sldId id="297" r:id="rId13"/>
    <p:sldId id="290" r:id="rId14"/>
    <p:sldId id="283" r:id="rId15"/>
    <p:sldId id="284" r:id="rId16"/>
    <p:sldId id="285" r:id="rId17"/>
    <p:sldId id="286" r:id="rId18"/>
    <p:sldId id="287" r:id="rId19"/>
    <p:sldId id="278" r:id="rId20"/>
    <p:sldId id="298" r:id="rId21"/>
    <p:sldId id="299" r:id="rId22"/>
    <p:sldId id="300" r:id="rId23"/>
    <p:sldId id="30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0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6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49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4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7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92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33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61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10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76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42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91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72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54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7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9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8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90C885-A40A-41D3-9194-E711C0D0E08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2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7%94%9F%E5%86%B7%E9%A3%9F%E7%89%A9/9222875" TargetMode="External"/><Relationship Id="rId2" Type="http://schemas.openxmlformats.org/officeDocument/2006/relationships/hyperlink" Target="https://baike.baidu.com/item/%E4%B8%83%E5%88%86%E9%A5%B1/461081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8%85%B0%E6%A4%8E/485788" TargetMode="External"/><Relationship Id="rId2" Type="http://schemas.openxmlformats.org/officeDocument/2006/relationships/hyperlink" Target="https://baike.baidu.com/item/%E7%88%AC%E8%A1%8C%E8%BF%90%E5%8A%A8/2072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aike.baidu.com/item/%E5%8F%A9%E9%BD%BF/1522776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8%87%AA%E6%88%91%E6%8C%89%E6%91%A9/602984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sAhlXbzy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85458"/>
            <a:ext cx="11982450" cy="666572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77825" y="335631"/>
            <a:ext cx="9144000" cy="1236782"/>
          </a:xfrm>
        </p:spPr>
        <p:txBody>
          <a:bodyPr>
            <a:normAutofit/>
          </a:bodyPr>
          <a:lstStyle/>
          <a:p>
            <a:r>
              <a:rPr lang="zh-CN" altLang="en-US" sz="7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高级汉语 </a:t>
            </a:r>
            <a:r>
              <a:rPr lang="en-US" altLang="zh-CN" sz="7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33443" y="1694176"/>
            <a:ext cx="9144000" cy="448669"/>
          </a:xfrm>
        </p:spPr>
        <p:txBody>
          <a:bodyPr>
            <a:noAutofit/>
          </a:bodyPr>
          <a:lstStyle/>
          <a:p>
            <a:r>
              <a:rPr lang="th-TH" sz="4000" b="1" dirty="0"/>
              <a:t>	</a:t>
            </a:r>
            <a:r>
              <a:rPr lang="th-TH" sz="4000" b="1" dirty="0" smtClean="0"/>
              <a:t>2110321</a:t>
            </a:r>
            <a:r>
              <a:rPr lang="en-US" sz="4000" b="1" dirty="0" smtClean="0"/>
              <a:t> </a:t>
            </a:r>
            <a:r>
              <a:rPr lang="th-TH" sz="4000" b="1" dirty="0" smtClean="0"/>
              <a:t>ภาษาจีนระดับสูง 1 </a:t>
            </a:r>
            <a:endParaRPr lang="en-US" sz="4000" b="1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856860" y="2521008"/>
            <a:ext cx="4802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</a:rPr>
              <a:t>อ.ดร.ภากร  นพฤทธิ์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（陆老师）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/>
              <a:t>熟</a:t>
            </a:r>
            <a:r>
              <a:rPr lang="zh-CN" altLang="en-US" sz="4400" b="1" dirty="0" smtClean="0"/>
              <a:t>读短文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43756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）过生活</a:t>
            </a:r>
            <a:r>
              <a:rPr lang="en-US" altLang="zh-CN" sz="2800" dirty="0" smtClean="0"/>
              <a:t>	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过</a:t>
            </a:r>
            <a:r>
              <a:rPr lang="zh-CN" altLang="en-US" sz="2800" dirty="0" smtClean="0"/>
              <a:t>得不错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过得紧张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过得很舒服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过得怎么样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）加深了解</a:t>
            </a:r>
            <a:r>
              <a:rPr lang="en-US" altLang="zh-CN" sz="2800" dirty="0" smtClean="0"/>
              <a:t>	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加</a:t>
            </a:r>
            <a:r>
              <a:rPr lang="zh-CN" altLang="en-US" sz="2800" dirty="0" smtClean="0"/>
              <a:t>深认识</a:t>
            </a:r>
            <a:r>
              <a:rPr lang="en-US" altLang="zh-CN" sz="2800" dirty="0" smtClean="0"/>
              <a:t>	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加</a:t>
            </a:r>
            <a:r>
              <a:rPr lang="zh-CN" altLang="en-US" sz="2800" dirty="0" smtClean="0"/>
              <a:t>深矛盾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3</a:t>
            </a:r>
            <a:r>
              <a:rPr lang="zh-CN" altLang="en-US" sz="2800" dirty="0" smtClean="0"/>
              <a:t>）不怎么样</a:t>
            </a:r>
            <a:r>
              <a:rPr lang="en-US" altLang="zh-CN" sz="2800" dirty="0" smtClean="0"/>
              <a:t>	</a:t>
            </a:r>
            <a:r>
              <a:rPr lang="zh-CN" altLang="en-US" sz="2800" dirty="0"/>
              <a:t>不怎么</a:t>
            </a:r>
            <a:r>
              <a:rPr lang="zh-CN" altLang="en-US" sz="2800" dirty="0" smtClean="0"/>
              <a:t>热</a:t>
            </a:r>
            <a:r>
              <a:rPr lang="en-US" altLang="zh-CN" sz="2800" dirty="0"/>
              <a:t>	</a:t>
            </a:r>
            <a:r>
              <a:rPr lang="zh-CN" altLang="en-US" sz="2800" dirty="0" smtClean="0"/>
              <a:t>不怎么高兴</a:t>
            </a:r>
            <a:r>
              <a:rPr lang="en-US" altLang="zh-CN" sz="2800" dirty="0" smtClean="0"/>
              <a:t>	</a:t>
            </a:r>
            <a:r>
              <a:rPr lang="en-US" altLang="zh-CN" sz="2800" dirty="0" smtClean="0"/>
              <a:t>    </a:t>
            </a:r>
            <a:r>
              <a:rPr lang="zh-CN" altLang="en-US" sz="2800" dirty="0" smtClean="0"/>
              <a:t>不</a:t>
            </a:r>
            <a:r>
              <a:rPr lang="zh-CN" altLang="en-US" sz="2800" dirty="0" smtClean="0"/>
              <a:t>怎么清楚</a:t>
            </a:r>
            <a:r>
              <a:rPr lang="en-US" altLang="zh-CN" sz="2800" dirty="0" smtClean="0"/>
              <a:t>	</a:t>
            </a:r>
            <a:r>
              <a:rPr lang="en-US" altLang="zh-CN" sz="2800" dirty="0" smtClean="0"/>
              <a:t>  </a:t>
            </a:r>
            <a:r>
              <a:rPr lang="zh-CN" altLang="en-US" sz="2800" dirty="0" smtClean="0"/>
              <a:t>不</a:t>
            </a:r>
            <a:r>
              <a:rPr lang="zh-CN" altLang="en-US" sz="2800" dirty="0" smtClean="0"/>
              <a:t>怎么想去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）完全相同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完全相信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完全明白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完全懂了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完全不知道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5</a:t>
            </a:r>
            <a:r>
              <a:rPr lang="zh-CN" altLang="en-US" sz="2800" dirty="0" smtClean="0"/>
              <a:t>）实际得问题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实际得变化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实际得影响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实际的经验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7755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/>
              <a:t>熟</a:t>
            </a:r>
            <a:r>
              <a:rPr lang="zh-CN" altLang="en-US" sz="4400" b="1" dirty="0" smtClean="0"/>
              <a:t>读短文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531572" cy="461168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）丰富的经验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丰富的知识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丰富的想象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丰富多彩的生活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）多彩的颜色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多彩的生活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多彩的世界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）学习效率</a:t>
            </a:r>
            <a:r>
              <a:rPr lang="en-US" altLang="zh-CN" sz="2400" dirty="0" smtClean="0"/>
              <a:t>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工</a:t>
            </a:r>
            <a:r>
              <a:rPr lang="zh-CN" altLang="en-US" sz="2400" dirty="0" smtClean="0"/>
              <a:t>作效率</a:t>
            </a:r>
            <a:r>
              <a:rPr lang="en-US" altLang="zh-CN" sz="2400" dirty="0" smtClean="0"/>
              <a:t>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办</a:t>
            </a:r>
            <a:r>
              <a:rPr lang="zh-CN" altLang="en-US" sz="2400" dirty="0" smtClean="0"/>
              <a:t>事效率</a:t>
            </a:r>
            <a:r>
              <a:rPr lang="en-US" altLang="zh-CN" sz="2400" dirty="0" smtClean="0"/>
              <a:t>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高</a:t>
            </a:r>
            <a:r>
              <a:rPr lang="zh-CN" altLang="en-US" sz="2400" dirty="0" smtClean="0"/>
              <a:t>效率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）比海还深</a:t>
            </a:r>
            <a:r>
              <a:rPr lang="en-US" altLang="zh-CN" sz="2400" dirty="0" smtClean="0"/>
              <a:t>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比</a:t>
            </a:r>
            <a:r>
              <a:rPr lang="zh-CN" altLang="en-US" sz="2400" dirty="0" smtClean="0"/>
              <a:t>你还紧张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比坐飞机还快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比</a:t>
            </a:r>
            <a:r>
              <a:rPr lang="zh-CN" altLang="en-US" sz="2400" dirty="0" smtClean="0"/>
              <a:t>住大酒店还贵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）调整时间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调整课程</a:t>
            </a:r>
            <a:r>
              <a:rPr lang="en-US" altLang="zh-CN" sz="2400" dirty="0" smtClean="0"/>
              <a:t>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调</a:t>
            </a:r>
            <a:r>
              <a:rPr lang="zh-CN" altLang="en-US" sz="2400" dirty="0" smtClean="0"/>
              <a:t>整汇率</a:t>
            </a:r>
            <a:r>
              <a:rPr lang="en-US" altLang="zh-CN" sz="2400" dirty="0" smtClean="0"/>
              <a:t>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调</a:t>
            </a:r>
            <a:r>
              <a:rPr lang="zh-CN" altLang="en-US" sz="2400" dirty="0" smtClean="0"/>
              <a:t>整饮食习惯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11</a:t>
            </a:r>
            <a:r>
              <a:rPr lang="zh-CN" altLang="en-US" sz="2400" dirty="0" smtClean="0"/>
              <a:t>）发生问题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发生矛盾</a:t>
            </a:r>
            <a:r>
              <a:rPr lang="en-US" altLang="zh-CN" sz="2400" dirty="0" smtClean="0"/>
              <a:t>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发</a:t>
            </a:r>
            <a:r>
              <a:rPr lang="zh-CN" altLang="en-US" sz="2400" dirty="0" smtClean="0"/>
              <a:t>生情况</a:t>
            </a:r>
            <a:r>
              <a:rPr lang="en-US" altLang="zh-CN" sz="2400" dirty="0" smtClean="0"/>
              <a:t>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发</a:t>
            </a:r>
            <a:r>
              <a:rPr lang="zh-CN" altLang="en-US" sz="2400" dirty="0" smtClean="0"/>
              <a:t>生变化</a:t>
            </a:r>
            <a:r>
              <a:rPr lang="en-US" altLang="zh-CN" sz="2400" dirty="0" smtClean="0"/>
              <a:t>	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  </a:t>
            </a:r>
            <a:r>
              <a:rPr lang="zh-CN" altLang="en-US" sz="2400" dirty="0" smtClean="0"/>
              <a:t>发</a:t>
            </a:r>
            <a:r>
              <a:rPr lang="zh-CN" altLang="en-US" sz="2400" dirty="0" smtClean="0"/>
              <a:t>生不愉快的事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12</a:t>
            </a:r>
            <a:r>
              <a:rPr lang="zh-CN" altLang="en-US" sz="2400" dirty="0" smtClean="0"/>
              <a:t>）书本上 </a:t>
            </a:r>
            <a:r>
              <a:rPr lang="en-US" altLang="zh-CN" sz="2400" dirty="0" smtClean="0"/>
              <a:t>	  </a:t>
            </a:r>
            <a:r>
              <a:rPr lang="zh-CN" altLang="en-US" sz="2400" dirty="0" smtClean="0"/>
              <a:t> </a:t>
            </a:r>
            <a:r>
              <a:rPr lang="zh-CN" altLang="en-US" sz="2400" dirty="0" smtClean="0"/>
              <a:t>时间上  </a:t>
            </a:r>
            <a:r>
              <a:rPr lang="en-US" altLang="zh-CN" sz="2400" dirty="0" smtClean="0"/>
              <a:t>	   </a:t>
            </a:r>
            <a:r>
              <a:rPr lang="zh-CN" altLang="en-US" sz="2400" dirty="0" smtClean="0"/>
              <a:t>管</a:t>
            </a:r>
            <a:r>
              <a:rPr lang="zh-CN" altLang="en-US" sz="2400" dirty="0" smtClean="0"/>
              <a:t>理上  </a:t>
            </a:r>
            <a:r>
              <a:rPr lang="zh-CN" altLang="en-US" sz="2400" dirty="0" smtClean="0"/>
              <a:t>   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工</a:t>
            </a:r>
            <a:r>
              <a:rPr lang="zh-CN" altLang="en-US" sz="2400" dirty="0" smtClean="0"/>
              <a:t>作效率上  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生</a:t>
            </a:r>
            <a:r>
              <a:rPr lang="zh-CN" altLang="en-US" sz="2400" dirty="0" smtClean="0"/>
              <a:t>活习惯上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4704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课文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49314" y="2420620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zh-CN" altLang="en-US" sz="9600" dirty="0" smtClean="0">
                <a:ea typeface="汉鼎简黑B" panose="02010609000101010101" pitchFamily="49" charset="-122"/>
              </a:rPr>
              <a:t>生活习惯</a:t>
            </a:r>
            <a:endParaRPr lang="en-US" altLang="zh-CN" sz="9600" dirty="0" smtClean="0">
              <a:ea typeface="汉鼎简黑B" panose="02010609000101010101" pitchFamily="49" charset="-122"/>
            </a:endParaRPr>
          </a:p>
          <a:p>
            <a:pPr marL="0" indent="0" algn="ctr">
              <a:buNone/>
              <a:defRPr/>
            </a:pPr>
            <a:r>
              <a:rPr lang="en-US" sz="4800" dirty="0" smtClean="0">
                <a:ea typeface="汉鼎简黑B" panose="02010609000101010101" pitchFamily="49" charset="-122"/>
              </a:rPr>
              <a:t>(</a:t>
            </a:r>
            <a:r>
              <a:rPr lang="en-US" sz="4800" dirty="0" err="1"/>
              <a:t>Shēnghuó</a:t>
            </a:r>
            <a:r>
              <a:rPr lang="en-US" sz="4800" dirty="0"/>
              <a:t> </a:t>
            </a:r>
            <a:r>
              <a:rPr lang="en-US" sz="4800" dirty="0" err="1" smtClean="0"/>
              <a:t>xíguàn</a:t>
            </a:r>
            <a:r>
              <a:rPr lang="en-US" sz="4800" dirty="0" smtClean="0"/>
              <a:t>)</a:t>
            </a:r>
          </a:p>
          <a:p>
            <a:pPr marL="0" indent="0" algn="ctr">
              <a:buNone/>
              <a:defRPr/>
            </a:pPr>
            <a:r>
              <a:rPr lang="en-US" altLang="zh-CN" sz="4800" dirty="0" smtClean="0">
                <a:ea typeface="汉鼎简黑B" panose="02010609000101010101" pitchFamily="49" charset="-122"/>
              </a:rPr>
              <a:t>54 – 55 </a:t>
            </a:r>
            <a:r>
              <a:rPr lang="zh-CN" altLang="en-US" sz="4800" dirty="0" smtClean="0">
                <a:ea typeface="汉鼎简黑B" panose="02010609000101010101" pitchFamily="49" charset="-122"/>
              </a:rPr>
              <a:t>页</a:t>
            </a:r>
            <a:endParaRPr lang="en-US" sz="4800" dirty="0" smtClean="0">
              <a:ea typeface="汉鼎简黑B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61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66800" y="1319212"/>
            <a:ext cx="10034587" cy="49672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altLang="zh-CN" sz="2400" dirty="0" smtClean="0">
                <a:latin typeface="+mn-ea"/>
              </a:rPr>
              <a:t>1.</a:t>
            </a:r>
            <a:r>
              <a:rPr lang="zh-CN" altLang="en-US" sz="2400" dirty="0" smtClean="0">
                <a:latin typeface="+mn-ea"/>
              </a:rPr>
              <a:t>晨起一杯白开水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2.</a:t>
            </a:r>
            <a:r>
              <a:rPr lang="zh-CN" altLang="en-US" sz="2400" dirty="0" smtClean="0">
                <a:latin typeface="+mn-ea"/>
              </a:rPr>
              <a:t>早餐要吃饱，中餐要吃好，晚餐要吃少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3.</a:t>
            </a:r>
            <a:r>
              <a:rPr lang="zh-CN" altLang="en-US" sz="2400" dirty="0" smtClean="0">
                <a:latin typeface="+mn-ea"/>
              </a:rPr>
              <a:t>饭前喝汤，苗条健康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4.</a:t>
            </a:r>
            <a:r>
              <a:rPr lang="zh-CN" altLang="en-US" sz="2400" dirty="0" smtClean="0">
                <a:latin typeface="+mn-ea"/>
              </a:rPr>
              <a:t>饭只吃</a:t>
            </a:r>
            <a:r>
              <a:rPr lang="zh-CN" altLang="en-US" sz="2400" dirty="0" smtClean="0">
                <a:latin typeface="+mn-ea"/>
                <a:hlinkClick r:id="rId2"/>
              </a:rPr>
              <a:t>七分饱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5.</a:t>
            </a:r>
            <a:r>
              <a:rPr lang="zh-CN" altLang="en-US" sz="2400" dirty="0" smtClean="0">
                <a:latin typeface="+mn-ea"/>
              </a:rPr>
              <a:t>饭后摸摸肚，健康活到老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6.</a:t>
            </a:r>
            <a:r>
              <a:rPr lang="zh-CN" altLang="en-US" sz="2400" dirty="0" smtClean="0">
                <a:latin typeface="+mn-ea"/>
              </a:rPr>
              <a:t>饮食清淡益处多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7.</a:t>
            </a:r>
            <a:r>
              <a:rPr lang="zh-CN" altLang="en-US" sz="2400" dirty="0" smtClean="0">
                <a:latin typeface="+mn-ea"/>
              </a:rPr>
              <a:t>多吃五谷杂粮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8.</a:t>
            </a:r>
            <a:r>
              <a:rPr lang="zh-CN" altLang="en-US" sz="2400" dirty="0" smtClean="0">
                <a:latin typeface="+mn-ea"/>
              </a:rPr>
              <a:t>多吃蔬菜保健康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9.</a:t>
            </a:r>
            <a:r>
              <a:rPr lang="zh-CN" altLang="en-US" sz="2400" dirty="0" smtClean="0">
                <a:latin typeface="+mn-ea"/>
              </a:rPr>
              <a:t>多喝茶，多健康</a:t>
            </a:r>
            <a:endParaRPr lang="en-US" altLang="zh-CN" sz="2400" dirty="0" smtClean="0">
              <a:latin typeface="+mn-ea"/>
            </a:endParaRPr>
          </a:p>
          <a:p>
            <a:r>
              <a:rPr lang="en-US" altLang="zh-CN" sz="2400" dirty="0" smtClean="0">
                <a:latin typeface="+mn-ea"/>
              </a:rPr>
              <a:t>10.</a:t>
            </a:r>
            <a:r>
              <a:rPr lang="zh-CN" altLang="en-US" sz="2400" dirty="0" smtClean="0">
                <a:latin typeface="+mn-ea"/>
              </a:rPr>
              <a:t>少吃</a:t>
            </a:r>
            <a:r>
              <a:rPr lang="zh-CN" altLang="en-US" sz="2400" dirty="0" smtClean="0">
                <a:latin typeface="+mn-ea"/>
                <a:hlinkClick r:id="rId3"/>
              </a:rPr>
              <a:t>生冷食物</a:t>
            </a:r>
            <a:r>
              <a:rPr lang="zh-CN" altLang="en-US" sz="2400" dirty="0" smtClean="0">
                <a:latin typeface="+mn-ea"/>
              </a:rPr>
              <a:t>，保护肠胃健康</a:t>
            </a:r>
            <a:endParaRPr lang="en-US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52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66800" y="1319212"/>
            <a:ext cx="10034587" cy="49672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altLang="zh-CN" sz="2400" dirty="0"/>
              <a:t>11.</a:t>
            </a:r>
            <a:r>
              <a:rPr lang="zh-CN" altLang="en-US" sz="2400" dirty="0"/>
              <a:t>学会合理吃水果</a:t>
            </a:r>
            <a:endParaRPr lang="en-US" altLang="zh-CN" sz="2400" dirty="0"/>
          </a:p>
          <a:p>
            <a:r>
              <a:rPr lang="en-US" altLang="zh-CN" sz="2400" dirty="0"/>
              <a:t>12.</a:t>
            </a:r>
            <a:r>
              <a:rPr lang="zh-CN" altLang="en-US" sz="2400" dirty="0"/>
              <a:t>牙线剔牙有益健康</a:t>
            </a:r>
            <a:endParaRPr lang="en-US" altLang="zh-CN" sz="2400" dirty="0"/>
          </a:p>
          <a:p>
            <a:r>
              <a:rPr lang="en-US" altLang="zh-CN" sz="2400" dirty="0"/>
              <a:t>13.</a:t>
            </a:r>
            <a:r>
              <a:rPr lang="zh-CN" altLang="en-US" sz="2400" dirty="0"/>
              <a:t>饭后百步走，活到九十九</a:t>
            </a:r>
            <a:endParaRPr lang="en-US" altLang="zh-CN" sz="2400" dirty="0"/>
          </a:p>
          <a:p>
            <a:r>
              <a:rPr lang="en-US" altLang="zh-CN" sz="2400" dirty="0"/>
              <a:t>14.</a:t>
            </a:r>
            <a:r>
              <a:rPr lang="zh-CN" altLang="en-US" sz="2400" dirty="0"/>
              <a:t>多走楼梯，少坐电梯</a:t>
            </a:r>
            <a:endParaRPr lang="en-US" altLang="zh-CN" sz="2400" dirty="0"/>
          </a:p>
          <a:p>
            <a:r>
              <a:rPr lang="en-US" altLang="zh-CN" sz="2400" dirty="0"/>
              <a:t>15.</a:t>
            </a:r>
            <a:r>
              <a:rPr lang="zh-CN" altLang="en-US" sz="2400" dirty="0"/>
              <a:t>每天散步半小时</a:t>
            </a:r>
            <a:endParaRPr lang="en-US" altLang="zh-CN" sz="2400" dirty="0"/>
          </a:p>
          <a:p>
            <a:r>
              <a:rPr lang="en-US" altLang="zh-CN" sz="2400" dirty="0"/>
              <a:t>16.</a:t>
            </a:r>
            <a:r>
              <a:rPr lang="zh-CN" altLang="en-US" sz="2400" dirty="0">
                <a:hlinkClick r:id="rId2"/>
              </a:rPr>
              <a:t>爬行运动</a:t>
            </a:r>
            <a:r>
              <a:rPr lang="zh-CN" altLang="en-US" sz="2400" dirty="0"/>
              <a:t>护</a:t>
            </a:r>
            <a:r>
              <a:rPr lang="zh-CN" altLang="en-US" sz="2400" dirty="0">
                <a:hlinkClick r:id="rId3"/>
              </a:rPr>
              <a:t>腰椎</a:t>
            </a:r>
            <a:endParaRPr lang="en-US" altLang="zh-CN" sz="2400" dirty="0"/>
          </a:p>
          <a:p>
            <a:r>
              <a:rPr lang="en-US" altLang="zh-CN" sz="2400" dirty="0"/>
              <a:t>17.</a:t>
            </a:r>
            <a:r>
              <a:rPr lang="zh-CN" altLang="en-US" sz="2400" dirty="0"/>
              <a:t>每天晨练身体好</a:t>
            </a:r>
            <a:endParaRPr lang="en-US" altLang="zh-CN" sz="2400" dirty="0"/>
          </a:p>
          <a:p>
            <a:r>
              <a:rPr lang="en-US" altLang="zh-CN" sz="2400" dirty="0"/>
              <a:t>18.</a:t>
            </a:r>
            <a:r>
              <a:rPr lang="zh-CN" altLang="en-US" sz="2400" dirty="0"/>
              <a:t>早晚</a:t>
            </a:r>
            <a:r>
              <a:rPr lang="zh-CN" altLang="en-US" sz="2400" dirty="0">
                <a:hlinkClick r:id="rId4"/>
              </a:rPr>
              <a:t>叩齿</a:t>
            </a:r>
            <a:r>
              <a:rPr lang="zh-CN" altLang="en-US" sz="2400" dirty="0"/>
              <a:t>能护牙</a:t>
            </a:r>
            <a:endParaRPr lang="en-US" altLang="zh-CN" sz="2400" dirty="0"/>
          </a:p>
          <a:p>
            <a:r>
              <a:rPr lang="en-US" altLang="zh-CN" sz="2400" dirty="0"/>
              <a:t>19.</a:t>
            </a:r>
            <a:r>
              <a:rPr lang="zh-CN" altLang="en-US" sz="2400" dirty="0"/>
              <a:t>一套健脑操，帮你消除头痛</a:t>
            </a:r>
            <a:endParaRPr lang="en-US" altLang="zh-CN" sz="2400" dirty="0"/>
          </a:p>
          <a:p>
            <a:r>
              <a:rPr lang="en-US" altLang="zh-CN" sz="2400" dirty="0"/>
              <a:t>20.</a:t>
            </a:r>
            <a:r>
              <a:rPr lang="zh-CN" altLang="en-US" sz="2400" dirty="0"/>
              <a:t>脖子扭一扭，预防颈椎病</a:t>
            </a:r>
            <a:endParaRPr lang="en-US" sz="24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66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66800" y="1319212"/>
            <a:ext cx="10034587" cy="49672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altLang="zh-CN" sz="2400" dirty="0"/>
              <a:t>21.</a:t>
            </a:r>
            <a:r>
              <a:rPr lang="zh-CN" altLang="en-US" sz="2400" dirty="0">
                <a:hlinkClick r:id="rId2"/>
              </a:rPr>
              <a:t>自我按摩</a:t>
            </a:r>
            <a:r>
              <a:rPr lang="zh-CN" altLang="en-US" sz="2400" dirty="0"/>
              <a:t>，护卫全身</a:t>
            </a:r>
            <a:endParaRPr lang="en-US" altLang="zh-CN" sz="2400" dirty="0"/>
          </a:p>
          <a:p>
            <a:r>
              <a:rPr lang="en-US" altLang="zh-CN" sz="2400" dirty="0"/>
              <a:t>22.</a:t>
            </a:r>
            <a:r>
              <a:rPr lang="zh-CN" altLang="en-US" sz="2400" dirty="0"/>
              <a:t>早睡早起，精力充沛</a:t>
            </a:r>
            <a:endParaRPr lang="en-US" altLang="zh-CN" sz="2400" dirty="0"/>
          </a:p>
          <a:p>
            <a:r>
              <a:rPr lang="en-US" altLang="zh-CN" sz="2400" dirty="0"/>
              <a:t>23.</a:t>
            </a:r>
            <a:r>
              <a:rPr lang="zh-CN" altLang="en-US" sz="2400" dirty="0"/>
              <a:t>活动筋骨后再起床</a:t>
            </a:r>
            <a:endParaRPr lang="en-US" altLang="zh-CN" sz="2400" dirty="0"/>
          </a:p>
          <a:p>
            <a:r>
              <a:rPr lang="en-US" altLang="zh-CN" sz="2400" dirty="0"/>
              <a:t>24.</a:t>
            </a:r>
            <a:r>
              <a:rPr lang="zh-CN" altLang="en-US" sz="2400" dirty="0"/>
              <a:t>中午睡一觉，亚健康远离你</a:t>
            </a:r>
            <a:endParaRPr lang="en-US" altLang="zh-CN" sz="2400" dirty="0"/>
          </a:p>
          <a:p>
            <a:r>
              <a:rPr lang="en-US" altLang="zh-CN" sz="2400" dirty="0"/>
              <a:t>25.</a:t>
            </a:r>
            <a:r>
              <a:rPr lang="zh-CN" altLang="en-US" sz="2400" dirty="0"/>
              <a:t>午饭后</a:t>
            </a:r>
            <a:r>
              <a:rPr lang="en-US" altLang="zh-CN" sz="2400" dirty="0"/>
              <a:t>20</a:t>
            </a:r>
            <a:r>
              <a:rPr lang="zh-CN" altLang="en-US" sz="2400" dirty="0"/>
              <a:t>分钟再睡更健康</a:t>
            </a:r>
            <a:endParaRPr lang="en-US" altLang="zh-CN" sz="2400" dirty="0"/>
          </a:p>
          <a:p>
            <a:r>
              <a:rPr lang="en-US" altLang="zh-CN" sz="2400" dirty="0"/>
              <a:t>26.</a:t>
            </a:r>
            <a:r>
              <a:rPr lang="zh-CN" altLang="en-US" sz="2400" dirty="0"/>
              <a:t>睡前泡澡，有益健康</a:t>
            </a:r>
            <a:endParaRPr lang="en-US" altLang="zh-CN" sz="2400" dirty="0"/>
          </a:p>
          <a:p>
            <a:r>
              <a:rPr lang="en-US" altLang="zh-CN" sz="2400" dirty="0"/>
              <a:t>27.</a:t>
            </a:r>
            <a:r>
              <a:rPr lang="zh-CN" altLang="en-US" sz="2400" dirty="0"/>
              <a:t>睡前洗脚、擦足心益处多</a:t>
            </a:r>
            <a:endParaRPr lang="en-US" altLang="zh-CN" sz="2400" dirty="0"/>
          </a:p>
          <a:p>
            <a:r>
              <a:rPr lang="en-US" altLang="zh-CN" sz="2400" dirty="0"/>
              <a:t>28.</a:t>
            </a:r>
            <a:r>
              <a:rPr lang="zh-CN" altLang="en-US" sz="2400" dirty="0"/>
              <a:t>睡前少喝水，击退浮肿眼袋</a:t>
            </a:r>
            <a:endParaRPr lang="en-US" altLang="zh-CN" sz="2400" dirty="0"/>
          </a:p>
          <a:p>
            <a:r>
              <a:rPr lang="en-US" altLang="zh-CN" sz="2400" dirty="0"/>
              <a:t>29.</a:t>
            </a:r>
            <a:r>
              <a:rPr lang="zh-CN" altLang="en-US" sz="2400" dirty="0"/>
              <a:t>枕头高低适当，预防颈椎病</a:t>
            </a:r>
            <a:endParaRPr lang="en-US" altLang="zh-CN" sz="2400" dirty="0"/>
          </a:p>
          <a:p>
            <a:r>
              <a:rPr lang="en-US" altLang="zh-CN" sz="2400" dirty="0"/>
              <a:t>30.</a:t>
            </a:r>
            <a:r>
              <a:rPr lang="zh-CN" altLang="en-US" sz="2400" dirty="0"/>
              <a:t>睡姿正确，消除疲劳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5409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66812" y="1333499"/>
            <a:ext cx="10034587" cy="511016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altLang="zh-CN" sz="2400" dirty="0"/>
              <a:t>31.</a:t>
            </a:r>
            <a:r>
              <a:rPr lang="zh-CN" altLang="en-US" sz="2400" dirty="0"/>
              <a:t>晚上睡觉时窗户最好留点缝</a:t>
            </a:r>
            <a:endParaRPr lang="en-US" altLang="zh-CN" sz="2400" dirty="0"/>
          </a:p>
          <a:p>
            <a:r>
              <a:rPr lang="en-US" altLang="zh-CN" sz="2400" dirty="0"/>
              <a:t>32.</a:t>
            </a:r>
            <a:r>
              <a:rPr lang="zh-CN" altLang="en-US" sz="2400" dirty="0"/>
              <a:t>告别蒙头睡，大脑休息好</a:t>
            </a:r>
            <a:endParaRPr lang="en-US" altLang="zh-CN" sz="2400" dirty="0"/>
          </a:p>
          <a:p>
            <a:r>
              <a:rPr lang="en-US" altLang="zh-CN" sz="2400" dirty="0" smtClean="0"/>
              <a:t>33</a:t>
            </a:r>
            <a:r>
              <a:rPr lang="en-US" altLang="zh-CN" sz="2400" dirty="0"/>
              <a:t>.</a:t>
            </a:r>
            <a:r>
              <a:rPr lang="zh-CN" altLang="en-US" sz="2400" dirty="0"/>
              <a:t>笑口常开，身心健康</a:t>
            </a:r>
            <a:endParaRPr lang="en-US" altLang="zh-CN" sz="2400" dirty="0"/>
          </a:p>
          <a:p>
            <a:r>
              <a:rPr lang="en-US" altLang="zh-CN" sz="2400" dirty="0"/>
              <a:t>34.</a:t>
            </a:r>
            <a:r>
              <a:rPr lang="zh-CN" altLang="en-US" sz="2400" dirty="0"/>
              <a:t>哭泣排毒，让女人更长寿</a:t>
            </a:r>
            <a:endParaRPr lang="en-US" altLang="zh-CN" sz="2400" dirty="0"/>
          </a:p>
          <a:p>
            <a:r>
              <a:rPr lang="en-US" altLang="zh-CN" sz="2400" dirty="0"/>
              <a:t>35.</a:t>
            </a:r>
            <a:r>
              <a:rPr lang="zh-CN" altLang="en-US" sz="2400" dirty="0"/>
              <a:t>幽默疗法益处多</a:t>
            </a:r>
            <a:endParaRPr lang="en-US" altLang="zh-CN" sz="2400" dirty="0"/>
          </a:p>
          <a:p>
            <a:r>
              <a:rPr lang="en-US" altLang="zh-CN" sz="2400" dirty="0"/>
              <a:t>36.</a:t>
            </a:r>
            <a:r>
              <a:rPr lang="zh-CN" altLang="en-US" sz="2400" dirty="0"/>
              <a:t>培养几种新的嗜好</a:t>
            </a:r>
            <a:endParaRPr lang="en-US" altLang="zh-CN" sz="2400" dirty="0"/>
          </a:p>
          <a:p>
            <a:r>
              <a:rPr lang="en-US" altLang="zh-CN" sz="2400" dirty="0"/>
              <a:t>37.</a:t>
            </a:r>
            <a:r>
              <a:rPr lang="zh-CN" altLang="en-US" sz="2400" dirty="0"/>
              <a:t>让牛奶给心灵洗个澡</a:t>
            </a:r>
            <a:endParaRPr lang="en-US" altLang="zh-CN" sz="2400" dirty="0"/>
          </a:p>
          <a:p>
            <a:r>
              <a:rPr lang="en-US" altLang="zh-CN" sz="2400" dirty="0"/>
              <a:t>38.</a:t>
            </a:r>
            <a:r>
              <a:rPr lang="zh-CN" altLang="en-US" sz="2400" dirty="0"/>
              <a:t>巧用颜色，调节情绪</a:t>
            </a:r>
            <a:endParaRPr lang="en-US" altLang="zh-CN" sz="2400" dirty="0"/>
          </a:p>
          <a:p>
            <a:r>
              <a:rPr lang="en-US" altLang="zh-CN" sz="2400" dirty="0"/>
              <a:t>39.</a:t>
            </a:r>
            <a:r>
              <a:rPr lang="zh-CN" altLang="en-US" sz="2400" dirty="0"/>
              <a:t>走进大自然，开阔心胸</a:t>
            </a:r>
            <a:endParaRPr lang="en-US" altLang="zh-CN" sz="2400" dirty="0"/>
          </a:p>
          <a:p>
            <a:r>
              <a:rPr lang="en-US" altLang="zh-CN" sz="2400" dirty="0"/>
              <a:t>40.</a:t>
            </a:r>
            <a:r>
              <a:rPr lang="zh-CN" altLang="en-US" sz="2400" dirty="0"/>
              <a:t>用音乐给心灵做个</a:t>
            </a:r>
            <a:r>
              <a:rPr lang="en-US" altLang="zh-CN" sz="2400" dirty="0"/>
              <a:t>SPA</a:t>
            </a:r>
          </a:p>
        </p:txBody>
      </p:sp>
    </p:spTree>
    <p:extLst>
      <p:ext uri="{BB962C8B-B14F-4D97-AF65-F5344CB8AC3E}">
        <p14:creationId xmlns:p14="http://schemas.microsoft.com/office/powerpoint/2010/main" val="18141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66800" y="1319212"/>
            <a:ext cx="10034587" cy="49672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altLang="zh-CN" sz="2400" dirty="0"/>
              <a:t>41.</a:t>
            </a:r>
            <a:r>
              <a:rPr lang="zh-CN" altLang="en-US" sz="2400" dirty="0"/>
              <a:t>多晒太阳，赶走抑郁</a:t>
            </a:r>
            <a:endParaRPr lang="en-US" altLang="zh-CN" sz="2400" dirty="0"/>
          </a:p>
          <a:p>
            <a:r>
              <a:rPr lang="en-US" altLang="zh-CN" sz="2400" dirty="0" smtClean="0"/>
              <a:t>42</a:t>
            </a:r>
            <a:r>
              <a:rPr lang="en-US" altLang="zh-CN" sz="2400" dirty="0"/>
              <a:t>.</a:t>
            </a:r>
            <a:r>
              <a:rPr lang="zh-CN" altLang="en-US" sz="2400" dirty="0"/>
              <a:t>戒掉烟和酒，疾病绕着走</a:t>
            </a:r>
            <a:endParaRPr lang="en-US" altLang="zh-CN" sz="2400" dirty="0"/>
          </a:p>
          <a:p>
            <a:r>
              <a:rPr lang="en-US" altLang="zh-CN" sz="2400" dirty="0"/>
              <a:t>43.</a:t>
            </a:r>
            <a:r>
              <a:rPr lang="zh-CN" altLang="en-US" sz="2400" dirty="0"/>
              <a:t>打扫办公桌，赶走细菌</a:t>
            </a:r>
            <a:endParaRPr lang="en-US" altLang="zh-CN" sz="2400" dirty="0"/>
          </a:p>
          <a:p>
            <a:r>
              <a:rPr lang="en-US" altLang="zh-CN" sz="2400" dirty="0"/>
              <a:t>44.</a:t>
            </a:r>
            <a:r>
              <a:rPr lang="zh-CN" altLang="en-US" sz="2400" dirty="0"/>
              <a:t>电脑一族做做眼保健操</a:t>
            </a:r>
            <a:endParaRPr lang="en-US" altLang="zh-CN" sz="2400" dirty="0"/>
          </a:p>
          <a:p>
            <a:r>
              <a:rPr lang="en-US" altLang="zh-CN" sz="2400" dirty="0"/>
              <a:t>45.</a:t>
            </a:r>
            <a:r>
              <a:rPr lang="zh-CN" altLang="en-US" sz="2400" dirty="0"/>
              <a:t>午休时请远离电脑</a:t>
            </a:r>
            <a:endParaRPr lang="en-US" altLang="zh-CN" sz="2400" dirty="0"/>
          </a:p>
          <a:p>
            <a:r>
              <a:rPr lang="en-US" altLang="zh-CN" sz="2400" dirty="0"/>
              <a:t>46.</a:t>
            </a:r>
            <a:r>
              <a:rPr lang="zh-CN" altLang="en-US" sz="2400" dirty="0"/>
              <a:t>规律生活大过天</a:t>
            </a:r>
            <a:endParaRPr lang="en-US" altLang="zh-CN" sz="2400" dirty="0"/>
          </a:p>
          <a:p>
            <a:r>
              <a:rPr lang="en-US" altLang="zh-CN" sz="2400" dirty="0"/>
              <a:t>47.</a:t>
            </a:r>
            <a:r>
              <a:rPr lang="zh-CN" altLang="en-US" sz="2400" dirty="0"/>
              <a:t>办公室里伸伸腰</a:t>
            </a:r>
            <a:endParaRPr lang="en-US" altLang="zh-CN" sz="2400" dirty="0"/>
          </a:p>
          <a:p>
            <a:r>
              <a:rPr lang="en-US" altLang="zh-CN" sz="2400" dirty="0"/>
              <a:t>48.</a:t>
            </a:r>
            <a:r>
              <a:rPr lang="zh-CN" altLang="en-US" sz="2400" dirty="0"/>
              <a:t>工作之余适当娱乐</a:t>
            </a:r>
            <a:endParaRPr lang="en-US" altLang="zh-CN" sz="2400" dirty="0"/>
          </a:p>
          <a:p>
            <a:r>
              <a:rPr lang="en-US" altLang="zh-CN" sz="2400" dirty="0"/>
              <a:t>49.</a:t>
            </a:r>
            <a:r>
              <a:rPr lang="zh-CN" altLang="en-US" sz="2400" dirty="0"/>
              <a:t>再忙也要和家人聊聊天</a:t>
            </a:r>
            <a:endParaRPr lang="en-US" altLang="zh-CN" sz="2400" dirty="0"/>
          </a:p>
          <a:p>
            <a:r>
              <a:rPr lang="en-US" altLang="zh-CN" sz="2400" dirty="0"/>
              <a:t>50.</a:t>
            </a:r>
            <a:r>
              <a:rPr lang="zh-CN" altLang="en-US" sz="2400" dirty="0"/>
              <a:t>留点时间给自己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8163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a typeface="宋体" panose="02010600030101010101" pitchFamily="2" charset="-122"/>
              </a:rPr>
              <a:t>回</a:t>
            </a:r>
            <a:r>
              <a:rPr lang="zh-CN" altLang="en-US" b="1" dirty="0">
                <a:ea typeface="宋体" panose="02010600030101010101" pitchFamily="2" charset="-122"/>
              </a:rPr>
              <a:t>答问题</a:t>
            </a:r>
            <a:endParaRPr lang="en-US" b="1" dirty="0" smtClean="0">
              <a:ea typeface="宋体" panose="02010600030101010101" pitchFamily="2" charset="-122"/>
            </a:endParaRPr>
          </a:p>
        </p:txBody>
      </p:sp>
      <p:sp>
        <p:nvSpPr>
          <p:cNvPr id="43011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>
                <a:ea typeface="宋体" panose="02010600030101010101" pitchFamily="2" charset="-122"/>
              </a:rPr>
              <a:t>1. </a:t>
            </a:r>
            <a:r>
              <a:rPr lang="zh-CN" altLang="en-US" sz="4400" dirty="0" smtClean="0">
                <a:ea typeface="宋体" panose="02010600030101010101" pitchFamily="2" charset="-122"/>
              </a:rPr>
              <a:t>最近你过得怎么样？生活开心吗？</a:t>
            </a:r>
            <a:endParaRPr lang="en-US" altLang="zh-CN" sz="4400" dirty="0" smtClean="0">
              <a:ea typeface="宋体" panose="02010600030101010101" pitchFamily="2" charset="-122"/>
            </a:endParaRPr>
          </a:p>
          <a:p>
            <a:r>
              <a:rPr lang="en-US" altLang="zh-CN" sz="4400" dirty="0" smtClean="0">
                <a:ea typeface="宋体" panose="02010600030101010101" pitchFamily="2" charset="-122"/>
              </a:rPr>
              <a:t>2. </a:t>
            </a:r>
            <a:r>
              <a:rPr lang="zh-CN" altLang="en-US" sz="4400" dirty="0" smtClean="0">
                <a:ea typeface="宋体" panose="02010600030101010101" pitchFamily="2" charset="-122"/>
              </a:rPr>
              <a:t>你在哪个学校读书？校园生活怎么样？</a:t>
            </a:r>
            <a:endParaRPr lang="en-US" altLang="zh-CN" sz="4400" dirty="0" smtClean="0">
              <a:ea typeface="宋体" panose="02010600030101010101" pitchFamily="2" charset="-122"/>
            </a:endParaRPr>
          </a:p>
          <a:p>
            <a:r>
              <a:rPr lang="en-US" altLang="zh-CN" sz="4400" dirty="0" smtClean="0">
                <a:ea typeface="宋体" panose="02010600030101010101" pitchFamily="2" charset="-122"/>
              </a:rPr>
              <a:t>3. </a:t>
            </a:r>
            <a:r>
              <a:rPr lang="zh-CN" altLang="en-US" sz="4400" dirty="0" smtClean="0">
                <a:ea typeface="宋体" panose="02010600030101010101" pitchFamily="2" charset="-122"/>
              </a:rPr>
              <a:t>你的生活习惯是怎么样的？请谈谈你的作息时间！</a:t>
            </a:r>
            <a:endParaRPr lang="en-US" altLang="zh-CN" sz="44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3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41356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000" dirty="0" smtClean="0"/>
              <a:t>5. </a:t>
            </a:r>
            <a:r>
              <a:rPr lang="zh-CN" altLang="en-US" sz="2000" dirty="0" smtClean="0"/>
              <a:t>选择填空（有的空可选择一个以上）</a:t>
            </a:r>
            <a:endParaRPr lang="en-US" altLang="zh-CN" sz="2000" dirty="0" smtClean="0"/>
          </a:p>
          <a:p>
            <a:pPr marL="0" indent="0" algn="ctr">
              <a:buNone/>
              <a:defRPr/>
            </a:pPr>
            <a:r>
              <a:rPr lang="zh-CN" altLang="en-US" sz="2000" dirty="0" smtClean="0"/>
              <a:t>懂</a:t>
            </a:r>
            <a:r>
              <a:rPr lang="en-US" altLang="zh-CN" sz="2000" dirty="0" smtClean="0"/>
              <a:t>		</a:t>
            </a:r>
            <a:r>
              <a:rPr lang="zh-CN" altLang="en-US" sz="2000" dirty="0" smtClean="0"/>
              <a:t>知道</a:t>
            </a:r>
            <a:r>
              <a:rPr lang="en-US" altLang="zh-CN" sz="2000" dirty="0" smtClean="0"/>
              <a:t>		</a:t>
            </a:r>
            <a:r>
              <a:rPr lang="zh-CN" altLang="en-US" sz="2000" dirty="0" smtClean="0"/>
              <a:t>明白</a:t>
            </a:r>
            <a:r>
              <a:rPr lang="en-US" altLang="zh-CN" sz="2000" dirty="0" smtClean="0"/>
              <a:t>		</a:t>
            </a:r>
            <a:r>
              <a:rPr lang="zh-CN" altLang="en-US" sz="2000" dirty="0" smtClean="0"/>
              <a:t>清楚</a:t>
            </a:r>
            <a:r>
              <a:rPr lang="en-US" altLang="zh-CN" sz="2000" dirty="0" smtClean="0"/>
              <a:t>		</a:t>
            </a:r>
            <a:r>
              <a:rPr lang="zh-CN" altLang="en-US" sz="2000" dirty="0" smtClean="0"/>
              <a:t>认识</a:t>
            </a:r>
            <a:r>
              <a:rPr lang="en-US" altLang="zh-CN" sz="2000" dirty="0" smtClean="0"/>
              <a:t>		</a:t>
            </a:r>
            <a:r>
              <a:rPr lang="zh-CN" altLang="en-US" sz="2000" dirty="0" smtClean="0"/>
              <a:t>了解</a:t>
            </a:r>
            <a:endParaRPr lang="en-US" altLang="zh-CN" sz="2000" dirty="0"/>
          </a:p>
          <a:p>
            <a:pPr marL="0" indent="0">
              <a:buNone/>
              <a:defRPr/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）老师解释了很久，而他还是不怎么</a:t>
            </a:r>
            <a:r>
              <a:rPr lang="en-US" altLang="zh-CN" sz="2000" dirty="0" smtClean="0"/>
              <a:t>_____________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）一般来讲，没有谁比我们更</a:t>
            </a:r>
            <a:r>
              <a:rPr lang="en-US" altLang="zh-CN" sz="2000" dirty="0" smtClean="0"/>
              <a:t>___________</a:t>
            </a:r>
            <a:r>
              <a:rPr lang="zh-CN" altLang="en-US" sz="2000" dirty="0" smtClean="0"/>
              <a:t>自己。</a:t>
            </a:r>
            <a:endParaRPr lang="en-US" altLang="zh-CN" sz="2000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）我不</a:t>
            </a:r>
            <a:r>
              <a:rPr lang="en-US" altLang="zh-CN" sz="2000" dirty="0" smtClean="0"/>
              <a:t>____________</a:t>
            </a:r>
            <a:r>
              <a:rPr lang="zh-CN" altLang="en-US" sz="2000" dirty="0" smtClean="0"/>
              <a:t>这种食物是用什么做的。</a:t>
            </a:r>
            <a:endParaRPr lang="en-US" altLang="zh-CN" sz="2000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4</a:t>
            </a:r>
            <a:r>
              <a:rPr lang="zh-CN" altLang="en-US" sz="2000" dirty="0" smtClean="0"/>
              <a:t>）我真的不</a:t>
            </a:r>
            <a:r>
              <a:rPr lang="en-US" altLang="zh-CN" sz="2000" dirty="0" smtClean="0"/>
              <a:t>___________</a:t>
            </a:r>
            <a:r>
              <a:rPr lang="zh-CN" altLang="en-US" sz="2000" dirty="0" smtClean="0"/>
              <a:t>他们俩是什么关系。</a:t>
            </a:r>
            <a:endParaRPr lang="en-US" altLang="zh-CN" sz="2000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5</a:t>
            </a:r>
            <a:r>
              <a:rPr lang="zh-CN" altLang="en-US" sz="2000" dirty="0" smtClean="0"/>
              <a:t>）陈老师的知识很丰富，</a:t>
            </a:r>
            <a:r>
              <a:rPr lang="en-US" altLang="zh-CN" sz="2000" dirty="0" smtClean="0"/>
              <a:t>____________</a:t>
            </a:r>
            <a:r>
              <a:rPr lang="zh-CN" altLang="en-US" sz="2000" dirty="0" smtClean="0"/>
              <a:t>的很多。</a:t>
            </a:r>
            <a:endParaRPr lang="en-US" altLang="zh-CN" sz="2000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6</a:t>
            </a:r>
            <a:r>
              <a:rPr lang="zh-CN" altLang="en-US" sz="2000" dirty="0" smtClean="0"/>
              <a:t>）他谁都</a:t>
            </a:r>
            <a:r>
              <a:rPr lang="en-US" altLang="zh-CN" sz="2000" dirty="0" smtClean="0"/>
              <a:t>____________</a:t>
            </a:r>
            <a:r>
              <a:rPr lang="zh-CN" altLang="en-US" sz="2000" dirty="0" smtClean="0"/>
              <a:t>这样管理一家公司才能少花钱，效率高。</a:t>
            </a:r>
            <a:endParaRPr lang="en-US" altLang="zh-CN" sz="2000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7</a:t>
            </a:r>
            <a:r>
              <a:rPr lang="zh-CN" altLang="en-US" sz="2000" dirty="0" smtClean="0"/>
              <a:t>）</a:t>
            </a:r>
            <a:r>
              <a:rPr lang="zh-CN" altLang="en-US" sz="2000" dirty="0"/>
              <a:t>他刚来，恐怕对实际情况还不太</a:t>
            </a:r>
            <a:r>
              <a:rPr lang="en-US" altLang="zh-CN" sz="2000" dirty="0"/>
              <a:t>__________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 marL="0" indent="0">
              <a:buNone/>
              <a:defRPr/>
            </a:pPr>
            <a:r>
              <a:rPr lang="en-US" altLang="zh-CN" sz="2000" dirty="0" smtClean="0"/>
              <a:t>8</a:t>
            </a:r>
            <a:r>
              <a:rPr lang="zh-CN" altLang="en-US" sz="2000" dirty="0" smtClean="0"/>
              <a:t>）我想</a:t>
            </a:r>
            <a:r>
              <a:rPr lang="en-US" altLang="zh-CN" sz="2000" dirty="0" smtClean="0"/>
              <a:t>___________</a:t>
            </a:r>
            <a:r>
              <a:rPr lang="zh-CN" altLang="en-US" sz="2000" dirty="0" smtClean="0"/>
              <a:t>那位姑娘，麻烦你介绍一下儿好吗？</a:t>
            </a:r>
            <a:endParaRPr lang="en-US" altLang="zh-CN" sz="2000" dirty="0"/>
          </a:p>
          <a:p>
            <a:pPr marL="0" indent="0" algn="ctr">
              <a:buNone/>
              <a:defRPr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4499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7" descr="http://img.drmed.cn/news/201011/201011281018531M8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149" y="2926698"/>
            <a:ext cx="4887022" cy="3183546"/>
          </a:xfrm>
          <a:noFill/>
        </p:spPr>
      </p:pic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ea typeface="宋体" panose="02010600030101010101" pitchFamily="2" charset="-122"/>
              </a:rPr>
              <a:t>บทที่ 1 ความคุ้นเคยในการใช้ชีวิต</a:t>
            </a:r>
            <a:r>
              <a:rPr lang="en-US" b="1" dirty="0" smtClean="0">
                <a:ea typeface="宋体" panose="02010600030101010101" pitchFamily="2" charset="-122"/>
              </a:rPr>
              <a:t/>
            </a:r>
            <a:br>
              <a:rPr lang="en-US" b="1" dirty="0" smtClean="0">
                <a:ea typeface="宋体" panose="02010600030101010101" pitchFamily="2" charset="-122"/>
              </a:rPr>
            </a:br>
            <a:r>
              <a:rPr lang="zh-CN" altLang="en-US" dirty="0" smtClean="0"/>
              <a:t>（</a:t>
            </a:r>
            <a:r>
              <a:rPr lang="zh-CN" altLang="en-US" dirty="0" smtClean="0">
                <a:hlinkClick r:id="rId3"/>
              </a:rPr>
              <a:t>生活习惯</a:t>
            </a:r>
            <a:r>
              <a:rPr lang="zh-CN" altLang="en-US" dirty="0" smtClean="0"/>
              <a:t>）</a:t>
            </a:r>
            <a:endParaRPr 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27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41356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6.  </a:t>
            </a:r>
            <a:r>
              <a:rPr lang="zh-CN" altLang="en-US" sz="2400" dirty="0" smtClean="0"/>
              <a:t>用本课生词填空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）最近他总是觉得整天都很</a:t>
            </a:r>
            <a:r>
              <a:rPr lang="en-US" altLang="zh-CN" sz="2400" dirty="0" smtClean="0"/>
              <a:t>__________</a:t>
            </a:r>
            <a:r>
              <a:rPr lang="zh-CN" altLang="en-US" sz="2400" dirty="0" smtClean="0"/>
              <a:t>，干什么都没有</a:t>
            </a:r>
            <a:r>
              <a:rPr lang="en-US" altLang="zh-CN" sz="2400" dirty="0" smtClean="0"/>
              <a:t>__________.</a:t>
            </a:r>
          </a:p>
          <a:p>
            <a:pPr marL="0" indent="0">
              <a:buNone/>
              <a:defRPr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）你别管其他人怎么说，去不去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取决于你自己。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多年的努力，最后他有了一家自己的公司。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）不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就很难跟别人</a:t>
            </a:r>
            <a:r>
              <a:rPr lang="en-US" altLang="zh-CN" sz="2400" dirty="0" smtClean="0"/>
              <a:t>____________.</a:t>
            </a:r>
          </a:p>
          <a:p>
            <a:pPr marL="0" indent="0">
              <a:buNone/>
              <a:defRPr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）先要发现问题，然后才能</a:t>
            </a:r>
            <a:r>
              <a:rPr lang="en-US" altLang="zh-CN" sz="2400" dirty="0" smtClean="0"/>
              <a:t>__________</a:t>
            </a:r>
            <a:r>
              <a:rPr lang="zh-CN" altLang="en-US" sz="2400" dirty="0" smtClean="0"/>
              <a:t>问题。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）同事们互相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，大家的关系一直很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）在我的眼里，她比天仙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美。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1760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596831"/>
            <a:ext cx="8825659" cy="377348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）这个人</a:t>
            </a:r>
            <a:r>
              <a:rPr lang="en-US" altLang="zh-CN" sz="2400" dirty="0" smtClean="0"/>
              <a:t>_____________</a:t>
            </a:r>
            <a:r>
              <a:rPr lang="zh-CN" altLang="en-US" sz="2400" dirty="0" smtClean="0"/>
              <a:t>有很多不好东西，所以谁都跟他</a:t>
            </a:r>
            <a:r>
              <a:rPr lang="en-US" altLang="zh-CN" sz="2400" dirty="0" smtClean="0"/>
              <a:t>__________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）我们应该</a:t>
            </a:r>
            <a:r>
              <a:rPr lang="en-US" altLang="zh-CN" sz="2400" dirty="0" smtClean="0"/>
              <a:t>_________</a:t>
            </a:r>
            <a:r>
              <a:rPr lang="zh-CN" altLang="en-US" sz="2400" dirty="0" smtClean="0"/>
              <a:t>工作计划，不然一定会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问题。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）跟以前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的生活比起来，现在的生活已经够</a:t>
            </a:r>
            <a:r>
              <a:rPr lang="en-US" altLang="zh-CN" sz="2400" dirty="0" smtClean="0"/>
              <a:t>_________</a:t>
            </a:r>
            <a:r>
              <a:rPr lang="zh-CN" altLang="en-US" sz="2400" dirty="0" smtClean="0"/>
              <a:t>的了。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11</a:t>
            </a:r>
            <a:r>
              <a:rPr lang="zh-CN" altLang="en-US" sz="2400" dirty="0" smtClean="0"/>
              <a:t>）这里生活舒服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单调，我</a:t>
            </a:r>
            <a:r>
              <a:rPr lang="en-US" altLang="zh-CN" sz="2400" dirty="0" smtClean="0"/>
              <a:t>_________</a:t>
            </a:r>
            <a:r>
              <a:rPr lang="zh-CN" altLang="en-US" sz="2400" dirty="0" smtClean="0"/>
              <a:t>得并</a:t>
            </a:r>
            <a:r>
              <a:rPr lang="en-US" altLang="zh-CN" sz="2400" dirty="0" smtClean="0"/>
              <a:t>_________</a:t>
            </a:r>
            <a:r>
              <a:rPr lang="zh-CN" altLang="en-US" sz="2400" dirty="0" smtClean="0"/>
              <a:t>开心。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8511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b="1" dirty="0" smtClean="0"/>
              <a:t>作业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24592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2. </a:t>
            </a:r>
            <a:r>
              <a:rPr lang="zh-CN" altLang="en-US" sz="3600" dirty="0" smtClean="0"/>
              <a:t>用“通过”及适当的词语完成下列句子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/>
              <a:t>	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2 – 3 – 6 </a:t>
            </a:r>
          </a:p>
          <a:p>
            <a:pPr marL="0" indent="0">
              <a:buNone/>
              <a:defRPr/>
            </a:pPr>
            <a:r>
              <a:rPr lang="en-US" altLang="zh-CN" sz="3600" dirty="0" smtClean="0"/>
              <a:t>3. </a:t>
            </a:r>
            <a:r>
              <a:rPr lang="zh-CN" altLang="en-US" sz="3600" dirty="0" smtClean="0"/>
              <a:t>用“而”及适当的词语完成下列句子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/>
              <a:t>	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 – 5 – 6 </a:t>
            </a:r>
          </a:p>
          <a:p>
            <a:pPr marL="0" indent="0">
              <a:buNone/>
              <a:defRPr/>
            </a:pPr>
            <a:r>
              <a:rPr lang="en-US" altLang="zh-CN" sz="3600" dirty="0" smtClean="0"/>
              <a:t>4 . </a:t>
            </a:r>
            <a:r>
              <a:rPr lang="zh-CN" altLang="en-US" sz="3600" dirty="0" smtClean="0"/>
              <a:t>用括号</a:t>
            </a:r>
            <a:r>
              <a:rPr lang="zh-CN" altLang="en-US" sz="3600" smtClean="0"/>
              <a:t>中的词语改</a:t>
            </a:r>
            <a:r>
              <a:rPr lang="zh-CN" altLang="en-US" sz="3600" dirty="0" smtClean="0"/>
              <a:t>写下列句子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/>
              <a:t>	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 – 3 – 5 </a:t>
            </a:r>
          </a:p>
        </p:txBody>
      </p:sp>
    </p:spTree>
    <p:extLst>
      <p:ext uri="{BB962C8B-B14F-4D97-AF65-F5344CB8AC3E}">
        <p14:creationId xmlns:p14="http://schemas.microsoft.com/office/powerpoint/2010/main" val="35885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生词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3942" y="2320502"/>
            <a:ext cx="8825659" cy="4537498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9600" dirty="0"/>
              <a:t>1.</a:t>
            </a:r>
            <a:r>
              <a:rPr lang="zh-CN" altLang="en-US" sz="9600" dirty="0"/>
              <a:t>真</a:t>
            </a:r>
            <a:r>
              <a:rPr lang="zh-CN" altLang="en-US" sz="9600" dirty="0" smtClean="0"/>
              <a:t>诚：</a:t>
            </a:r>
            <a:r>
              <a:rPr lang="zh-CN" altLang="en-US" sz="9600" dirty="0">
                <a:solidFill>
                  <a:srgbClr val="4D5156"/>
                </a:solidFill>
                <a:latin typeface="arial" panose="020B0604020202020204" pitchFamily="34" charset="0"/>
              </a:rPr>
              <a:t> 只要我</a:t>
            </a:r>
            <a:r>
              <a:rPr lang="zh-CN" altLang="en-US" sz="9600" b="1" dirty="0">
                <a:solidFill>
                  <a:srgbClr val="EA4335"/>
                </a:solidFill>
                <a:latin typeface="arial" panose="020B0604020202020204" pitchFamily="34" charset="0"/>
              </a:rPr>
              <a:t>真诚</a:t>
            </a:r>
            <a:r>
              <a:rPr lang="zh-CN" altLang="en-US" sz="9600" dirty="0">
                <a:solidFill>
                  <a:srgbClr val="4D5156"/>
                </a:solidFill>
                <a:latin typeface="arial" panose="020B0604020202020204" pitchFamily="34" charset="0"/>
              </a:rPr>
              <a:t>地对待别人，别人就会</a:t>
            </a:r>
            <a:r>
              <a:rPr lang="zh-CN" altLang="en-US" sz="9600" b="1" dirty="0">
                <a:solidFill>
                  <a:srgbClr val="EA4335"/>
                </a:solidFill>
                <a:latin typeface="arial" panose="020B0604020202020204" pitchFamily="34" charset="0"/>
              </a:rPr>
              <a:t>真诚</a:t>
            </a:r>
            <a:r>
              <a:rPr lang="zh-CN" altLang="en-US" sz="9600" dirty="0">
                <a:solidFill>
                  <a:srgbClr val="4D5156"/>
                </a:solidFill>
                <a:latin typeface="arial" panose="020B0604020202020204" pitchFamily="34" charset="0"/>
              </a:rPr>
              <a:t>地对待我。 </a:t>
            </a:r>
            <a:endParaRPr lang="en-US" altLang="zh-CN" sz="9600" dirty="0"/>
          </a:p>
          <a:p>
            <a:r>
              <a:rPr lang="en-US" altLang="zh-CN" sz="9600" dirty="0"/>
              <a:t>2.</a:t>
            </a:r>
            <a:r>
              <a:rPr lang="zh-CN" altLang="en-US" sz="9600" dirty="0"/>
              <a:t>合得</a:t>
            </a:r>
            <a:r>
              <a:rPr lang="zh-CN" altLang="en-US" sz="9600" dirty="0" smtClean="0"/>
              <a:t>来：</a:t>
            </a:r>
            <a:r>
              <a:rPr lang="zh-CN" altLang="en-US" sz="9600" dirty="0" smtClean="0">
                <a:solidFill>
                  <a:srgbClr val="4D5156"/>
                </a:solidFill>
                <a:latin typeface="arial" panose="020B0604020202020204" pitchFamily="34" charset="0"/>
              </a:rPr>
              <a:t>老</a:t>
            </a:r>
            <a:r>
              <a:rPr lang="zh-CN" altLang="en-US" sz="9600" dirty="0">
                <a:solidFill>
                  <a:srgbClr val="4D5156"/>
                </a:solidFill>
                <a:latin typeface="arial" panose="020B0604020202020204" pitchFamily="34" charset="0"/>
              </a:rPr>
              <a:t>王为人随和，跟谁都</a:t>
            </a:r>
            <a:r>
              <a:rPr lang="zh-CN" altLang="en-US" sz="9600" b="1" dirty="0">
                <a:solidFill>
                  <a:srgbClr val="EA4335"/>
                </a:solidFill>
                <a:latin typeface="arial" panose="020B0604020202020204" pitchFamily="34" charset="0"/>
              </a:rPr>
              <a:t>合得</a:t>
            </a:r>
            <a:r>
              <a:rPr lang="zh-CN" altLang="en-US" sz="9600" b="1" dirty="0" smtClean="0">
                <a:solidFill>
                  <a:srgbClr val="EA4335"/>
                </a:solidFill>
                <a:latin typeface="arial" panose="020B0604020202020204" pitchFamily="34" charset="0"/>
              </a:rPr>
              <a:t>来</a:t>
            </a:r>
            <a:r>
              <a:rPr lang="zh-CN" altLang="en-US" sz="9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  <a:r>
              <a:rPr lang="zh-CN" altLang="en-US" sz="9600" b="1" dirty="0" smtClean="0">
                <a:solidFill>
                  <a:srgbClr val="EA4335"/>
                </a:solidFill>
                <a:latin typeface="arial" panose="020B0604020202020204" pitchFamily="34" charset="0"/>
              </a:rPr>
              <a:t> </a:t>
            </a:r>
            <a:r>
              <a:rPr lang="en-US" altLang="zh-CN" sz="9600" b="1" dirty="0"/>
              <a:t>	</a:t>
            </a:r>
          </a:p>
          <a:p>
            <a:r>
              <a:rPr lang="en-US" altLang="zh-CN" sz="9600" dirty="0"/>
              <a:t>3.</a:t>
            </a:r>
            <a:r>
              <a:rPr lang="zh-CN" altLang="en-US" sz="9600" dirty="0"/>
              <a:t>早睡早起：</a:t>
            </a:r>
            <a:r>
              <a:rPr lang="zh-CN" altLang="en-US" sz="9600" b="1" dirty="0">
                <a:solidFill>
                  <a:srgbClr val="FF0000"/>
                </a:solidFill>
              </a:rPr>
              <a:t>早睡早起</a:t>
            </a:r>
            <a:r>
              <a:rPr lang="zh-CN" altLang="en-US" sz="9600" dirty="0"/>
              <a:t>，没病惹你。</a:t>
            </a:r>
            <a:r>
              <a:rPr lang="en-US" altLang="zh-CN" sz="9600" dirty="0"/>
              <a:t>			</a:t>
            </a:r>
          </a:p>
          <a:p>
            <a:r>
              <a:rPr lang="en-US" altLang="zh-CN" sz="9600" dirty="0"/>
              <a:t>4.</a:t>
            </a:r>
            <a:r>
              <a:rPr lang="zh-CN" altLang="en-US" sz="9600" dirty="0"/>
              <a:t>体谅：我们要</a:t>
            </a:r>
            <a:r>
              <a:rPr lang="zh-CN" altLang="en-US" sz="9600" b="1" dirty="0">
                <a:solidFill>
                  <a:srgbClr val="FF0000"/>
                </a:solidFill>
              </a:rPr>
              <a:t>体谅</a:t>
            </a:r>
            <a:r>
              <a:rPr lang="zh-CN" altLang="en-US" sz="9600" dirty="0"/>
              <a:t>他的难处，别给他太大的压力。</a:t>
            </a:r>
            <a:r>
              <a:rPr lang="en-US" altLang="zh-CN" sz="9600" dirty="0"/>
              <a:t>			</a:t>
            </a:r>
          </a:p>
          <a:p>
            <a:r>
              <a:rPr lang="en-US" altLang="zh-CN" sz="9600" dirty="0"/>
              <a:t>5.</a:t>
            </a:r>
            <a:r>
              <a:rPr lang="zh-CN" altLang="en-US" sz="9600" dirty="0"/>
              <a:t>调</a:t>
            </a:r>
            <a:r>
              <a:rPr lang="zh-CN" altLang="en-US" sz="9600" dirty="0" smtClean="0"/>
              <a:t>整：</a:t>
            </a:r>
            <a:r>
              <a:rPr lang="en-US" altLang="zh-CN" sz="9600" dirty="0"/>
              <a:t>	</a:t>
            </a:r>
            <a:r>
              <a:rPr lang="zh-CN" altLang="en-US" sz="9600" dirty="0"/>
              <a:t>你需要</a:t>
            </a:r>
            <a:r>
              <a:rPr lang="zh-CN" altLang="en-US" sz="9600" b="1" dirty="0">
                <a:solidFill>
                  <a:srgbClr val="FF0000"/>
                </a:solidFill>
              </a:rPr>
              <a:t>调整</a:t>
            </a:r>
            <a:r>
              <a:rPr lang="zh-CN" altLang="en-US" sz="9600" dirty="0"/>
              <a:t>你的期望。</a:t>
            </a:r>
            <a:r>
              <a:rPr lang="en-US" altLang="zh-CN" sz="9600" dirty="0"/>
              <a:t>			</a:t>
            </a:r>
          </a:p>
          <a:p>
            <a:r>
              <a:rPr lang="en-US" altLang="zh-CN" sz="9600" dirty="0"/>
              <a:t>6.</a:t>
            </a:r>
            <a:r>
              <a:rPr lang="zh-CN" altLang="en-US" sz="9600" dirty="0"/>
              <a:t>单</a:t>
            </a:r>
            <a:r>
              <a:rPr lang="zh-CN" altLang="en-US" sz="9600" dirty="0" smtClean="0"/>
              <a:t>调：昨</a:t>
            </a:r>
            <a:r>
              <a:rPr lang="zh-CN" altLang="en-US" sz="9600" dirty="0"/>
              <a:t>天的节目比较</a:t>
            </a:r>
            <a:r>
              <a:rPr lang="zh-CN" altLang="en-US" sz="9600" b="1" dirty="0">
                <a:solidFill>
                  <a:srgbClr val="FF0000"/>
                </a:solidFill>
              </a:rPr>
              <a:t>单调</a:t>
            </a:r>
            <a:r>
              <a:rPr lang="zh-CN" altLang="en-US" sz="9600" dirty="0"/>
              <a:t>。</a:t>
            </a:r>
            <a:r>
              <a:rPr lang="en-US" altLang="zh-CN" sz="9600" dirty="0"/>
              <a:t>		</a:t>
            </a:r>
          </a:p>
          <a:p>
            <a:r>
              <a:rPr lang="en-US" altLang="zh-CN" sz="9600" dirty="0"/>
              <a:t>7.</a:t>
            </a:r>
            <a:r>
              <a:rPr lang="zh-CN" altLang="en-US" sz="9600" dirty="0"/>
              <a:t>精</a:t>
            </a:r>
            <a:r>
              <a:rPr lang="zh-CN" altLang="en-US" sz="9600" dirty="0" smtClean="0"/>
              <a:t>神：</a:t>
            </a:r>
            <a:r>
              <a:rPr lang="en-US" altLang="zh-CN" sz="9600" dirty="0"/>
              <a:t>	</a:t>
            </a:r>
            <a:r>
              <a:rPr lang="zh-CN" altLang="en-US" sz="9600" dirty="0"/>
              <a:t>我们靠团队</a:t>
            </a:r>
            <a:r>
              <a:rPr lang="zh-CN" altLang="en-US" sz="9600" b="1" dirty="0">
                <a:solidFill>
                  <a:srgbClr val="FF0000"/>
                </a:solidFill>
              </a:rPr>
              <a:t>精神</a:t>
            </a:r>
            <a:r>
              <a:rPr lang="zh-CN" altLang="en-US" sz="9600" dirty="0"/>
              <a:t>赢得了这场比赛。</a:t>
            </a:r>
            <a:r>
              <a:rPr lang="en-US" altLang="zh-CN" sz="9600" dirty="0"/>
              <a:t>			</a:t>
            </a:r>
          </a:p>
          <a:p>
            <a:r>
              <a:rPr lang="en-US" altLang="zh-CN" sz="9600" dirty="0"/>
              <a:t>8.</a:t>
            </a:r>
            <a:r>
              <a:rPr lang="zh-CN" altLang="en-US" sz="9600" dirty="0"/>
              <a:t>夜</a:t>
            </a:r>
            <a:r>
              <a:rPr lang="zh-CN" altLang="en-US" sz="9600" dirty="0" smtClean="0"/>
              <a:t>猫子：我</a:t>
            </a:r>
            <a:r>
              <a:rPr lang="zh-CN" altLang="en-US" sz="9600" dirty="0"/>
              <a:t>不是</a:t>
            </a:r>
            <a:r>
              <a:rPr lang="zh-CN" altLang="en-US" sz="9600" b="1" dirty="0">
                <a:solidFill>
                  <a:srgbClr val="FF0000"/>
                </a:solidFill>
              </a:rPr>
              <a:t>夜猫子</a:t>
            </a:r>
            <a:r>
              <a:rPr lang="en-US" altLang="zh-CN" sz="9600" dirty="0"/>
              <a:t>,</a:t>
            </a:r>
            <a:r>
              <a:rPr lang="zh-CN" altLang="en-US" sz="9600" dirty="0"/>
              <a:t>我晚上十一点就睡</a:t>
            </a:r>
            <a:r>
              <a:rPr lang="zh-CN" altLang="en-US" sz="9600" dirty="0" smtClean="0"/>
              <a:t>了。</a:t>
            </a:r>
            <a:r>
              <a:rPr lang="en-US" altLang="zh-CN" sz="9600" dirty="0"/>
              <a:t>	</a:t>
            </a:r>
            <a:r>
              <a:rPr lang="en-US" altLang="zh-CN" sz="9600" dirty="0" smtClean="0"/>
              <a:t>	</a:t>
            </a:r>
          </a:p>
          <a:p>
            <a:r>
              <a:rPr lang="en-US" altLang="zh-CN" sz="9600" dirty="0" smtClean="0"/>
              <a:t>9.</a:t>
            </a:r>
            <a:r>
              <a:rPr lang="zh-CN" altLang="en-US" sz="9600" dirty="0" smtClean="0"/>
              <a:t>矛</a:t>
            </a:r>
            <a:r>
              <a:rPr lang="zh-CN" altLang="en-US" sz="9600" dirty="0"/>
              <a:t>盾：不同的</a:t>
            </a:r>
            <a:r>
              <a:rPr lang="zh-CN" altLang="en-US" sz="9600" b="1" dirty="0">
                <a:solidFill>
                  <a:srgbClr val="FF0000"/>
                </a:solidFill>
              </a:rPr>
              <a:t>矛盾</a:t>
            </a:r>
            <a:r>
              <a:rPr lang="zh-CN" altLang="en-US" sz="9600" dirty="0"/>
              <a:t>，只有用不同的方法才能解决。</a:t>
            </a:r>
            <a:r>
              <a:rPr lang="en-US" altLang="zh-CN" sz="9600" dirty="0" smtClean="0"/>
              <a:t>			</a:t>
            </a:r>
          </a:p>
          <a:p>
            <a:r>
              <a:rPr lang="en-US" altLang="zh-CN" sz="9600" dirty="0" smtClean="0"/>
              <a:t>10.</a:t>
            </a:r>
            <a:r>
              <a:rPr lang="zh-CN" altLang="en-US" sz="9600" dirty="0" smtClean="0"/>
              <a:t>发</a:t>
            </a:r>
            <a:r>
              <a:rPr lang="zh-CN" altLang="en-US" sz="9600" dirty="0"/>
              <a:t>生：失望虽然常常</a:t>
            </a:r>
            <a:r>
              <a:rPr lang="zh-CN" altLang="en-US" sz="9600" b="1" dirty="0">
                <a:solidFill>
                  <a:srgbClr val="FF0000"/>
                </a:solidFill>
              </a:rPr>
              <a:t>发生</a:t>
            </a:r>
            <a:r>
              <a:rPr lang="zh-CN" altLang="en-US" sz="9600" dirty="0"/>
              <a:t>，但总没有绝望那么可怕。</a:t>
            </a:r>
            <a:r>
              <a:rPr lang="en-US" altLang="zh-CN" sz="9600" dirty="0"/>
              <a:t>	</a:t>
            </a:r>
            <a:r>
              <a:rPr lang="en-US" altLang="zh-CN" sz="5100" dirty="0"/>
              <a:t>	</a:t>
            </a:r>
            <a:r>
              <a:rPr lang="en-US" altLang="zh-CN" sz="2000" dirty="0"/>
              <a:t>		</a:t>
            </a:r>
            <a:endParaRPr 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83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生词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7742" y="2259542"/>
            <a:ext cx="8825659" cy="459845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800" dirty="0" smtClean="0"/>
              <a:t>11</a:t>
            </a:r>
            <a:r>
              <a:rPr lang="en-US" altLang="zh-CN" sz="2800" dirty="0"/>
              <a:t>.</a:t>
            </a:r>
            <a:r>
              <a:rPr lang="zh-CN" altLang="en-US" sz="2800" dirty="0"/>
              <a:t>相处：兄弟姐妹应当和好</a:t>
            </a:r>
            <a:r>
              <a:rPr lang="zh-CN" altLang="en-US" sz="2800" b="1" dirty="0">
                <a:solidFill>
                  <a:srgbClr val="FF0000"/>
                </a:solidFill>
              </a:rPr>
              <a:t>相处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r>
              <a:rPr lang="en-US" altLang="zh-CN" sz="2800" dirty="0" smtClean="0"/>
              <a:t>12</a:t>
            </a:r>
            <a:r>
              <a:rPr lang="en-US" altLang="zh-CN" sz="2800" dirty="0"/>
              <a:t>.</a:t>
            </a:r>
            <a:r>
              <a:rPr lang="zh-CN" altLang="en-US" sz="2800" dirty="0"/>
              <a:t>明白：我不</a:t>
            </a:r>
            <a:r>
              <a:rPr lang="zh-CN" altLang="en-US" sz="2800" b="1" dirty="0">
                <a:solidFill>
                  <a:srgbClr val="FF0000"/>
                </a:solidFill>
              </a:rPr>
              <a:t>明白</a:t>
            </a:r>
            <a:r>
              <a:rPr lang="zh-CN" altLang="en-US" sz="2800" dirty="0"/>
              <a:t>警察要的是什么</a:t>
            </a:r>
            <a:endParaRPr lang="en-US" altLang="zh-CN" sz="2800" dirty="0"/>
          </a:p>
          <a:p>
            <a:r>
              <a:rPr lang="en-US" altLang="zh-CN" sz="2800" dirty="0" smtClean="0"/>
              <a:t>13</a:t>
            </a:r>
            <a:r>
              <a:rPr lang="en-US" altLang="zh-CN" sz="2800" dirty="0"/>
              <a:t>.</a:t>
            </a:r>
            <a:r>
              <a:rPr lang="zh-CN" altLang="en-US" sz="2800" dirty="0"/>
              <a:t>通过：实习生顺利地</a:t>
            </a:r>
            <a:r>
              <a:rPr lang="zh-CN" altLang="en-US" sz="2800" b="1" dirty="0">
                <a:solidFill>
                  <a:srgbClr val="FF0000"/>
                </a:solidFill>
              </a:rPr>
              <a:t>通过</a:t>
            </a:r>
            <a:r>
              <a:rPr lang="zh-CN" altLang="en-US" sz="2800" dirty="0"/>
              <a:t>了考核。</a:t>
            </a:r>
            <a:endParaRPr lang="en-US" altLang="zh-CN" sz="2800" dirty="0"/>
          </a:p>
          <a:p>
            <a:r>
              <a:rPr lang="en-US" altLang="zh-CN" sz="2800" dirty="0" smtClean="0"/>
              <a:t>14</a:t>
            </a:r>
            <a:r>
              <a:rPr lang="en-US" altLang="zh-CN" sz="2800" dirty="0"/>
              <a:t>.</a:t>
            </a:r>
            <a:r>
              <a:rPr lang="zh-CN" altLang="en-US" sz="2800" dirty="0"/>
              <a:t>知识：这些书就是人类</a:t>
            </a:r>
            <a:r>
              <a:rPr lang="zh-CN" altLang="en-US" sz="2800" b="1" dirty="0">
                <a:solidFill>
                  <a:srgbClr val="FF0000"/>
                </a:solidFill>
              </a:rPr>
              <a:t>知识</a:t>
            </a:r>
            <a:r>
              <a:rPr lang="zh-CN" altLang="en-US" sz="2800" dirty="0"/>
              <a:t>的宝库。</a:t>
            </a:r>
            <a:endParaRPr lang="en-US" altLang="zh-CN" sz="2800" dirty="0"/>
          </a:p>
          <a:p>
            <a:r>
              <a:rPr lang="en-US" altLang="zh-CN" sz="2800" dirty="0" smtClean="0"/>
              <a:t>15</a:t>
            </a:r>
            <a:r>
              <a:rPr lang="en-US" altLang="zh-CN" sz="2800" dirty="0"/>
              <a:t>.</a:t>
            </a:r>
            <a:r>
              <a:rPr lang="zh-CN" altLang="en-US" sz="2800" dirty="0"/>
              <a:t>解决：他正在努力</a:t>
            </a:r>
            <a:r>
              <a:rPr lang="zh-CN" altLang="en-US" sz="2800" b="1" dirty="0">
                <a:solidFill>
                  <a:srgbClr val="FF0000"/>
                </a:solidFill>
              </a:rPr>
              <a:t>解决</a:t>
            </a:r>
            <a:r>
              <a:rPr lang="zh-CN" altLang="en-US" sz="2800" dirty="0"/>
              <a:t>这个问题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16</a:t>
            </a:r>
            <a:r>
              <a:rPr lang="en-US" altLang="zh-CN" sz="2800" dirty="0"/>
              <a:t>.</a:t>
            </a:r>
            <a:r>
              <a:rPr lang="zh-CN" altLang="en-US" sz="2800" dirty="0"/>
              <a:t>作息：大多数学生按照时间表</a:t>
            </a:r>
            <a:r>
              <a:rPr lang="zh-CN" altLang="en-US" sz="2800" b="1" dirty="0">
                <a:solidFill>
                  <a:srgbClr val="FF0000"/>
                </a:solidFill>
              </a:rPr>
              <a:t>作息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r>
              <a:rPr lang="en-US" altLang="zh-CN" sz="2800" dirty="0" smtClean="0"/>
              <a:t>17</a:t>
            </a:r>
            <a:r>
              <a:rPr lang="en-US" altLang="zh-CN" sz="2800" dirty="0"/>
              <a:t>.</a:t>
            </a:r>
            <a:r>
              <a:rPr lang="zh-CN" altLang="en-US" sz="2800" dirty="0"/>
              <a:t>疲倦：服下这些药后会有些</a:t>
            </a:r>
            <a:r>
              <a:rPr lang="zh-CN" altLang="en-US" sz="2800" b="1" dirty="0">
                <a:solidFill>
                  <a:srgbClr val="FF0000"/>
                </a:solidFill>
              </a:rPr>
              <a:t>疲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倦</a:t>
            </a:r>
            <a:r>
              <a:rPr lang="zh-CN" altLang="en-US" sz="2800" dirty="0" smtClean="0"/>
              <a:t>。</a:t>
            </a:r>
            <a:endParaRPr lang="en-US" altLang="zh-CN" sz="2800" dirty="0"/>
          </a:p>
          <a:p>
            <a:r>
              <a:rPr lang="en-US" altLang="zh-CN" sz="2800" dirty="0" smtClean="0"/>
              <a:t>18</a:t>
            </a:r>
            <a:r>
              <a:rPr lang="en-US" altLang="zh-CN" sz="2800" dirty="0"/>
              <a:t>.</a:t>
            </a:r>
            <a:r>
              <a:rPr lang="zh-CN" altLang="en-US" sz="2800" dirty="0"/>
              <a:t>勤劳：他是一个</a:t>
            </a:r>
            <a:r>
              <a:rPr lang="zh-CN" altLang="en-US" sz="2800" b="1" dirty="0">
                <a:solidFill>
                  <a:srgbClr val="FF0000"/>
                </a:solidFill>
              </a:rPr>
              <a:t>勤劳</a:t>
            </a:r>
            <a:r>
              <a:rPr lang="zh-CN" altLang="en-US" sz="2800" dirty="0"/>
              <a:t>的工人</a:t>
            </a:r>
            <a:endParaRPr lang="en-US" altLang="zh-CN" sz="2800" dirty="0"/>
          </a:p>
          <a:p>
            <a:r>
              <a:rPr lang="en-US" altLang="zh-CN" sz="2800" dirty="0" smtClean="0"/>
              <a:t>19</a:t>
            </a:r>
            <a:r>
              <a:rPr lang="en-US" altLang="zh-CN" sz="2800" dirty="0"/>
              <a:t>.</a:t>
            </a:r>
            <a:r>
              <a:rPr lang="zh-CN" altLang="en-US" sz="2800" dirty="0"/>
              <a:t>丰富：这个国家有</a:t>
            </a:r>
            <a:r>
              <a:rPr lang="zh-CN" altLang="en-US" sz="2800" b="1" dirty="0">
                <a:solidFill>
                  <a:srgbClr val="FF0000"/>
                </a:solidFill>
              </a:rPr>
              <a:t>丰富</a:t>
            </a:r>
            <a:r>
              <a:rPr lang="zh-CN" altLang="en-US" sz="2800" dirty="0"/>
              <a:t>的矿产资源。</a:t>
            </a:r>
            <a:endParaRPr lang="en-US" altLang="zh-CN" sz="2800" dirty="0"/>
          </a:p>
          <a:p>
            <a:r>
              <a:rPr lang="en-US" altLang="zh-CN" sz="2800" dirty="0" smtClean="0"/>
              <a:t>20.</a:t>
            </a:r>
            <a:r>
              <a:rPr lang="zh-CN" altLang="en-US" sz="2800" dirty="0" smtClean="0"/>
              <a:t>融洽：</a:t>
            </a:r>
            <a:r>
              <a:rPr lang="en-US" altLang="zh-CN" sz="2000" dirty="0"/>
              <a:t>	</a:t>
            </a:r>
            <a:r>
              <a:rPr lang="zh-CN" altLang="en-US" sz="2800" dirty="0"/>
              <a:t>我</a:t>
            </a:r>
            <a:r>
              <a:rPr lang="zh-CN" altLang="en-US" sz="2800" dirty="0" smtClean="0"/>
              <a:t>们的关系也比刚来的时候更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融洽</a:t>
            </a:r>
            <a:r>
              <a:rPr lang="zh-CN" altLang="en-US" sz="2800" dirty="0" smtClean="0"/>
              <a:t>了。</a:t>
            </a:r>
            <a:endParaRPr lang="en-US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82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1.</a:t>
            </a:r>
            <a:r>
              <a:rPr lang="zh-CN" altLang="en-US" sz="3600" b="1" dirty="0" smtClean="0"/>
              <a:t>通过</a:t>
            </a:r>
            <a:endParaRPr lang="en-US" altLang="zh-CN" sz="3600" b="1" dirty="0" smtClean="0"/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：他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通过</a:t>
            </a:r>
            <a:r>
              <a:rPr lang="zh-CN" altLang="en-US" sz="3600" dirty="0" smtClean="0">
                <a:ea typeface="宋体" panose="02010600030101010101" pitchFamily="2" charset="-122"/>
              </a:rPr>
              <a:t>张先生认识了王小姐。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通过</a:t>
            </a:r>
            <a:r>
              <a:rPr lang="zh-CN" altLang="en-US" sz="3600" dirty="0" smtClean="0">
                <a:ea typeface="宋体" panose="02010600030101010101" pitchFamily="2" charset="-122"/>
              </a:rPr>
              <a:t>读书能学到很多知识。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通过</a:t>
            </a:r>
            <a:r>
              <a:rPr lang="zh-CN" altLang="en-US" sz="3600" dirty="0" smtClean="0">
                <a:ea typeface="宋体" panose="02010600030101010101" pitchFamily="2" charset="-122"/>
              </a:rPr>
              <a:t>发展国家的经济，人们的生活越过越好。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通过</a:t>
            </a:r>
            <a:r>
              <a:rPr lang="zh-CN" altLang="en-US" sz="3600" dirty="0" smtClean="0">
                <a:ea typeface="宋体" panose="02010600030101010101" pitchFamily="2" charset="-122"/>
              </a:rPr>
              <a:t>比较，她发现这家商店的东西比其他商店便宜得多。</a:t>
            </a:r>
            <a:endParaRPr 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71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2.</a:t>
            </a:r>
            <a:r>
              <a:rPr lang="zh-CN" altLang="en-US" sz="3600" dirty="0" smtClean="0"/>
              <a:t>新</a:t>
            </a:r>
            <a:r>
              <a:rPr lang="zh-CN" altLang="en-US" sz="3600" b="1" dirty="0" smtClean="0"/>
              <a:t>的</a:t>
            </a:r>
            <a:r>
              <a:rPr lang="zh-CN" altLang="en-US" sz="3600" dirty="0" smtClean="0"/>
              <a:t>发现、新</a:t>
            </a:r>
            <a:r>
              <a:rPr lang="zh-CN" altLang="en-US" sz="3600" b="1" dirty="0" smtClean="0"/>
              <a:t>的</a:t>
            </a:r>
            <a:r>
              <a:rPr lang="zh-CN" altLang="en-US" sz="3600" dirty="0" smtClean="0"/>
              <a:t>感觉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en-US" sz="3600" dirty="0" smtClean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好事：好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的</a:t>
            </a:r>
            <a:r>
              <a:rPr lang="zh-CN" altLang="en-US" sz="3600" dirty="0" smtClean="0">
                <a:ea typeface="宋体" panose="02010600030101010101" pitchFamily="2" charset="-122"/>
              </a:rPr>
              <a:t>事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en-US" altLang="zh-CN" sz="3600" dirty="0" smtClean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白花：白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的</a:t>
            </a:r>
            <a:r>
              <a:rPr lang="zh-CN" altLang="en-US" sz="3600" dirty="0" smtClean="0">
                <a:ea typeface="宋体" panose="02010600030101010101" pitchFamily="2" charset="-122"/>
              </a:rPr>
              <a:t>花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en-US" altLang="zh-CN" sz="3600" dirty="0" smtClean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老问题：老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的</a:t>
            </a:r>
            <a:r>
              <a:rPr lang="zh-CN" altLang="en-US" sz="3600" dirty="0" smtClean="0">
                <a:ea typeface="宋体" panose="02010600030101010101" pitchFamily="2" charset="-122"/>
              </a:rPr>
              <a:t>问题</a:t>
            </a:r>
          </a:p>
        </p:txBody>
      </p:sp>
    </p:spTree>
    <p:extLst>
      <p:ext uri="{BB962C8B-B14F-4D97-AF65-F5344CB8AC3E}">
        <p14:creationId xmlns:p14="http://schemas.microsoft.com/office/powerpoint/2010/main" val="31868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800" dirty="0" smtClean="0"/>
              <a:t>3.</a:t>
            </a:r>
            <a:r>
              <a:rPr lang="zh-CN" altLang="en-US" sz="2800" b="1" dirty="0" smtClean="0"/>
              <a:t>而</a:t>
            </a:r>
            <a:r>
              <a:rPr lang="zh-CN" altLang="en-US" sz="2800" dirty="0" smtClean="0"/>
              <a:t>（连词）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sz="2800" dirty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：多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而</a:t>
            </a:r>
            <a:r>
              <a:rPr lang="zh-CN" altLang="en-US" sz="2800" dirty="0" smtClean="0">
                <a:ea typeface="宋体" panose="02010600030101010101" pitchFamily="2" charset="-122"/>
              </a:rPr>
              <a:t>不乱（</a:t>
            </a:r>
            <a:r>
              <a:rPr lang="en-US" altLang="zh-CN" sz="2800" dirty="0" smtClean="0">
                <a:ea typeface="宋体" panose="02010600030101010101" pitchFamily="2" charset="-122"/>
              </a:rPr>
              <a:t>X </a:t>
            </a:r>
            <a:r>
              <a:rPr lang="zh-CN" altLang="en-US" sz="2800" dirty="0" smtClean="0">
                <a:ea typeface="宋体" panose="02010600030101010101" pitchFamily="2" charset="-122"/>
              </a:rPr>
              <a:t>但是）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2800" dirty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：昼长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而</a:t>
            </a:r>
            <a:r>
              <a:rPr lang="zh-CN" altLang="en-US" sz="2800" dirty="0"/>
              <a:t>夜短（</a:t>
            </a:r>
            <a:r>
              <a:rPr lang="en-US" altLang="zh-CN" sz="2800" dirty="0"/>
              <a:t>X </a:t>
            </a:r>
            <a:r>
              <a:rPr lang="zh-CN" altLang="en-US" sz="2800" dirty="0"/>
              <a:t>但是</a:t>
            </a:r>
            <a:r>
              <a:rPr lang="zh-CN" altLang="en-US" sz="2800" dirty="0" smtClean="0"/>
              <a:t>）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2800" dirty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：这种西瓜大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而</a:t>
            </a:r>
            <a:r>
              <a:rPr lang="zh-CN" altLang="en-US" sz="2800" dirty="0" smtClean="0">
                <a:ea typeface="宋体" panose="02010600030101010101" pitchFamily="2" charset="-122"/>
              </a:rPr>
              <a:t>不甜。</a:t>
            </a:r>
            <a:r>
              <a:rPr lang="zh-CN" altLang="en-US" sz="2800" dirty="0" smtClean="0"/>
              <a:t>（</a:t>
            </a:r>
            <a:r>
              <a:rPr lang="en-US" altLang="zh-CN" sz="2800" dirty="0"/>
              <a:t>X </a:t>
            </a:r>
            <a:r>
              <a:rPr lang="zh-CN" altLang="en-US" sz="2800" dirty="0"/>
              <a:t>但是</a:t>
            </a:r>
            <a:r>
              <a:rPr lang="zh-CN" altLang="en-US" sz="2800" dirty="0" smtClean="0"/>
              <a:t>）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2800" dirty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：这个词我只知道意思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而</a:t>
            </a:r>
            <a:r>
              <a:rPr lang="zh-CN" altLang="en-US" sz="2800" dirty="0" smtClean="0">
                <a:ea typeface="宋体" panose="02010600030101010101" pitchFamily="2" charset="-122"/>
              </a:rPr>
              <a:t>不知道怎么用。</a:t>
            </a:r>
            <a:r>
              <a:rPr lang="zh-CN" altLang="en-US" sz="2800" dirty="0" smtClean="0"/>
              <a:t>（</a:t>
            </a:r>
            <a:r>
              <a:rPr lang="en-US" altLang="zh-CN" sz="2800" dirty="0"/>
              <a:t>X </a:t>
            </a:r>
            <a:r>
              <a:rPr lang="zh-CN" altLang="en-US" sz="2800" dirty="0"/>
              <a:t>但是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：南方已经百花开放，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而</a:t>
            </a:r>
            <a:r>
              <a:rPr lang="en-US" altLang="zh-CN" sz="2800" dirty="0" smtClean="0"/>
              <a:t>/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但是</a:t>
            </a:r>
            <a:r>
              <a:rPr lang="zh-CN" altLang="en-US" sz="2800" dirty="0" smtClean="0"/>
              <a:t>北方还在下着大雪。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：我们俩一样大，她已经有孩子，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而</a:t>
            </a:r>
            <a:r>
              <a:rPr lang="en-US" altLang="zh-CN" sz="2800" dirty="0" smtClean="0"/>
              <a:t>/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但是</a:t>
            </a:r>
            <a:r>
              <a:rPr lang="zh-CN" altLang="en-US" sz="2800" dirty="0" smtClean="0"/>
              <a:t>我连男朋友都还没有。</a:t>
            </a:r>
            <a:endParaRPr lang="en-US" altLang="zh-CN" sz="2800" dirty="0"/>
          </a:p>
          <a:p>
            <a:pPr marL="0" indent="0">
              <a:buNone/>
              <a:defRPr/>
            </a:pPr>
            <a:endParaRPr 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4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664766"/>
            <a:ext cx="8825659" cy="308510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4400" dirty="0" smtClean="0"/>
              <a:t>4.</a:t>
            </a:r>
            <a:r>
              <a:rPr lang="zh-CN" altLang="en-US" sz="4400" dirty="0" smtClean="0"/>
              <a:t>学习效率比白天</a:t>
            </a:r>
            <a:r>
              <a:rPr lang="zh-CN" altLang="en-US" sz="4400" b="1" dirty="0" smtClean="0"/>
              <a:t>还</a:t>
            </a:r>
            <a:r>
              <a:rPr lang="zh-CN" altLang="en-US" sz="4400" dirty="0" smtClean="0"/>
              <a:t>高</a:t>
            </a:r>
            <a:endParaRPr lang="en-US" altLang="zh-CN" sz="4400" dirty="0" smtClean="0"/>
          </a:p>
          <a:p>
            <a:pPr marL="0" indent="0">
              <a:buNone/>
              <a:defRPr/>
            </a:pPr>
            <a:r>
              <a:rPr lang="en-US" sz="4400" dirty="0">
                <a:ea typeface="宋体" panose="02010600030101010101" pitchFamily="2" charset="-122"/>
              </a:rPr>
              <a:t>	</a:t>
            </a:r>
            <a:r>
              <a:rPr lang="zh-CN" altLang="en-US" sz="4400" dirty="0" smtClean="0">
                <a:ea typeface="宋体" panose="02010600030101010101" pitchFamily="2" charset="-122"/>
              </a:rPr>
              <a:t>：你急，我比你</a:t>
            </a:r>
            <a:r>
              <a:rPr lang="zh-CN" altLang="en-US" sz="44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还</a:t>
            </a:r>
            <a:r>
              <a:rPr lang="zh-CN" altLang="en-US" sz="4400" dirty="0" smtClean="0">
                <a:ea typeface="宋体" panose="02010600030101010101" pitchFamily="2" charset="-122"/>
              </a:rPr>
              <a:t>急呢！</a:t>
            </a:r>
            <a:endParaRPr lang="en-US" altLang="zh-CN" sz="44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400" dirty="0">
                <a:ea typeface="宋体" panose="02010600030101010101" pitchFamily="2" charset="-122"/>
              </a:rPr>
              <a:t>	</a:t>
            </a:r>
            <a:r>
              <a:rPr lang="zh-CN" altLang="en-US" sz="4400" dirty="0" smtClean="0">
                <a:ea typeface="宋体" panose="02010600030101010101" pitchFamily="2" charset="-122"/>
              </a:rPr>
              <a:t>：老实说，我比你</a:t>
            </a:r>
            <a:r>
              <a:rPr lang="zh-CN" altLang="en-US" sz="44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还</a:t>
            </a:r>
            <a:r>
              <a:rPr lang="zh-CN" altLang="en-US" sz="4400" dirty="0" smtClean="0">
                <a:ea typeface="宋体" panose="02010600030101010101" pitchFamily="2" charset="-122"/>
              </a:rPr>
              <a:t>想了解那儿的实际情况。</a:t>
            </a:r>
            <a:endParaRPr lang="en-US" sz="32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05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444431"/>
            <a:ext cx="8825659" cy="386492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4000" dirty="0" smtClean="0"/>
              <a:t>5.</a:t>
            </a:r>
            <a:r>
              <a:rPr lang="zh-CN" altLang="en-US" sz="4000" dirty="0" smtClean="0"/>
              <a:t>我觉得问题主要在我</a:t>
            </a:r>
            <a:r>
              <a:rPr lang="zh-CN" altLang="en-US" sz="4000" b="1" dirty="0" smtClean="0"/>
              <a:t>身上</a:t>
            </a:r>
            <a:r>
              <a:rPr lang="en-US" altLang="zh-CN" sz="4000" dirty="0" smtClean="0"/>
              <a:t>/</a:t>
            </a:r>
            <a:r>
              <a:rPr lang="zh-CN" altLang="en-US" sz="4000" dirty="0" smtClean="0"/>
              <a:t>多在自己</a:t>
            </a:r>
            <a:r>
              <a:rPr lang="zh-CN" altLang="en-US" sz="4000" b="1" dirty="0" smtClean="0"/>
              <a:t>身上</a:t>
            </a:r>
            <a:r>
              <a:rPr lang="zh-CN" altLang="en-US" sz="4000" dirty="0" smtClean="0"/>
              <a:t>找原因</a:t>
            </a:r>
            <a:endParaRPr lang="en-US" altLang="zh-CN" sz="4000" dirty="0" smtClean="0"/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：你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身上</a:t>
            </a:r>
            <a:r>
              <a:rPr lang="zh-CN" altLang="en-US" sz="4000" dirty="0" smtClean="0">
                <a:ea typeface="宋体" panose="02010600030101010101" pitchFamily="2" charset="-122"/>
              </a:rPr>
              <a:t>带钱了吗？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：天太热，不洗澡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身上</a:t>
            </a:r>
            <a:r>
              <a:rPr lang="zh-CN" altLang="en-US" sz="4000" dirty="0" smtClean="0">
                <a:ea typeface="宋体" panose="02010600030101010101" pitchFamily="2" charset="-122"/>
              </a:rPr>
              <a:t>有些不舒服。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：这个人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身上</a:t>
            </a:r>
            <a:r>
              <a:rPr lang="zh-CN" altLang="en-US" sz="4000" dirty="0" smtClean="0">
                <a:ea typeface="宋体" panose="02010600030101010101" pitchFamily="2" charset="-122"/>
              </a:rPr>
              <a:t>有不少缺点。</a:t>
            </a:r>
            <a:endParaRPr lang="en-US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94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สำหรับห้องประชุม">
  <a:themeElements>
    <a:clrScheme name="อิออนสำหรับห้องประชุม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อิออนสำหรับห้องประชุม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สำหรับห้องประชุม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1886</TotalTime>
  <Words>1234</Words>
  <Application>Microsoft Office PowerPoint</Application>
  <PresentationFormat>แบบจอกว้าง</PresentationFormat>
  <Paragraphs>158</Paragraphs>
  <Slides>22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22</vt:i4>
      </vt:variant>
    </vt:vector>
  </HeadingPairs>
  <TitlesOfParts>
    <vt:vector size="35" baseType="lpstr">
      <vt:lpstr>KaiTi</vt:lpstr>
      <vt:lpstr>宋体</vt:lpstr>
      <vt:lpstr>汉鼎简黑B</vt:lpstr>
      <vt:lpstr>Angsana New</vt:lpstr>
      <vt:lpstr>Arial</vt:lpstr>
      <vt:lpstr>Arial</vt:lpstr>
      <vt:lpstr>Calibri</vt:lpstr>
      <vt:lpstr>Calibri Light</vt:lpstr>
      <vt:lpstr>Century Gothic</vt:lpstr>
      <vt:lpstr>Cordia New</vt:lpstr>
      <vt:lpstr>Wingdings 3</vt:lpstr>
      <vt:lpstr>อิออนสำหรับห้องประชุม</vt:lpstr>
      <vt:lpstr>ธีมของ Office</vt:lpstr>
      <vt:lpstr>高级汉语 1</vt:lpstr>
      <vt:lpstr>บทที่ 1 ความคุ้นเคยในการใช้ชีวิต （生活习惯）</vt:lpstr>
      <vt:lpstr>生词</vt:lpstr>
      <vt:lpstr>生词</vt:lpstr>
      <vt:lpstr>语言点</vt:lpstr>
      <vt:lpstr>语言点</vt:lpstr>
      <vt:lpstr>语言点</vt:lpstr>
      <vt:lpstr>语言点</vt:lpstr>
      <vt:lpstr>语言点</vt:lpstr>
      <vt:lpstr>熟读短文</vt:lpstr>
      <vt:lpstr>熟读短文</vt:lpstr>
      <vt:lpstr>课文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回答问题</vt:lpstr>
      <vt:lpstr>练习题</vt:lpstr>
      <vt:lpstr>练习题</vt:lpstr>
      <vt:lpstr>练习题</vt:lpstr>
      <vt:lpstr>作业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Mr.Phakorn Noparit</dc:creator>
  <cp:lastModifiedBy>Mr.Phakorn Noparit</cp:lastModifiedBy>
  <cp:revision>36</cp:revision>
  <dcterms:created xsi:type="dcterms:W3CDTF">2022-05-26T09:40:03Z</dcterms:created>
  <dcterms:modified xsi:type="dcterms:W3CDTF">2022-06-30T03:16:41Z</dcterms:modified>
</cp:coreProperties>
</file>