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149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463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5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647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30358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376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143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457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617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014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787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40DEF7-FFED-490A-881C-B5A8BDE5BA47}" type="datetimeFigureOut">
              <a:rPr lang="th-TH" smtClean="0"/>
              <a:t>11/03/65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0222905-9167-464E-BA4F-E1DC2993D924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468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portal.my/ayat-tungga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62CC9C-B6F8-4FB1-896B-9028177AB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majmuk</a:t>
            </a:r>
            <a:r>
              <a:rPr lang="en-US" dirty="0"/>
              <a:t> 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C59EB05-1325-4F2A-8B9B-667C132438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053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63CA77-2628-4693-8790-87CF9628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s-MY" b="1" i="0" dirty="0">
                <a:solidFill>
                  <a:srgbClr val="000000"/>
                </a:solidFill>
                <a:effectLst/>
                <a:latin typeface="Inter"/>
              </a:rPr>
              <a:t>Ayat Majmuk Campuran</a:t>
            </a:r>
            <a:br>
              <a:rPr lang="ms-MY" b="1" i="0" dirty="0">
                <a:solidFill>
                  <a:srgbClr val="000000"/>
                </a:solidFill>
                <a:effectLst/>
                <a:latin typeface="Inter"/>
              </a:rPr>
            </a:br>
            <a:endParaRPr lang="th-TH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CF473E1-CDB1-46B7-8E44-D80DA446FC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03601" y="1519635"/>
            <a:ext cx="10178322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Ayat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majmuk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campuran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ialah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ayat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yang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mengandungi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lebih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daripada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satu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jenis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ayat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.</a:t>
            </a:r>
            <a:endParaRPr kumimoji="0" lang="th-TH" altLang="th-TH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Ini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bermakna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ayat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majmuk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campuran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terdiri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daripada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sekurang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-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kurangnya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satu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ayat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tunggal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dan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satu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ayat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kumimoji="0" lang="th-TH" altLang="th-TH" sz="4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majmuk</a:t>
            </a:r>
            <a: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  <a:t>.</a:t>
            </a:r>
            <a:endParaRPr kumimoji="0" lang="th-TH" altLang="th-TH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th-TH" altLang="th-TH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ter"/>
              </a:rPr>
            </a:br>
            <a:endParaRPr kumimoji="0" lang="th-TH" altLang="th-TH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7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4B43209-AE8E-4060-94B5-EB55D3105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364" y="424543"/>
            <a:ext cx="10178322" cy="5650992"/>
          </a:xfrm>
        </p:spPr>
        <p:txBody>
          <a:bodyPr/>
          <a:lstStyle/>
          <a:p>
            <a:pPr algn="l"/>
            <a:r>
              <a:rPr lang="ms-MY" sz="3200" b="0" i="0" dirty="0">
                <a:solidFill>
                  <a:srgbClr val="000000"/>
                </a:solidFill>
                <a:effectLst/>
                <a:latin typeface="Inter"/>
              </a:rPr>
              <a:t>Contoh ayat majmuk campuran adalah seperti berikut: Hanif sedang membaca buku tetapi kawan-kawannya yang sudah letih telah lama tidur.</a:t>
            </a:r>
          </a:p>
          <a:p>
            <a:pPr algn="l"/>
            <a:r>
              <a:rPr lang="ms-MY" sz="3200" b="0" i="0" dirty="0">
                <a:solidFill>
                  <a:srgbClr val="000000"/>
                </a:solidFill>
                <a:effectLst/>
                <a:latin typeface="Inter"/>
              </a:rPr>
              <a:t>Dalam ayat ini, ayat “Hanif sedang membaca buku” ialah ayat tunggal dan “Kawan-kawannya yang sudah letih telah lama tidur” ialah ayat majmuk relatif.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169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C5134DE-89F2-491C-AF83-CD61B9D2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E18972A-4E4B-4317-A646-163A5813F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02458683-CD39-42E9-80A7-EA66B6813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7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E83A874-7060-4863-AAAC-D4D1FF8CD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478"/>
            <a:ext cx="10515600" cy="5975485"/>
          </a:xfrm>
        </p:spPr>
        <p:txBody>
          <a:bodyPr/>
          <a:lstStyle/>
          <a:p>
            <a:pPr algn="l"/>
            <a:r>
              <a:rPr lang="ms-MY" sz="3200" b="0" i="0" u="sng" dirty="0">
                <a:solidFill>
                  <a:srgbClr val="000000"/>
                </a:solidFill>
                <a:effectLst/>
                <a:latin typeface="Inter"/>
                <a:hlinkClick r:id="rId2"/>
              </a:rPr>
              <a:t>Ayat</a:t>
            </a:r>
            <a:r>
              <a:rPr lang="ms-MY" sz="3200" b="0" i="0" dirty="0">
                <a:solidFill>
                  <a:srgbClr val="000000"/>
                </a:solidFill>
                <a:effectLst/>
                <a:latin typeface="Inter"/>
              </a:rPr>
              <a:t> tunggal ialah ayat yang mempunyai satu subjek dan predikat, ayat majmuk pula ialah ayat yang menggabungkan beberapa ayat tunggal.</a:t>
            </a:r>
          </a:p>
          <a:p>
            <a:pPr algn="l"/>
            <a:r>
              <a:rPr lang="ms-MY" sz="3200" b="0" i="0" dirty="0">
                <a:solidFill>
                  <a:srgbClr val="000000"/>
                </a:solidFill>
                <a:effectLst/>
                <a:latin typeface="Inter"/>
              </a:rPr>
              <a:t>Dalam erti kata yang lain, ayat majmuk wujud disebabkan wujudnya gabungan dua atau lebih ayat tunggal.</a:t>
            </a:r>
          </a:p>
          <a:p>
            <a:pPr algn="l"/>
            <a:r>
              <a:rPr lang="ms-MY" sz="3200" b="0" i="0" dirty="0">
                <a:solidFill>
                  <a:srgbClr val="000000"/>
                </a:solidFill>
                <a:effectLst/>
                <a:latin typeface="Inter"/>
              </a:rPr>
              <a:t>Lazimnya, ayat ini lebih panjang dan sesuai digunakan di dalam penulisan karangan yang melibatkan penghujahan isi dan fakta yang dibincangkan.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940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CBEE16D-9819-4C1C-AB32-E97781668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s-MY" b="1" i="0" dirty="0">
                <a:solidFill>
                  <a:srgbClr val="000000"/>
                </a:solidFill>
                <a:effectLst/>
                <a:latin typeface="Inter"/>
              </a:rPr>
              <a:t>Jenis Ayat Majmuk</a:t>
            </a:r>
            <a:br>
              <a:rPr lang="ms-MY" b="1" i="0" dirty="0">
                <a:solidFill>
                  <a:srgbClr val="000000"/>
                </a:solidFill>
                <a:effectLst/>
                <a:latin typeface="Inter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0928336-3982-4C5A-AF42-D9533D2D0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15879"/>
            <a:ext cx="10178322" cy="4763714"/>
          </a:xfrm>
        </p:spPr>
        <p:txBody>
          <a:bodyPr/>
          <a:lstStyle/>
          <a:p>
            <a:pPr algn="l"/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Terdapat tiga jenis ayat ini di dalam tatabahasa iaitu: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Ayat majmuk gabungan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Ayat majmuk pancangan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Ayat majmuk campuran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834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4858FC-4FB1-450E-A841-01FEF987F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s-MY" b="1" i="0" dirty="0">
                <a:solidFill>
                  <a:srgbClr val="000000"/>
                </a:solidFill>
                <a:effectLst/>
                <a:latin typeface="Inter"/>
              </a:rPr>
              <a:t>Ayat Majmuk Gabungan</a:t>
            </a:r>
            <a:br>
              <a:rPr lang="ms-MY" b="1" i="0" dirty="0">
                <a:solidFill>
                  <a:srgbClr val="000000"/>
                </a:solidFill>
                <a:effectLst/>
                <a:latin typeface="Inter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094A9CF-56BC-45F7-8EF2-F586330AA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24367"/>
            <a:ext cx="10178322" cy="4655226"/>
          </a:xfrm>
        </p:spPr>
        <p:txBody>
          <a:bodyPr>
            <a:normAutofit lnSpcReduction="10000"/>
          </a:bodyPr>
          <a:lstStyle/>
          <a:p>
            <a:pPr algn="l"/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Ayat majmuk gabungan ialah ayat yang terdiri daripada dua atau lebih ayat tunggal.</a:t>
            </a:r>
          </a:p>
          <a:p>
            <a:pPr algn="l"/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Lazimnya, ayat ini digabungkan menggunakan kata hubung seperti </a:t>
            </a:r>
            <a:r>
              <a:rPr lang="ms-MY" sz="2800" b="0" i="0" dirty="0">
                <a:solidFill>
                  <a:srgbClr val="FF0000"/>
                </a:solidFill>
                <a:effectLst/>
                <a:latin typeface="Inter"/>
              </a:rPr>
              <a:t>dan, tetapi, sambil, serta, kecuali</a:t>
            </a:r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, dan sebagainya.</a:t>
            </a:r>
          </a:p>
          <a:p>
            <a:pPr algn="l"/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Contoh ayat: Murid-murid berlari dan bernyanyi.</a:t>
            </a:r>
          </a:p>
          <a:p>
            <a:pPr algn="l"/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Dalam ayat tersebut, terdapat dua ayat tunggal iaitu “Murid-murid berlari” dan “Murid-murid bernyanyi.”</a:t>
            </a:r>
          </a:p>
          <a:p>
            <a:pPr algn="l"/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Namun ayat tersebut menjadi kata majmuk apabila digabungkan dengan kata hubung “dan” dan menjadi satu ayat.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556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CBEF552-43FA-435E-87D9-FA44E3F9F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s-MY" b="1" i="0" dirty="0">
                <a:solidFill>
                  <a:srgbClr val="000000"/>
                </a:solidFill>
                <a:effectLst/>
                <a:latin typeface="Inter"/>
              </a:rPr>
              <a:t>Ayat Majmuk Pancangan</a:t>
            </a:r>
            <a:br>
              <a:rPr lang="ms-MY" b="1" i="0" dirty="0">
                <a:solidFill>
                  <a:srgbClr val="000000"/>
                </a:solidFill>
                <a:effectLst/>
                <a:latin typeface="Inter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4580C2-2149-43E9-B194-0A8A2F9C9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4333"/>
            <a:ext cx="10178322" cy="4345260"/>
          </a:xfrm>
        </p:spPr>
        <p:txBody>
          <a:bodyPr/>
          <a:lstStyle/>
          <a:p>
            <a:pPr algn="l"/>
            <a:r>
              <a:rPr lang="ms-MY" sz="3600" b="0" i="0" dirty="0">
                <a:solidFill>
                  <a:srgbClr val="000000"/>
                </a:solidFill>
                <a:effectLst/>
                <a:latin typeface="Inter"/>
              </a:rPr>
              <a:t>Ayat majmuk pancangan terdiri daripada beberapa ayat yang kedudukan antara ayat tidak sama.</a:t>
            </a:r>
          </a:p>
          <a:p>
            <a:pPr algn="l"/>
            <a:r>
              <a:rPr lang="ms-MY" sz="3600" b="0" i="0" dirty="0">
                <a:solidFill>
                  <a:srgbClr val="000000"/>
                </a:solidFill>
                <a:effectLst/>
                <a:latin typeface="Inter"/>
              </a:rPr>
              <a:t>Ini bermaksud, satu ayat utama (ayat induk) dan satu atau beberapa ayat kecil dipancangkan dalam ayat utama.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2007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7A8B23-F609-4FD0-901C-DD3858779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s-MY" dirty="0">
                <a:solidFill>
                  <a:srgbClr val="000000"/>
                </a:solidFill>
                <a:latin typeface="Inter"/>
              </a:rPr>
              <a:t>Terdapat 3 jenis ayat pancangan iaitu:</a:t>
            </a:r>
            <a:br>
              <a:rPr lang="ms-MY" dirty="0">
                <a:solidFill>
                  <a:srgbClr val="000000"/>
                </a:solidFill>
                <a:latin typeface="Inter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F83720D-CA60-49AC-BFA0-A34999983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45777"/>
            <a:ext cx="10178322" cy="3601342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ms-MY" sz="3600" b="0" i="0" dirty="0">
                <a:solidFill>
                  <a:srgbClr val="000000"/>
                </a:solidFill>
                <a:effectLst/>
                <a:latin typeface="Inter"/>
              </a:rPr>
              <a:t>Ayat relatif: mempunyai kata hubung </a:t>
            </a:r>
            <a:r>
              <a:rPr lang="ms-MY" sz="3600" b="0" i="0" dirty="0">
                <a:solidFill>
                  <a:srgbClr val="FF0000"/>
                </a:solidFill>
                <a:effectLst/>
                <a:latin typeface="Inter"/>
              </a:rPr>
              <a:t>“yang”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ms-MY" sz="3600" b="0" i="0" dirty="0">
                <a:solidFill>
                  <a:srgbClr val="000000"/>
                </a:solidFill>
                <a:effectLst/>
                <a:latin typeface="Inter"/>
              </a:rPr>
              <a:t>Ayat komponen (komplemen): </a:t>
            </a:r>
            <a:r>
              <a:rPr lang="ms-MY" sz="3600" b="0" i="0" dirty="0">
                <a:solidFill>
                  <a:srgbClr val="FF0000"/>
                </a:solidFill>
                <a:effectLst/>
                <a:latin typeface="Inter"/>
              </a:rPr>
              <a:t>“bahawa,” “untuk,” “supaya”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ms-MY" sz="3600" b="0" i="0" dirty="0">
                <a:solidFill>
                  <a:srgbClr val="000000"/>
                </a:solidFill>
                <a:effectLst/>
                <a:latin typeface="Inter"/>
              </a:rPr>
              <a:t>Ayat keterangan:</a:t>
            </a:r>
            <a:r>
              <a:rPr lang="ms-MY" sz="3600" b="0" i="0" dirty="0">
                <a:solidFill>
                  <a:srgbClr val="FF0000"/>
                </a:solidFill>
                <a:effectLst/>
                <a:latin typeface="Inter"/>
              </a:rPr>
              <a:t> “kerana,” “dengan,” “apabila,” “jika,” “kalau,” “semenjak,” “sewaktu,” sungguhpun,” “walaupun,” “semoga,” dan “ketika.”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7684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AC0437-4B82-450F-B4EA-4E224584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s-MY" b="0" i="0" dirty="0">
                <a:solidFill>
                  <a:srgbClr val="000000"/>
                </a:solidFill>
                <a:effectLst/>
                <a:latin typeface="Inter"/>
              </a:rPr>
              <a:t>Contoh ayat majmuk pancangan mengikut jenis: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45CB10-10F9-4F9C-95AC-3D751514D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383" y="2286001"/>
            <a:ext cx="10360617" cy="3593591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Ayat relatif: Saya membeli baju </a:t>
            </a:r>
            <a:r>
              <a:rPr lang="ms-MY" sz="4000" b="0" i="0" dirty="0">
                <a:solidFill>
                  <a:srgbClr val="FF0000"/>
                </a:solidFill>
                <a:effectLst/>
                <a:latin typeface="Inter"/>
              </a:rPr>
              <a:t>yang</a:t>
            </a: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 berwarna merah.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Ayat komponen (komplemen) : Dia menerangkan </a:t>
            </a:r>
            <a:r>
              <a:rPr lang="ms-MY" sz="4000" b="0" i="0" dirty="0">
                <a:solidFill>
                  <a:srgbClr val="FF0000"/>
                </a:solidFill>
                <a:effectLst/>
                <a:latin typeface="Inter"/>
              </a:rPr>
              <a:t>bahawa</a:t>
            </a: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 murid itu sakit.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Ayat komponen : Dia membeli sehelai baju </a:t>
            </a:r>
            <a:r>
              <a:rPr lang="ms-MY" sz="4000" b="0" i="0" dirty="0">
                <a:solidFill>
                  <a:srgbClr val="FF0000"/>
                </a:solidFill>
                <a:effectLst/>
                <a:latin typeface="Inter"/>
              </a:rPr>
              <a:t>untuk</a:t>
            </a: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 temannya.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ms-MY" sz="4000" b="0" i="0" dirty="0">
                <a:solidFill>
                  <a:srgbClr val="000000"/>
                </a:solidFill>
                <a:effectLst/>
                <a:latin typeface="Inter"/>
              </a:rPr>
              <a:t>Ayat komponen</a:t>
            </a:r>
            <a:r>
              <a:rPr lang="ms-MY" sz="4000" dirty="0">
                <a:solidFill>
                  <a:srgbClr val="000000"/>
                </a:solidFill>
                <a:latin typeface="Inter"/>
              </a:rPr>
              <a:t> : Hidup seharian haruslah berwaspada </a:t>
            </a:r>
            <a:r>
              <a:rPr lang="ms-MY" sz="4000" dirty="0">
                <a:solidFill>
                  <a:srgbClr val="FF0000"/>
                </a:solidFill>
                <a:latin typeface="Inter"/>
              </a:rPr>
              <a:t>supaya</a:t>
            </a:r>
            <a:r>
              <a:rPr lang="ms-MY" sz="4000" dirty="0">
                <a:solidFill>
                  <a:srgbClr val="000000"/>
                </a:solidFill>
                <a:latin typeface="Inter"/>
              </a:rPr>
              <a:t> terselamat daripada segala fitnah. </a:t>
            </a:r>
            <a:endParaRPr lang="ms-MY" sz="4000" b="0" i="0" dirty="0">
              <a:solidFill>
                <a:srgbClr val="000000"/>
              </a:solidFill>
              <a:effectLst/>
              <a:latin typeface="Inter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1028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269745-4C13-4028-840A-7CE4FBB8B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s-MY" sz="5400" b="0" i="0" dirty="0">
                <a:solidFill>
                  <a:srgbClr val="000000"/>
                </a:solidFill>
                <a:effectLst/>
                <a:latin typeface="Inter"/>
              </a:rPr>
              <a:t>Ayat keterangan:</a:t>
            </a:r>
            <a:br>
              <a:rPr lang="ms-MY" sz="5400" b="0" i="0" dirty="0">
                <a:solidFill>
                  <a:srgbClr val="000000"/>
                </a:solidFill>
                <a:effectLst/>
                <a:latin typeface="Inter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D00CFCA-773E-4C6B-B367-A98B8BA55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6851"/>
            <a:ext cx="10178322" cy="4412742"/>
          </a:xfrm>
        </p:spPr>
        <p:txBody>
          <a:bodyPr>
            <a:normAutofit fontScale="77500" lnSpcReduction="20000"/>
          </a:bodyPr>
          <a:lstStyle/>
          <a:p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Anak itu menangis </a:t>
            </a:r>
            <a:r>
              <a:rPr lang="ms-MY" sz="2800" b="0" i="0" dirty="0">
                <a:solidFill>
                  <a:srgbClr val="FF0000"/>
                </a:solidFill>
                <a:effectLst/>
                <a:latin typeface="Inter"/>
              </a:rPr>
              <a:t>kerana</a:t>
            </a:r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 lapar.</a:t>
            </a:r>
          </a:p>
          <a:p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Adik pergi ke sekolah </a:t>
            </a:r>
            <a:r>
              <a:rPr lang="ms-MY" sz="2800" b="0" i="0" dirty="0">
                <a:solidFill>
                  <a:srgbClr val="FF0000"/>
                </a:solidFill>
                <a:effectLst/>
                <a:latin typeface="Inter"/>
              </a:rPr>
              <a:t>dengan</a:t>
            </a:r>
            <a:r>
              <a:rPr lang="ms-MY" sz="2800" b="0" i="0" dirty="0">
                <a:solidFill>
                  <a:srgbClr val="000000"/>
                </a:solidFill>
                <a:effectLst/>
                <a:latin typeface="Inter"/>
              </a:rPr>
              <a:t> kawannya. </a:t>
            </a:r>
          </a:p>
          <a:p>
            <a:r>
              <a:rPr lang="ms-MY" sz="2800" dirty="0">
                <a:solidFill>
                  <a:srgbClr val="000000"/>
                </a:solidFill>
                <a:latin typeface="Inter"/>
              </a:rPr>
              <a:t>Dia terus masuk ke rumah kawannya </a:t>
            </a:r>
            <a:r>
              <a:rPr lang="ms-MY" sz="2800" dirty="0">
                <a:solidFill>
                  <a:srgbClr val="FF0000"/>
                </a:solidFill>
                <a:latin typeface="Inter"/>
              </a:rPr>
              <a:t>apabila</a:t>
            </a:r>
            <a:r>
              <a:rPr lang="ms-MY" sz="2800" dirty="0">
                <a:solidFill>
                  <a:srgbClr val="000000"/>
                </a:solidFill>
                <a:latin typeface="Inter"/>
              </a:rPr>
              <a:t> dipanggil. </a:t>
            </a:r>
          </a:p>
          <a:p>
            <a:r>
              <a:rPr lang="ms-MY" sz="2800" dirty="0">
                <a:solidFill>
                  <a:srgbClr val="FF0000"/>
                </a:solidFill>
                <a:latin typeface="Inter"/>
              </a:rPr>
              <a:t>Jika</a:t>
            </a:r>
            <a:r>
              <a:rPr lang="ms-MY" sz="2800" dirty="0">
                <a:solidFill>
                  <a:schemeClr val="tx1"/>
                </a:solidFill>
                <a:latin typeface="Inter"/>
              </a:rPr>
              <a:t> kamu selesa silalah tinggal rumah saya. </a:t>
            </a:r>
          </a:p>
          <a:p>
            <a:r>
              <a:rPr lang="ms-MY" sz="2800" b="0" i="0" dirty="0">
                <a:solidFill>
                  <a:srgbClr val="FF0000"/>
                </a:solidFill>
                <a:effectLst/>
                <a:latin typeface="Inter"/>
              </a:rPr>
              <a:t>Kalau</a:t>
            </a:r>
            <a:r>
              <a:rPr lang="ms-MY" sz="2800" b="0" i="0" dirty="0">
                <a:solidFill>
                  <a:schemeClr val="tx1"/>
                </a:solidFill>
                <a:effectLst/>
                <a:latin typeface="Inter"/>
              </a:rPr>
              <a:t> kamu hendak ke pasar jangan lupa belikan susu untuk saya. </a:t>
            </a:r>
          </a:p>
          <a:p>
            <a:r>
              <a:rPr lang="ms-MY" sz="2800" b="0" i="0" dirty="0">
                <a:solidFill>
                  <a:schemeClr val="tx1"/>
                </a:solidFill>
                <a:effectLst/>
                <a:latin typeface="Inter"/>
              </a:rPr>
              <a:t>Dia sangat lemah </a:t>
            </a:r>
            <a:r>
              <a:rPr lang="ms-MY" sz="2800" b="0" i="0" dirty="0">
                <a:solidFill>
                  <a:srgbClr val="FF0000"/>
                </a:solidFill>
                <a:effectLst/>
                <a:latin typeface="Inter"/>
              </a:rPr>
              <a:t>semenjak</a:t>
            </a:r>
            <a:r>
              <a:rPr lang="ms-MY" sz="2800" b="0" i="0" dirty="0">
                <a:solidFill>
                  <a:schemeClr val="tx1"/>
                </a:solidFill>
                <a:effectLst/>
                <a:latin typeface="Inter"/>
              </a:rPr>
              <a:t> ibunya meninggal dunia. </a:t>
            </a:r>
          </a:p>
          <a:p>
            <a:r>
              <a:rPr lang="ms-MY" sz="2800" dirty="0">
                <a:solidFill>
                  <a:schemeClr val="tx1"/>
                </a:solidFill>
                <a:latin typeface="Inter"/>
              </a:rPr>
              <a:t>Saya sangat gembira </a:t>
            </a:r>
            <a:r>
              <a:rPr lang="ms-MY" sz="2800" dirty="0">
                <a:solidFill>
                  <a:srgbClr val="FF0000"/>
                </a:solidFill>
                <a:latin typeface="Inter"/>
              </a:rPr>
              <a:t>sewaktu</a:t>
            </a:r>
            <a:r>
              <a:rPr lang="ms-MY" sz="2800" dirty="0">
                <a:solidFill>
                  <a:schemeClr val="tx1"/>
                </a:solidFill>
                <a:latin typeface="Inter"/>
              </a:rPr>
              <a:t> bersama ibu. </a:t>
            </a:r>
          </a:p>
          <a:p>
            <a:r>
              <a:rPr lang="ms-MY" sz="2800" dirty="0">
                <a:solidFill>
                  <a:srgbClr val="FF0000"/>
                </a:solidFill>
                <a:latin typeface="Inter"/>
              </a:rPr>
              <a:t>Sungguhpun</a:t>
            </a:r>
            <a:r>
              <a:rPr lang="ms-MY" sz="2800" dirty="0">
                <a:solidFill>
                  <a:schemeClr val="tx1"/>
                </a:solidFill>
                <a:latin typeface="Inter"/>
              </a:rPr>
              <a:t> kami dia terus berusaha walaupun dalam keadaan yang sulit. </a:t>
            </a:r>
          </a:p>
          <a:p>
            <a:r>
              <a:rPr lang="ms-MY" sz="2800" dirty="0">
                <a:solidFill>
                  <a:srgbClr val="FF0000"/>
                </a:solidFill>
                <a:latin typeface="Inter"/>
              </a:rPr>
              <a:t>Walaupun </a:t>
            </a:r>
            <a:r>
              <a:rPr lang="ms-MY" sz="2800" dirty="0">
                <a:solidFill>
                  <a:schemeClr val="tx1"/>
                </a:solidFill>
                <a:latin typeface="Inter"/>
              </a:rPr>
              <a:t>dia miskin tetapi dia sangat murah hati. </a:t>
            </a:r>
          </a:p>
          <a:p>
            <a:r>
              <a:rPr lang="ms-MY" sz="2800" dirty="0">
                <a:solidFill>
                  <a:srgbClr val="FF0000"/>
                </a:solidFill>
                <a:latin typeface="Inter"/>
              </a:rPr>
              <a:t>Semoga</a:t>
            </a:r>
            <a:r>
              <a:rPr lang="ms-MY" sz="2800" dirty="0">
                <a:solidFill>
                  <a:schemeClr val="tx1"/>
                </a:solidFill>
                <a:latin typeface="Inter"/>
              </a:rPr>
              <a:t> kita semua berada dalam keadaan yang selamat. </a:t>
            </a:r>
          </a:p>
          <a:p>
            <a:r>
              <a:rPr lang="ms-MY" sz="2800" dirty="0">
                <a:solidFill>
                  <a:srgbClr val="FF0000"/>
                </a:solidFill>
                <a:latin typeface="Inter"/>
              </a:rPr>
              <a:t>Ketika </a:t>
            </a:r>
            <a:r>
              <a:rPr lang="ms-MY" sz="2800" dirty="0">
                <a:solidFill>
                  <a:schemeClr val="tx1"/>
                </a:solidFill>
                <a:latin typeface="Inter"/>
              </a:rPr>
              <a:t>saya sampai di sana, terus disambut oleh kawan saya. </a:t>
            </a:r>
          </a:p>
          <a:p>
            <a:endParaRPr lang="ms-MY" sz="2800" dirty="0">
              <a:solidFill>
                <a:schemeClr val="tx1"/>
              </a:solidFill>
              <a:latin typeface="Inter"/>
            </a:endParaRPr>
          </a:p>
          <a:p>
            <a:endParaRPr lang="ms-MY" sz="2800" b="0" i="0" dirty="0">
              <a:solidFill>
                <a:schemeClr val="tx1"/>
              </a:solidFill>
              <a:effectLst/>
              <a:latin typeface="Inter"/>
            </a:endParaRPr>
          </a:p>
          <a:p>
            <a:endParaRPr lang="ms-MY" sz="2800" b="0" i="0" dirty="0">
              <a:solidFill>
                <a:srgbClr val="000000"/>
              </a:solidFill>
              <a:effectLst/>
              <a:latin typeface="Inter"/>
            </a:endParaRPr>
          </a:p>
          <a:p>
            <a:endParaRPr lang="ms-MY" sz="2800" b="0" i="0" dirty="0">
              <a:solidFill>
                <a:srgbClr val="000000"/>
              </a:solidFill>
              <a:effectLst/>
              <a:latin typeface="Inter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61635589"/>
      </p:ext>
    </p:extLst>
  </p:cSld>
  <p:clrMapOvr>
    <a:masterClrMapping/>
  </p:clrMapOvr>
</p:sld>
</file>

<file path=ppt/theme/theme1.xml><?xml version="1.0" encoding="utf-8"?>
<a:theme xmlns:a="http://schemas.openxmlformats.org/drawingml/2006/main" name="ป้าย">
  <a:themeElements>
    <a:clrScheme name="ป้าย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ป้าย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ป้าย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TM10001106[[fn=ป้าย]]</Template>
  <TotalTime>89</TotalTime>
  <Words>518</Words>
  <Application>Microsoft Office PowerPoint</Application>
  <PresentationFormat>แบบจอกว้าง</PresentationFormat>
  <Paragraphs>48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Inter</vt:lpstr>
      <vt:lpstr>ป้าย</vt:lpstr>
      <vt:lpstr>Jenis ayat majmuk </vt:lpstr>
      <vt:lpstr>งานนำเสนอ PowerPoint</vt:lpstr>
      <vt:lpstr>งานนำเสนอ PowerPoint</vt:lpstr>
      <vt:lpstr>Jenis Ayat Majmuk </vt:lpstr>
      <vt:lpstr>Ayat Majmuk Gabungan </vt:lpstr>
      <vt:lpstr>Ayat Majmuk Pancangan </vt:lpstr>
      <vt:lpstr>Terdapat 3 jenis ayat pancangan iaitu: </vt:lpstr>
      <vt:lpstr>Contoh ayat majmuk pancangan mengikut jenis:</vt:lpstr>
      <vt:lpstr>Ayat keterangan: </vt:lpstr>
      <vt:lpstr>Ayat Majmuk Campuran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ayat majmuk</dc:title>
  <dc:creator>Pareeda Hayeeteh</dc:creator>
  <cp:lastModifiedBy>Pareeda Hayeeteh</cp:lastModifiedBy>
  <cp:revision>11</cp:revision>
  <dcterms:created xsi:type="dcterms:W3CDTF">2022-03-10T14:42:23Z</dcterms:created>
  <dcterms:modified xsi:type="dcterms:W3CDTF">2022-03-11T03:39:44Z</dcterms:modified>
</cp:coreProperties>
</file>