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ali"/>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ali-bold.fntdata"/><Relationship Id="rId23" Type="http://schemas.openxmlformats.org/officeDocument/2006/relationships/font" Target="fonts/Mali-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li-boldItalic.fntdata"/><Relationship Id="rId25" Type="http://schemas.openxmlformats.org/officeDocument/2006/relationships/font" Target="fonts/Mali-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951e40f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951e40f3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951e40f366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951e40f36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51e40f36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1951e40f36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951e40f36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951e40f366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51e40f36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951e40f36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951e40f36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1951e40f36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951e40f366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951e40f366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951e40f36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1951e40f36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951e40f36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951e40f36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951e40f366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951e40f366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953a26f85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1953a26f85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51e40f36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1951e40f36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951e40f366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1951e40f366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51e40f366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951e40f366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951e40f36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951e40f36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951e40f366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951e40f366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951e40f366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951e40f36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t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wTJYMfrjQg4"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ehow.com/how_4472103_improve-college-reading-skills-10.html#ixzz124xPgxb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newsinlevels.com/products/dangerous-crossing-level-3/"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forms.gle/md9qFa1fXivd1GD29"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enti.com/alfpefo8ny4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orms.gle/61NMn4fcXSzRvbod7"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588168" cy="4838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135925"/>
            <a:ext cx="85206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th" sz="2400">
                <a:latin typeface="Mali"/>
                <a:ea typeface="Mali"/>
                <a:cs typeface="Mali"/>
                <a:sym typeface="Mali"/>
              </a:rPr>
              <a:t>Critical Reading for Teachers of English</a:t>
            </a:r>
            <a:endParaRPr sz="2400"/>
          </a:p>
        </p:txBody>
      </p:sp>
      <p:sp>
        <p:nvSpPr>
          <p:cNvPr id="117" name="Google Shape;117;p22"/>
          <p:cNvSpPr txBox="1"/>
          <p:nvPr>
            <p:ph idx="1" type="body"/>
          </p:nvPr>
        </p:nvSpPr>
        <p:spPr>
          <a:xfrm>
            <a:off x="586900" y="816975"/>
            <a:ext cx="7686000" cy="37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th"/>
              <a:t>   </a:t>
            </a:r>
            <a:r>
              <a:rPr lang="th" sz="2200"/>
              <a:t>  </a:t>
            </a:r>
            <a:r>
              <a:rPr b="1" lang="th" sz="2200">
                <a:solidFill>
                  <a:srgbClr val="0000FF"/>
                </a:solidFill>
                <a:latin typeface="Mali"/>
                <a:ea typeface="Mali"/>
                <a:cs typeface="Mali"/>
                <a:sym typeface="Mali"/>
              </a:rPr>
              <a:t>Reading Skill &amp; Strategy</a:t>
            </a:r>
            <a:endParaRPr b="1" sz="2200">
              <a:solidFill>
                <a:srgbClr val="0000FF"/>
              </a:solidFill>
              <a:latin typeface="Mali"/>
              <a:ea typeface="Mali"/>
              <a:cs typeface="Mali"/>
              <a:sym typeface="Mali"/>
            </a:endParaRPr>
          </a:p>
          <a:p>
            <a:pPr indent="0" lvl="0" marL="0" rtl="0" algn="l">
              <a:lnSpc>
                <a:spcPct val="115000"/>
              </a:lnSpc>
              <a:spcBef>
                <a:spcPts val="1600"/>
              </a:spcBef>
              <a:spcAft>
                <a:spcPts val="0"/>
              </a:spcAft>
              <a:buSzPts val="1800"/>
              <a:buNone/>
            </a:pPr>
            <a:r>
              <a:rPr b="1" lang="th" sz="2200">
                <a:latin typeface="Mali"/>
                <a:ea typeface="Mali"/>
                <a:cs typeface="Mali"/>
                <a:sym typeface="Mali"/>
              </a:rPr>
              <a:t> </a:t>
            </a:r>
            <a:r>
              <a:rPr b="1" lang="th" sz="2200" u="sng">
                <a:solidFill>
                  <a:schemeClr val="hlink"/>
                </a:solidFill>
                <a:latin typeface="Mali"/>
                <a:ea typeface="Mali"/>
                <a:cs typeface="Mali"/>
                <a:sym typeface="Mali"/>
                <a:hlinkClick r:id="rId3"/>
              </a:rPr>
              <a:t>https://www.youtube.com/watch?v=wTJYMfrjQg4</a:t>
            </a:r>
            <a:endParaRPr b="1" sz="2200">
              <a:latin typeface="Mali"/>
              <a:ea typeface="Mali"/>
              <a:cs typeface="Mali"/>
              <a:sym typeface="Mali"/>
            </a:endParaRPr>
          </a:p>
          <a:p>
            <a:pPr indent="0" lvl="0" marL="0" rtl="0" algn="l">
              <a:lnSpc>
                <a:spcPct val="115000"/>
              </a:lnSpc>
              <a:spcBef>
                <a:spcPts val="1600"/>
              </a:spcBef>
              <a:spcAft>
                <a:spcPts val="1600"/>
              </a:spcAft>
              <a:buSzPts val="1800"/>
              <a:buNone/>
            </a:pPr>
            <a:r>
              <a:t/>
            </a:r>
            <a:endParaRPr b="1" sz="2200">
              <a:latin typeface="Mali"/>
              <a:ea typeface="Mali"/>
              <a:cs typeface="Mali"/>
              <a:sym typeface="Mali"/>
            </a:endParaRPr>
          </a:p>
        </p:txBody>
      </p:sp>
      <p:pic>
        <p:nvPicPr>
          <p:cNvPr id="118" name="Google Shape;118;p22"/>
          <p:cNvPicPr preferRelativeResize="0"/>
          <p:nvPr/>
        </p:nvPicPr>
        <p:blipFill rotWithShape="1">
          <a:blip r:embed="rId4">
            <a:alphaModFix/>
          </a:blip>
          <a:srcRect b="19650" l="0" r="0" t="2400"/>
          <a:stretch/>
        </p:blipFill>
        <p:spPr>
          <a:xfrm>
            <a:off x="809375" y="2119775"/>
            <a:ext cx="7525251" cy="2865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5308"/>
            <a:ext cx="8520600" cy="38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h" sz="2000">
                <a:latin typeface="Mali"/>
                <a:ea typeface="Mali"/>
                <a:cs typeface="Mali"/>
                <a:sym typeface="Mali"/>
              </a:rPr>
              <a:t>HOW TO IMPROVE COLLEGE READING SKILLS IN 10 STEPS</a:t>
            </a:r>
            <a:endParaRPr b="1">
              <a:latin typeface="Mali"/>
              <a:ea typeface="Mali"/>
              <a:cs typeface="Mali"/>
              <a:sym typeface="Mali"/>
            </a:endParaRPr>
          </a:p>
        </p:txBody>
      </p:sp>
      <p:sp>
        <p:nvSpPr>
          <p:cNvPr id="124" name="Google Shape;124;p23"/>
          <p:cNvSpPr txBox="1"/>
          <p:nvPr>
            <p:ph idx="1" type="body"/>
          </p:nvPr>
        </p:nvSpPr>
        <p:spPr>
          <a:xfrm>
            <a:off x="311700" y="744751"/>
            <a:ext cx="8520600" cy="4170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Mali"/>
              <a:buAutoNum type="arabicPeriod"/>
            </a:pPr>
            <a:r>
              <a:rPr lang="th" sz="1600">
                <a:solidFill>
                  <a:schemeClr val="dk1"/>
                </a:solidFill>
                <a:latin typeface="Mali"/>
                <a:ea typeface="Mali"/>
                <a:cs typeface="Mali"/>
                <a:sym typeface="Mali"/>
              </a:rPr>
              <a:t>Preview the text to get an overall idea of what it's about. Read the chapter titles and section headings. Look over the photographs or illustrations and any side notes or special features in the margins. Scan the text for any bolded terms. If there are questions at the end of the chapter, preview those, too.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None/>
            </a:pPr>
            <a:r>
              <a:t/>
            </a:r>
            <a:endParaRPr sz="1600">
              <a:solidFill>
                <a:schemeClr val="dk1"/>
              </a:solidFill>
              <a:latin typeface="Mali"/>
              <a:ea typeface="Mali"/>
              <a:cs typeface="Mali"/>
              <a:sym typeface="Mali"/>
            </a:endParaRPr>
          </a:p>
          <a:p>
            <a:pPr indent="-330200" lvl="0" marL="457200" rtl="0" algn="l">
              <a:lnSpc>
                <a:spcPct val="115000"/>
              </a:lnSpc>
              <a:spcBef>
                <a:spcPts val="0"/>
              </a:spcBef>
              <a:spcAft>
                <a:spcPts val="0"/>
              </a:spcAft>
              <a:buClr>
                <a:schemeClr val="dk1"/>
              </a:buClr>
              <a:buSzPts val="1600"/>
              <a:buFont typeface="Mali"/>
              <a:buAutoNum type="arabicPeriod"/>
            </a:pPr>
            <a:r>
              <a:rPr lang="th" sz="1600">
                <a:solidFill>
                  <a:schemeClr val="dk1"/>
                </a:solidFill>
                <a:latin typeface="Mali"/>
                <a:ea typeface="Mali"/>
                <a:cs typeface="Mali"/>
                <a:sym typeface="Mali"/>
              </a:rPr>
              <a:t>Focus your reading by deciding on a purpose. Of course you are reading because you are required to for the class, but choosing another purpose will help you stay on track as you read. For example, if the assigned reading is a chapter from your history textbook about the Cold War, one purpose for reading might be to discover the major players in the war, or the major causes of the war. Use the 5 "Ws" in setting your purpose: Who, what, when, where and why.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None/>
            </a:pPr>
            <a:r>
              <a:t/>
            </a:r>
            <a:endParaRPr sz="1600">
              <a:solidFill>
                <a:schemeClr val="dk1"/>
              </a:solidFill>
              <a:latin typeface="Mali"/>
              <a:ea typeface="Mali"/>
              <a:cs typeface="Mali"/>
              <a:sym typeface="Mali"/>
            </a:endParaRPr>
          </a:p>
          <a:p>
            <a:pPr indent="0" lvl="0" marL="457200" rtl="0" algn="l">
              <a:lnSpc>
                <a:spcPct val="115000"/>
              </a:lnSpc>
              <a:spcBef>
                <a:spcPts val="0"/>
              </a:spcBef>
              <a:spcAft>
                <a:spcPts val="0"/>
              </a:spcAft>
              <a:buNone/>
            </a:pPr>
            <a:r>
              <a:t/>
            </a:r>
            <a:endParaRPr sz="1600">
              <a:solidFill>
                <a:schemeClr val="dk1"/>
              </a:solidFill>
              <a:latin typeface="Mali"/>
              <a:ea typeface="Mali"/>
              <a:cs typeface="Mali"/>
              <a:sym typeface="Mal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5308"/>
            <a:ext cx="8520600" cy="38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h" sz="2000">
                <a:latin typeface="Mali"/>
                <a:ea typeface="Mali"/>
                <a:cs typeface="Mali"/>
                <a:sym typeface="Mali"/>
              </a:rPr>
              <a:t>HOW TO IMPROVE COLLEGE READING SKILLS IN 10 STEPS</a:t>
            </a:r>
            <a:endParaRPr b="1">
              <a:latin typeface="Mali"/>
              <a:ea typeface="Mali"/>
              <a:cs typeface="Mali"/>
              <a:sym typeface="Mali"/>
            </a:endParaRPr>
          </a:p>
        </p:txBody>
      </p:sp>
      <p:sp>
        <p:nvSpPr>
          <p:cNvPr id="130" name="Google Shape;130;p24"/>
          <p:cNvSpPr txBox="1"/>
          <p:nvPr>
            <p:ph idx="1" type="body"/>
          </p:nvPr>
        </p:nvSpPr>
        <p:spPr>
          <a:xfrm>
            <a:off x="378875" y="919350"/>
            <a:ext cx="8520600" cy="38751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th" sz="1600">
                <a:solidFill>
                  <a:schemeClr val="dk1"/>
                </a:solidFill>
                <a:latin typeface="Mali"/>
                <a:ea typeface="Mali"/>
                <a:cs typeface="Mali"/>
                <a:sym typeface="Mali"/>
              </a:rPr>
              <a:t>3.   </a:t>
            </a:r>
            <a:r>
              <a:rPr lang="th" sz="1600">
                <a:solidFill>
                  <a:schemeClr val="dk1"/>
                </a:solidFill>
                <a:latin typeface="Mali"/>
                <a:ea typeface="Mali"/>
                <a:cs typeface="Mali"/>
                <a:sym typeface="Mali"/>
              </a:rPr>
              <a:t> </a:t>
            </a:r>
            <a:r>
              <a:rPr lang="th" sz="1600">
                <a:solidFill>
                  <a:schemeClr val="dk1"/>
                </a:solidFill>
                <a:latin typeface="Mali"/>
                <a:ea typeface="Mali"/>
                <a:cs typeface="Mali"/>
                <a:sym typeface="Mali"/>
              </a:rPr>
              <a:t>Keep track of what you read by taking notes. There are a variety of ways to take notes. Some people prefer to jot down important ideas in a notebook. Others might create an outline. If you learn best by seeing the text in graphic form, try creating a chart or diagram or even sketching pictures of what you read.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rPr lang="th" sz="1600">
                <a:solidFill>
                  <a:schemeClr val="dk1"/>
                </a:solidFill>
                <a:latin typeface="Mali"/>
                <a:ea typeface="Mali"/>
                <a:cs typeface="Mali"/>
                <a:sym typeface="Mali"/>
              </a:rPr>
              <a:t>4.    </a:t>
            </a:r>
            <a:r>
              <a:rPr lang="th" sz="1600">
                <a:solidFill>
                  <a:schemeClr val="dk1"/>
                </a:solidFill>
                <a:latin typeface="Mali"/>
                <a:ea typeface="Mali"/>
                <a:cs typeface="Mali"/>
                <a:sym typeface="Mali"/>
              </a:rPr>
              <a:t>Mark the text in your book. If you own the book and are comfortable with writing in it, use a highlighter to capture key ideas. Write notes in the margins, including definitions for difficult words or points your instructor makes during lectures. If you don't own the book or prefer not to write in it, use sticky notes instead; stick them right in your book.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5308"/>
            <a:ext cx="8520600" cy="38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h" sz="2000">
                <a:latin typeface="Mali"/>
                <a:ea typeface="Mali"/>
                <a:cs typeface="Mali"/>
                <a:sym typeface="Mali"/>
              </a:rPr>
              <a:t>HOW TO IMPROVE COLLEGE READING SKILLS IN 10 STEPS</a:t>
            </a:r>
            <a:endParaRPr b="1">
              <a:latin typeface="Mali"/>
              <a:ea typeface="Mali"/>
              <a:cs typeface="Mali"/>
              <a:sym typeface="Mali"/>
            </a:endParaRPr>
          </a:p>
        </p:txBody>
      </p:sp>
      <p:sp>
        <p:nvSpPr>
          <p:cNvPr id="136" name="Google Shape;136;p25"/>
          <p:cNvSpPr txBox="1"/>
          <p:nvPr>
            <p:ph idx="1" type="body"/>
          </p:nvPr>
        </p:nvSpPr>
        <p:spPr>
          <a:xfrm>
            <a:off x="392300" y="758202"/>
            <a:ext cx="8520600" cy="402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th" sz="1600">
                <a:solidFill>
                  <a:schemeClr val="dk1"/>
                </a:solidFill>
                <a:latin typeface="Mali"/>
                <a:ea typeface="Mali"/>
                <a:cs typeface="Mali"/>
                <a:sym typeface="Mali"/>
              </a:rPr>
              <a:t>5.    Be certain you've understood what you've read by stopping after each chunk of text and summarize the main ideas. If you're working in a study group, stop after each paragraph and have each person write a summary of the paragraph. Then compare summaries so no one misses any key points.</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0" rtl="0" algn="l">
              <a:spcBef>
                <a:spcPts val="0"/>
              </a:spcBef>
              <a:spcAft>
                <a:spcPts val="0"/>
              </a:spcAft>
              <a:buSzPts val="1800"/>
              <a:buNone/>
            </a:pPr>
            <a:r>
              <a:rPr lang="th" sz="1600">
                <a:solidFill>
                  <a:schemeClr val="dk1"/>
                </a:solidFill>
                <a:latin typeface="Mali"/>
                <a:ea typeface="Mali"/>
                <a:cs typeface="Mali"/>
                <a:sym typeface="Mali"/>
              </a:rPr>
              <a:t>6.    Paraphrase bits of text, especially those that are difficult to understand. When you paraphrase something, you essentially translate it into your own words.</a:t>
            </a:r>
            <a:endParaRPr sz="1600">
              <a:solidFill>
                <a:schemeClr val="dk1"/>
              </a:solidFill>
              <a:latin typeface="Mali"/>
              <a:ea typeface="Mali"/>
              <a:cs typeface="Mali"/>
              <a:sym typeface="Mali"/>
            </a:endParaRPr>
          </a:p>
          <a:p>
            <a:pPr indent="0" lvl="0" marL="114300" rtl="0" algn="l">
              <a:spcBef>
                <a:spcPts val="0"/>
              </a:spcBef>
              <a:spcAft>
                <a:spcPts val="0"/>
              </a:spcAft>
              <a:buSzPts val="1800"/>
              <a:buNone/>
            </a:pPr>
            <a:r>
              <a:t/>
            </a:r>
            <a:endParaRPr sz="1600">
              <a:solidFill>
                <a:schemeClr val="dk1"/>
              </a:solidFill>
              <a:latin typeface="Mali"/>
              <a:ea typeface="Mali"/>
              <a:cs typeface="Mali"/>
              <a:sym typeface="Mali"/>
            </a:endParaRPr>
          </a:p>
          <a:p>
            <a:pPr indent="0" lvl="0" marL="0" rtl="0" algn="l">
              <a:spcBef>
                <a:spcPts val="0"/>
              </a:spcBef>
              <a:spcAft>
                <a:spcPts val="0"/>
              </a:spcAft>
              <a:buSzPts val="1800"/>
              <a:buNone/>
            </a:pPr>
            <a:r>
              <a:rPr lang="th" sz="1600">
                <a:solidFill>
                  <a:schemeClr val="dk1"/>
                </a:solidFill>
                <a:latin typeface="Mali"/>
                <a:ea typeface="Mali"/>
                <a:cs typeface="Mali"/>
                <a:sym typeface="Mali"/>
              </a:rPr>
              <a:t>7.    Stop and look up a word only if knowing the word is essential to understanding the text. If the sentence still makes sense even if you do not know the word, skip it and keep on reading. If you're curious about the word, look it up later, but don't let it interfere with your reading. A good way to remember new words is to create flashcards and quiz yourself.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4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400">
              <a:solidFill>
                <a:schemeClr val="dk1"/>
              </a:solidFill>
              <a:latin typeface="Mali"/>
              <a:ea typeface="Mali"/>
              <a:cs typeface="Mali"/>
              <a:sym typeface="Mal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37071"/>
            <a:ext cx="8520600" cy="3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th" sz="2000">
                <a:latin typeface="Mali"/>
                <a:ea typeface="Mali"/>
                <a:cs typeface="Mali"/>
                <a:sym typeface="Mali"/>
              </a:rPr>
              <a:t>HOW TO IMPROVE COLLEGE READING SKILLS IN 10 STEPS</a:t>
            </a:r>
            <a:endParaRPr b="1">
              <a:latin typeface="Mali"/>
              <a:ea typeface="Mali"/>
              <a:cs typeface="Mali"/>
              <a:sym typeface="Mali"/>
            </a:endParaRPr>
          </a:p>
          <a:p>
            <a:pPr indent="0" lvl="0" marL="0" rtl="0" algn="l">
              <a:lnSpc>
                <a:spcPct val="100000"/>
              </a:lnSpc>
              <a:spcBef>
                <a:spcPts val="0"/>
              </a:spcBef>
              <a:spcAft>
                <a:spcPts val="0"/>
              </a:spcAft>
              <a:buSzPts val="2800"/>
              <a:buNone/>
            </a:pPr>
            <a:r>
              <a:t/>
            </a:r>
            <a:endParaRPr sz="2000"/>
          </a:p>
        </p:txBody>
      </p:sp>
      <p:sp>
        <p:nvSpPr>
          <p:cNvPr id="142" name="Google Shape;142;p26"/>
          <p:cNvSpPr txBox="1"/>
          <p:nvPr>
            <p:ph idx="1" type="body"/>
          </p:nvPr>
        </p:nvSpPr>
        <p:spPr>
          <a:xfrm>
            <a:off x="311700" y="792351"/>
            <a:ext cx="8520600" cy="406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th" sz="1600">
                <a:solidFill>
                  <a:schemeClr val="dk1"/>
                </a:solidFill>
                <a:latin typeface="Mali"/>
                <a:ea typeface="Mali"/>
                <a:cs typeface="Mali"/>
                <a:sym typeface="Mali"/>
              </a:rPr>
              <a:t>8.       Ask questions about things you don't understand. One way to do this is to jot questions down on sticky notes and stick them in the margin of the text. Then look for the answers to the questions as you continue reading. If you can't find the answers, ask a classmate or your instructor.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SzPts val="1800"/>
              <a:buNone/>
            </a:pPr>
            <a:r>
              <a:rPr lang="th" sz="1600">
                <a:solidFill>
                  <a:schemeClr val="dk1"/>
                </a:solidFill>
                <a:latin typeface="Mali"/>
                <a:ea typeface="Mali"/>
                <a:cs typeface="Mali"/>
                <a:sym typeface="Mali"/>
              </a:rPr>
              <a:t>9.       Read critically, or question the text. Look for the main points the author of the text is trying to make. Ask yourself if the main ideas of the text are supported with evidence and if the evidence is logical and reliable. Look for any holes in the ideas presented, and don't be afraid to challenge ideas you don't agree with.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0" rtl="0" algn="l">
              <a:lnSpc>
                <a:spcPct val="115000"/>
              </a:lnSpc>
              <a:spcBef>
                <a:spcPts val="0"/>
              </a:spcBef>
              <a:spcAft>
                <a:spcPts val="0"/>
              </a:spcAft>
              <a:buSzPts val="1800"/>
              <a:buNone/>
            </a:pPr>
            <a:r>
              <a:rPr lang="th" sz="1600">
                <a:solidFill>
                  <a:schemeClr val="dk1"/>
                </a:solidFill>
                <a:latin typeface="Mali"/>
                <a:ea typeface="Mali"/>
                <a:cs typeface="Mali"/>
                <a:sym typeface="Mali"/>
              </a:rPr>
              <a:t>10.    Reread the text. You don't have to reread the whole text, especially if it's very long, but you will benefit from rereading sections that are either very complicated or that you had a lot of questions about.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sz="1600">
              <a:solidFill>
                <a:schemeClr val="dk1"/>
              </a:solidFill>
              <a:latin typeface="Mali"/>
              <a:ea typeface="Mali"/>
              <a:cs typeface="Mali"/>
              <a:sym typeface="Mal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135925"/>
            <a:ext cx="85206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th" sz="2400">
                <a:latin typeface="Mali"/>
                <a:ea typeface="Mali"/>
                <a:cs typeface="Mali"/>
                <a:sym typeface="Mali"/>
              </a:rPr>
              <a:t>Critical Reading for Teachers of English</a:t>
            </a:r>
            <a:endParaRPr sz="2400"/>
          </a:p>
        </p:txBody>
      </p:sp>
      <p:sp>
        <p:nvSpPr>
          <p:cNvPr id="148" name="Google Shape;148;p27"/>
          <p:cNvSpPr txBox="1"/>
          <p:nvPr>
            <p:ph idx="1" type="body"/>
          </p:nvPr>
        </p:nvSpPr>
        <p:spPr>
          <a:xfrm>
            <a:off x="586900" y="816975"/>
            <a:ext cx="7686000" cy="371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th"/>
              <a:t>   </a:t>
            </a:r>
            <a:r>
              <a:rPr lang="th" sz="2200"/>
              <a:t>  </a:t>
            </a:r>
            <a:r>
              <a:rPr b="1" lang="th" sz="2200">
                <a:solidFill>
                  <a:srgbClr val="0000FF"/>
                </a:solidFill>
                <a:latin typeface="Mali"/>
                <a:ea typeface="Mali"/>
                <a:cs typeface="Mali"/>
                <a:sym typeface="Mali"/>
              </a:rPr>
              <a:t>Reading Skill &amp; Strategy</a:t>
            </a:r>
            <a:endParaRPr b="1" sz="2200">
              <a:solidFill>
                <a:srgbClr val="0000FF"/>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b="1" sz="2200">
              <a:latin typeface="Mali"/>
              <a:ea typeface="Mali"/>
              <a:cs typeface="Mali"/>
              <a:sym typeface="Mali"/>
            </a:endParaRPr>
          </a:p>
          <a:p>
            <a:pPr indent="0" lvl="0" marL="114300" rtl="0" algn="l">
              <a:spcBef>
                <a:spcPts val="1600"/>
              </a:spcBef>
              <a:spcAft>
                <a:spcPts val="0"/>
              </a:spcAft>
              <a:buSzPts val="1800"/>
              <a:buNone/>
            </a:pPr>
            <a:r>
              <a:rPr lang="th">
                <a:solidFill>
                  <a:schemeClr val="dk1"/>
                </a:solidFill>
                <a:latin typeface="Mali"/>
                <a:ea typeface="Mali"/>
                <a:cs typeface="Mali"/>
                <a:sym typeface="Mali"/>
              </a:rPr>
              <a:t>Read more: How to Improve College Reading Skills in 10 Steps | eHow.com </a:t>
            </a:r>
            <a:endParaRPr>
              <a:solidFill>
                <a:schemeClr val="dk1"/>
              </a:solidFill>
              <a:latin typeface="Mali"/>
              <a:ea typeface="Mali"/>
              <a:cs typeface="Mali"/>
              <a:sym typeface="Mali"/>
            </a:endParaRPr>
          </a:p>
          <a:p>
            <a:pPr indent="0" lvl="0" marL="114300" rtl="0" algn="l">
              <a:spcBef>
                <a:spcPts val="0"/>
              </a:spcBef>
              <a:spcAft>
                <a:spcPts val="0"/>
              </a:spcAft>
              <a:buSzPts val="1800"/>
              <a:buNone/>
            </a:pPr>
            <a:r>
              <a:t/>
            </a:r>
            <a:endParaRPr sz="1400"/>
          </a:p>
          <a:p>
            <a:pPr indent="0" lvl="0" marL="114300" rtl="0" algn="l">
              <a:spcBef>
                <a:spcPts val="0"/>
              </a:spcBef>
              <a:spcAft>
                <a:spcPts val="0"/>
              </a:spcAft>
              <a:buSzPts val="1800"/>
              <a:buNone/>
            </a:pPr>
            <a:r>
              <a:rPr lang="th" sz="1700" u="sng">
                <a:solidFill>
                  <a:schemeClr val="hlink"/>
                </a:solidFill>
                <a:latin typeface="Mali"/>
                <a:ea typeface="Mali"/>
                <a:cs typeface="Mali"/>
                <a:sym typeface="Mali"/>
                <a:hlinkClick r:id="rId3"/>
              </a:rPr>
              <a:t>http://www.ehow.com/how_4472103_improve-college-reading-skills-10.html#ixzz124xPgxbA</a:t>
            </a:r>
            <a:endParaRPr sz="1700">
              <a:latin typeface="Mali"/>
              <a:ea typeface="Mali"/>
              <a:cs typeface="Mali"/>
              <a:sym typeface="Mali"/>
            </a:endParaRPr>
          </a:p>
          <a:p>
            <a:pPr indent="0" lvl="0" marL="114300" rtl="0" algn="l">
              <a:spcBef>
                <a:spcPts val="0"/>
              </a:spcBef>
              <a:spcAft>
                <a:spcPts val="0"/>
              </a:spcAft>
              <a:buSzPts val="1800"/>
              <a:buNone/>
            </a:pPr>
            <a:r>
              <a:t/>
            </a:r>
            <a:endParaRPr sz="1400"/>
          </a:p>
          <a:p>
            <a:pPr indent="0" lvl="0" marL="0" rtl="0" algn="l">
              <a:lnSpc>
                <a:spcPct val="115000"/>
              </a:lnSpc>
              <a:spcBef>
                <a:spcPts val="0"/>
              </a:spcBef>
              <a:spcAft>
                <a:spcPts val="1600"/>
              </a:spcAft>
              <a:buSzPts val="1800"/>
              <a:buNone/>
            </a:pPr>
            <a:r>
              <a:rPr b="1" lang="th" sz="2200">
                <a:latin typeface="Mali"/>
                <a:ea typeface="Mali"/>
                <a:cs typeface="Mali"/>
                <a:sym typeface="Mali"/>
              </a:rPr>
              <a:t> </a:t>
            </a:r>
            <a:endParaRPr b="1" sz="2200">
              <a:latin typeface="Mali"/>
              <a:ea typeface="Mali"/>
              <a:cs typeface="Mali"/>
              <a:sym typeface="Mal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241714"/>
            <a:ext cx="8520600" cy="5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th" sz="2400">
                <a:latin typeface="Mali"/>
                <a:ea typeface="Mali"/>
                <a:cs typeface="Mali"/>
                <a:sym typeface="Mali"/>
              </a:rPr>
              <a:t>Critical Reading for Teachers of English</a:t>
            </a:r>
            <a:endParaRPr sz="2400"/>
          </a:p>
          <a:p>
            <a:pPr indent="0" lvl="0" marL="0" rtl="0" algn="l">
              <a:lnSpc>
                <a:spcPct val="100000"/>
              </a:lnSpc>
              <a:spcBef>
                <a:spcPts val="0"/>
              </a:spcBef>
              <a:spcAft>
                <a:spcPts val="0"/>
              </a:spcAft>
              <a:buSzPts val="2800"/>
              <a:buNone/>
            </a:pPr>
            <a:r>
              <a:t/>
            </a:r>
            <a:endParaRPr sz="2400"/>
          </a:p>
        </p:txBody>
      </p:sp>
      <p:sp>
        <p:nvSpPr>
          <p:cNvPr id="154" name="Google Shape;154;p28"/>
          <p:cNvSpPr txBox="1"/>
          <p:nvPr>
            <p:ph idx="1" type="body"/>
          </p:nvPr>
        </p:nvSpPr>
        <p:spPr>
          <a:xfrm>
            <a:off x="311700" y="871049"/>
            <a:ext cx="8520600" cy="41550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th" u="sng">
                <a:solidFill>
                  <a:schemeClr val="dk1"/>
                </a:solidFill>
                <a:latin typeface="Mali"/>
                <a:ea typeface="Mali"/>
                <a:cs typeface="Mali"/>
                <a:sym typeface="Mali"/>
              </a:rPr>
              <a:t>News Article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rPr lang="th">
                <a:solidFill>
                  <a:schemeClr val="dk1"/>
                </a:solidFill>
                <a:latin typeface="Mali"/>
                <a:ea typeface="Mali"/>
                <a:cs typeface="Mali"/>
                <a:sym typeface="Mali"/>
              </a:rPr>
              <a:t>Introduce vocabulary words &amp; phrases.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rPr lang="th">
                <a:solidFill>
                  <a:schemeClr val="dk1"/>
                </a:solidFill>
                <a:latin typeface="Mali"/>
                <a:ea typeface="Mali"/>
                <a:cs typeface="Mali"/>
                <a:sym typeface="Mali"/>
              </a:rPr>
              <a:t>News in Levels (2022, Nov 21). Dangerous Crossing. World News for Students of English. Retrieved from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rPr lang="th" u="sng">
                <a:solidFill>
                  <a:srgbClr val="6AA4C8"/>
                </a:solidFill>
                <a:latin typeface="Mali"/>
                <a:ea typeface="Mali"/>
                <a:cs typeface="Mali"/>
                <a:sym typeface="Mali"/>
                <a:hlinkClick r:id="rId3">
                  <a:extLst>
                    <a:ext uri="{A12FA001-AC4F-418D-AE19-62706E023703}">
                      <ahyp:hlinkClr val="tx"/>
                    </a:ext>
                  </a:extLst>
                </a:hlinkClick>
              </a:rPr>
              <a:t>https://www.newsinlevels.com/products/dangerous-crossing-level-3/</a:t>
            </a:r>
            <a:endParaRPr>
              <a:solidFill>
                <a:srgbClr val="6AA4C8"/>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rgbClr val="6AA4C8"/>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rgbClr val="6AA4C8"/>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chemeClr val="dk1"/>
              </a:solidFill>
              <a:latin typeface="Mali"/>
              <a:ea typeface="Mali"/>
              <a:cs typeface="Mali"/>
              <a:sym typeface="Mali"/>
            </a:endParaRPr>
          </a:p>
          <a:p>
            <a:pPr indent="0" lvl="0" marL="114300" rtl="0" algn="l">
              <a:lnSpc>
                <a:spcPct val="115000"/>
              </a:lnSpc>
              <a:spcBef>
                <a:spcPts val="0"/>
              </a:spcBef>
              <a:spcAft>
                <a:spcPts val="0"/>
              </a:spcAft>
              <a:buSzPts val="1800"/>
              <a:buNone/>
            </a:pPr>
            <a:r>
              <a:t/>
            </a:r>
            <a:endParaRPr>
              <a:solidFill>
                <a:schemeClr val="dk1"/>
              </a:solidFill>
            </a:endParaRPr>
          </a:p>
        </p:txBody>
      </p:sp>
      <p:pic>
        <p:nvPicPr>
          <p:cNvPr id="155" name="Google Shape;155;p28"/>
          <p:cNvPicPr preferRelativeResize="0"/>
          <p:nvPr/>
        </p:nvPicPr>
        <p:blipFill>
          <a:blip r:embed="rId4">
            <a:alphaModFix/>
          </a:blip>
          <a:stretch>
            <a:fillRect/>
          </a:stretch>
        </p:blipFill>
        <p:spPr>
          <a:xfrm>
            <a:off x="2700075" y="3388350"/>
            <a:ext cx="2857500" cy="142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176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th">
                <a:latin typeface="Mali"/>
                <a:ea typeface="Mali"/>
                <a:cs typeface="Mali"/>
                <a:sym typeface="Mali"/>
              </a:rPr>
              <a:t>Exit Ticket</a:t>
            </a:r>
            <a:endParaRPr b="1">
              <a:latin typeface="Mali"/>
              <a:ea typeface="Mali"/>
              <a:cs typeface="Mali"/>
              <a:sym typeface="Mali"/>
            </a:endParaRPr>
          </a:p>
        </p:txBody>
      </p:sp>
      <p:sp>
        <p:nvSpPr>
          <p:cNvPr id="161" name="Google Shape;161;p29"/>
          <p:cNvSpPr txBox="1"/>
          <p:nvPr>
            <p:ph idx="1" type="body"/>
          </p:nvPr>
        </p:nvSpPr>
        <p:spPr>
          <a:xfrm>
            <a:off x="311700" y="930875"/>
            <a:ext cx="8520600" cy="363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th" sz="2100" u="sng">
                <a:solidFill>
                  <a:schemeClr val="hlink"/>
                </a:solidFill>
                <a:latin typeface="Mali"/>
                <a:ea typeface="Mali"/>
                <a:cs typeface="Mali"/>
                <a:sym typeface="Mali"/>
                <a:hlinkClick r:id="rId3"/>
              </a:rPr>
              <a:t>https://forms.gle/md9qFa1fXivd1GD29</a:t>
            </a:r>
            <a:endParaRPr sz="2100">
              <a:latin typeface="Mali"/>
              <a:ea typeface="Mali"/>
              <a:cs typeface="Mali"/>
              <a:sym typeface="Mali"/>
            </a:endParaRPr>
          </a:p>
          <a:p>
            <a:pPr indent="0" lvl="0" marL="0" rtl="0" algn="ctr">
              <a:spcBef>
                <a:spcPts val="1200"/>
              </a:spcBef>
              <a:spcAft>
                <a:spcPts val="1200"/>
              </a:spcAft>
              <a:buNone/>
            </a:pPr>
            <a:r>
              <a:t/>
            </a:r>
            <a:endParaRPr/>
          </a:p>
        </p:txBody>
      </p:sp>
      <p:pic>
        <p:nvPicPr>
          <p:cNvPr id="162" name="Google Shape;162;p29"/>
          <p:cNvPicPr preferRelativeResize="0"/>
          <p:nvPr/>
        </p:nvPicPr>
        <p:blipFill>
          <a:blip r:embed="rId4">
            <a:alphaModFix/>
          </a:blip>
          <a:stretch>
            <a:fillRect/>
          </a:stretch>
        </p:blipFill>
        <p:spPr>
          <a:xfrm>
            <a:off x="2587525" y="1143950"/>
            <a:ext cx="3691975" cy="1947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325400"/>
            <a:ext cx="6453900" cy="69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h" sz="2400">
                <a:latin typeface="Mali"/>
                <a:ea typeface="Mali"/>
                <a:cs typeface="Mali"/>
                <a:sym typeface="Mali"/>
              </a:rPr>
              <a:t>Critical Reading for Teachers of English </a:t>
            </a:r>
            <a:endParaRPr b="1" sz="2400">
              <a:latin typeface="Mali"/>
              <a:ea typeface="Mali"/>
              <a:cs typeface="Mali"/>
              <a:sym typeface="Mali"/>
            </a:endParaRPr>
          </a:p>
        </p:txBody>
      </p:sp>
      <p:sp>
        <p:nvSpPr>
          <p:cNvPr id="60" name="Google Shape;60;p14"/>
          <p:cNvSpPr txBox="1"/>
          <p:nvPr>
            <p:ph idx="1" type="body"/>
          </p:nvPr>
        </p:nvSpPr>
        <p:spPr>
          <a:xfrm>
            <a:off x="381721" y="1062681"/>
            <a:ext cx="8520600" cy="39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th">
                <a:solidFill>
                  <a:schemeClr val="dk1"/>
                </a:solidFill>
                <a:latin typeface="Mali"/>
                <a:ea typeface="Mali"/>
                <a:cs typeface="Mali"/>
                <a:sym typeface="Mali"/>
              </a:rPr>
              <a:t>Agenda (22/11/2022) Dr. Cheewala Badklang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1. Welcome (English greetings), Introductions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2. Course Outline/Syllabus Search: focus, materials, expectations, grading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3. Basic Reading Strategies “powerpoint &amp; handout” (reading aloud)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4. Intro Theme: News Article “Dangerous Crossing “ Homework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5. [Opt] What are your challenges for English reading skills? (writing/speaking)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a:solidFill>
                <a:schemeClr val="dk1"/>
              </a:solidFill>
              <a:latin typeface="Mali"/>
              <a:ea typeface="Mali"/>
              <a:cs typeface="Mali"/>
              <a:sym typeface="Mali"/>
            </a:endParaRPr>
          </a:p>
          <a:p>
            <a:pPr indent="0" lvl="0" marL="0" rtl="0" algn="l">
              <a:lnSpc>
                <a:spcPct val="115000"/>
              </a:lnSpc>
              <a:spcBef>
                <a:spcPts val="1600"/>
              </a:spcBef>
              <a:spcAft>
                <a:spcPts val="1600"/>
              </a:spcAft>
              <a:buSzPts val="1800"/>
              <a:buNone/>
            </a:pPr>
            <a:r>
              <a:t/>
            </a:r>
            <a:endParaRPr>
              <a:solidFill>
                <a:schemeClr val="dk1"/>
              </a:solidFill>
              <a:latin typeface="Mali"/>
              <a:ea typeface="Mali"/>
              <a:cs typeface="Mali"/>
              <a:sym typeface="Mal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325400"/>
            <a:ext cx="6453900" cy="69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h" sz="2400">
                <a:latin typeface="Mali"/>
                <a:ea typeface="Mali"/>
                <a:cs typeface="Mali"/>
                <a:sym typeface="Mali"/>
              </a:rPr>
              <a:t>Critical Reading for Teachers of English </a:t>
            </a:r>
            <a:endParaRPr b="1" sz="2400">
              <a:latin typeface="Mali"/>
              <a:ea typeface="Mali"/>
              <a:cs typeface="Mali"/>
              <a:sym typeface="Mali"/>
            </a:endParaRPr>
          </a:p>
        </p:txBody>
      </p:sp>
      <p:sp>
        <p:nvSpPr>
          <p:cNvPr id="66" name="Google Shape;66;p15"/>
          <p:cNvSpPr txBox="1"/>
          <p:nvPr>
            <p:ph idx="1" type="body"/>
          </p:nvPr>
        </p:nvSpPr>
        <p:spPr>
          <a:xfrm>
            <a:off x="381721" y="1062681"/>
            <a:ext cx="8520600" cy="39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th">
                <a:solidFill>
                  <a:schemeClr val="dk1"/>
                </a:solidFill>
                <a:latin typeface="Mali"/>
                <a:ea typeface="Mali"/>
                <a:cs typeface="Mali"/>
                <a:sym typeface="Mali"/>
              </a:rPr>
              <a:t>What are your challenges for English reading skills? (writing/speaking)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rPr lang="th" sz="2000" u="sng">
                <a:solidFill>
                  <a:schemeClr val="hlink"/>
                </a:solidFill>
                <a:latin typeface="Mali"/>
                <a:ea typeface="Mali"/>
                <a:cs typeface="Mali"/>
                <a:sym typeface="Mali"/>
                <a:hlinkClick r:id="rId3"/>
              </a:rPr>
              <a:t>https://www.menti.com/alfpefo8ny4s</a:t>
            </a:r>
            <a:endParaRPr sz="2000">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a:solidFill>
                <a:schemeClr val="dk1"/>
              </a:solidFill>
              <a:latin typeface="Mali"/>
              <a:ea typeface="Mali"/>
              <a:cs typeface="Mali"/>
              <a:sym typeface="Mali"/>
            </a:endParaRPr>
          </a:p>
          <a:p>
            <a:pPr indent="0" lvl="0" marL="0" rtl="0" algn="l">
              <a:lnSpc>
                <a:spcPct val="115000"/>
              </a:lnSpc>
              <a:spcBef>
                <a:spcPts val="1600"/>
              </a:spcBef>
              <a:spcAft>
                <a:spcPts val="0"/>
              </a:spcAft>
              <a:buSzPts val="1800"/>
              <a:buNone/>
            </a:pPr>
            <a:r>
              <a:t/>
            </a:r>
            <a:endParaRPr>
              <a:solidFill>
                <a:schemeClr val="dk1"/>
              </a:solidFill>
              <a:latin typeface="Mali"/>
              <a:ea typeface="Mali"/>
              <a:cs typeface="Mali"/>
              <a:sym typeface="Mali"/>
            </a:endParaRPr>
          </a:p>
          <a:p>
            <a:pPr indent="0" lvl="0" marL="0" rtl="0" algn="l">
              <a:lnSpc>
                <a:spcPct val="115000"/>
              </a:lnSpc>
              <a:spcBef>
                <a:spcPts val="1600"/>
              </a:spcBef>
              <a:spcAft>
                <a:spcPts val="1600"/>
              </a:spcAft>
              <a:buSzPts val="1800"/>
              <a:buNone/>
            </a:pPr>
            <a:r>
              <a:t/>
            </a:r>
            <a:endParaRPr>
              <a:solidFill>
                <a:schemeClr val="dk1"/>
              </a:solidFill>
              <a:latin typeface="Mali"/>
              <a:ea typeface="Mali"/>
              <a:cs typeface="Mali"/>
              <a:sym typeface="Mali"/>
            </a:endParaRPr>
          </a:p>
        </p:txBody>
      </p:sp>
      <p:pic>
        <p:nvPicPr>
          <p:cNvPr id="67" name="Google Shape;67;p15"/>
          <p:cNvPicPr preferRelativeResize="0"/>
          <p:nvPr/>
        </p:nvPicPr>
        <p:blipFill>
          <a:blip r:embed="rId4">
            <a:alphaModFix/>
          </a:blip>
          <a:stretch>
            <a:fillRect/>
          </a:stretch>
        </p:blipFill>
        <p:spPr>
          <a:xfrm>
            <a:off x="5585525" y="1590050"/>
            <a:ext cx="3316800" cy="331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81349"/>
            <a:ext cx="8520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b="1" lang="th" sz="2400">
                <a:latin typeface="Mali"/>
                <a:ea typeface="Mali"/>
                <a:cs typeface="Mali"/>
                <a:sym typeface="Mali"/>
              </a:rPr>
              <a:t>Critical Reading for Teachers of English</a:t>
            </a:r>
            <a:endParaRPr b="1" sz="2400">
              <a:latin typeface="Mali"/>
              <a:ea typeface="Mali"/>
              <a:cs typeface="Mali"/>
              <a:sym typeface="Mali"/>
            </a:endParaRPr>
          </a:p>
        </p:txBody>
      </p:sp>
      <p:sp>
        <p:nvSpPr>
          <p:cNvPr id="73" name="Google Shape;73;p16"/>
          <p:cNvSpPr txBox="1"/>
          <p:nvPr>
            <p:ph idx="1" type="body"/>
          </p:nvPr>
        </p:nvSpPr>
        <p:spPr>
          <a:xfrm>
            <a:off x="311700" y="654908"/>
            <a:ext cx="8520600" cy="44073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800"/>
              <a:buNone/>
            </a:pPr>
            <a:r>
              <a:rPr b="1" lang="th" sz="1600" u="sng">
                <a:solidFill>
                  <a:schemeClr val="dk1"/>
                </a:solidFill>
                <a:latin typeface="Mali"/>
                <a:ea typeface="Mali"/>
                <a:cs typeface="Mali"/>
                <a:sym typeface="Mali"/>
              </a:rPr>
              <a:t>COURSE DESCRIPTION:</a:t>
            </a:r>
            <a:r>
              <a:rPr lang="th" sz="1600" u="sng">
                <a:solidFill>
                  <a:schemeClr val="dk1"/>
                </a:solidFill>
                <a:latin typeface="Mali"/>
                <a:ea typeface="Mali"/>
                <a:cs typeface="Mali"/>
                <a:sym typeface="Mali"/>
              </a:rPr>
              <a:t> </a:t>
            </a:r>
            <a:endParaRPr sz="1600" u="sng">
              <a:solidFill>
                <a:schemeClr val="dk1"/>
              </a:solidFill>
              <a:latin typeface="Mali"/>
              <a:ea typeface="Mali"/>
              <a:cs typeface="Mali"/>
              <a:sym typeface="Mali"/>
            </a:endParaRPr>
          </a:p>
          <a:p>
            <a:pPr indent="0" lvl="0" marL="0" marR="0" rtl="0" algn="l">
              <a:lnSpc>
                <a:spcPct val="107000"/>
              </a:lnSpc>
              <a:spcBef>
                <a:spcPts val="0"/>
              </a:spcBef>
              <a:spcAft>
                <a:spcPts val="0"/>
              </a:spcAft>
              <a:buSzPts val="1800"/>
              <a:buNone/>
            </a:pPr>
            <a:r>
              <a:t/>
            </a:r>
            <a:endParaRPr sz="1600" u="sng">
              <a:solidFill>
                <a:schemeClr val="dk1"/>
              </a:solidFill>
              <a:latin typeface="Mali"/>
              <a:ea typeface="Mali"/>
              <a:cs typeface="Mali"/>
              <a:sym typeface="Mali"/>
            </a:endParaRPr>
          </a:p>
          <a:p>
            <a:pPr indent="0" lvl="0" marL="228600" rtl="0" algn="l">
              <a:lnSpc>
                <a:spcPct val="90000"/>
              </a:lnSpc>
              <a:spcBef>
                <a:spcPts val="0"/>
              </a:spcBef>
              <a:spcAft>
                <a:spcPts val="0"/>
              </a:spcAft>
              <a:buNone/>
            </a:pPr>
            <a:r>
              <a:rPr lang="th">
                <a:solidFill>
                  <a:schemeClr val="dk1"/>
                </a:solidFill>
                <a:latin typeface="Mali"/>
                <a:ea typeface="Mali"/>
                <a:cs typeface="Mali"/>
                <a:sym typeface="Mali"/>
              </a:rPr>
              <a:t>Study and practice a wide range of reading texts for comprehension, use reading strategies for enhancing reading ability, analyze text types and conduct reading activities</a:t>
            </a:r>
            <a:endParaRPr>
              <a:solidFill>
                <a:schemeClr val="dk1"/>
              </a:solidFill>
              <a:latin typeface="Mali"/>
              <a:ea typeface="Mali"/>
              <a:cs typeface="Mali"/>
              <a:sym typeface="Mali"/>
            </a:endParaRPr>
          </a:p>
          <a:p>
            <a:pPr indent="0" lvl="0" marL="0" marR="0" rtl="0" algn="l">
              <a:lnSpc>
                <a:spcPct val="107000"/>
              </a:lnSpc>
              <a:spcBef>
                <a:spcPts val="800"/>
              </a:spcBef>
              <a:spcAft>
                <a:spcPts val="0"/>
              </a:spcAft>
              <a:buSzPts val="1800"/>
              <a:buNone/>
            </a:pPr>
            <a:r>
              <a:t/>
            </a:r>
            <a:endParaRPr sz="1600" u="sng">
              <a:solidFill>
                <a:schemeClr val="dk1"/>
              </a:solidFill>
              <a:latin typeface="Mali"/>
              <a:ea typeface="Mali"/>
              <a:cs typeface="Mali"/>
              <a:sym typeface="Mali"/>
            </a:endParaRPr>
          </a:p>
          <a:p>
            <a:pPr indent="0" lvl="0" marL="0" marR="0" rtl="0" algn="l">
              <a:lnSpc>
                <a:spcPct val="107000"/>
              </a:lnSpc>
              <a:spcBef>
                <a:spcPts val="800"/>
              </a:spcBef>
              <a:spcAft>
                <a:spcPts val="0"/>
              </a:spcAft>
              <a:buSzPts val="1800"/>
              <a:buNone/>
            </a:pPr>
            <a:r>
              <a:rPr b="1" lang="th" sz="1600" u="sng">
                <a:solidFill>
                  <a:schemeClr val="dk1"/>
                </a:solidFill>
                <a:latin typeface="Mali"/>
                <a:ea typeface="Mali"/>
                <a:cs typeface="Mali"/>
                <a:sym typeface="Mali"/>
              </a:rPr>
              <a:t>COURSE OBJECTIVES &amp; </a:t>
            </a:r>
            <a:r>
              <a:rPr b="1" i="1" lang="th" sz="1600" u="sng">
                <a:solidFill>
                  <a:schemeClr val="dk1"/>
                </a:solidFill>
                <a:latin typeface="Mali"/>
                <a:ea typeface="Mali"/>
                <a:cs typeface="Mali"/>
                <a:sym typeface="Mali"/>
              </a:rPr>
              <a:t>ASSESSMENT</a:t>
            </a:r>
            <a:r>
              <a:rPr b="1" lang="th" sz="1600" u="sng">
                <a:solidFill>
                  <a:schemeClr val="dk1"/>
                </a:solidFill>
                <a:latin typeface="Mali"/>
                <a:ea typeface="Mali"/>
                <a:cs typeface="Mali"/>
                <a:sym typeface="Mali"/>
              </a:rPr>
              <a:t>:</a:t>
            </a:r>
            <a:r>
              <a:rPr lang="th" sz="1600">
                <a:solidFill>
                  <a:schemeClr val="dk1"/>
                </a:solidFill>
                <a:latin typeface="Mali"/>
                <a:ea typeface="Mali"/>
                <a:cs typeface="Mali"/>
                <a:sym typeface="Mali"/>
              </a:rPr>
              <a:t> First Year English Education students will be able to  </a:t>
            </a:r>
            <a:endParaRPr sz="1600">
              <a:solidFill>
                <a:schemeClr val="dk1"/>
              </a:solidFill>
              <a:latin typeface="Mali"/>
              <a:ea typeface="Mali"/>
              <a:cs typeface="Mali"/>
              <a:sym typeface="Mali"/>
            </a:endParaRPr>
          </a:p>
          <a:p>
            <a:pPr indent="0" lvl="0" marL="0" marR="0" rtl="0" algn="l">
              <a:lnSpc>
                <a:spcPct val="107000"/>
              </a:lnSpc>
              <a:spcBef>
                <a:spcPts val="800"/>
              </a:spcBef>
              <a:spcAft>
                <a:spcPts val="0"/>
              </a:spcAft>
              <a:buSzPts val="1800"/>
              <a:buNone/>
            </a:pPr>
            <a:r>
              <a:rPr i="1" lang="th" sz="1600">
                <a:solidFill>
                  <a:schemeClr val="dk1"/>
                </a:solidFill>
                <a:latin typeface="Mali"/>
                <a:ea typeface="Mali"/>
                <a:cs typeface="Mali"/>
                <a:sym typeface="Mali"/>
              </a:rPr>
              <a:t>(1) Understand</a:t>
            </a:r>
            <a:r>
              <a:rPr lang="th" sz="1600">
                <a:solidFill>
                  <a:schemeClr val="dk1"/>
                </a:solidFill>
                <a:latin typeface="Mali"/>
                <a:ea typeface="Mali"/>
                <a:cs typeface="Mali"/>
                <a:sym typeface="Mali"/>
              </a:rPr>
              <a:t> readings with comprehension questions &amp; </a:t>
            </a:r>
            <a:r>
              <a:rPr i="1" lang="th" sz="1600">
                <a:solidFill>
                  <a:schemeClr val="dk1"/>
                </a:solidFill>
                <a:latin typeface="Mali"/>
                <a:ea typeface="Mali"/>
                <a:cs typeface="Mali"/>
                <a:sym typeface="Mali"/>
              </a:rPr>
              <a:t>use</a:t>
            </a:r>
            <a:r>
              <a:rPr lang="th" sz="1600">
                <a:solidFill>
                  <a:schemeClr val="dk1"/>
                </a:solidFill>
                <a:latin typeface="Mali"/>
                <a:ea typeface="Mali"/>
                <a:cs typeface="Mali"/>
                <a:sym typeface="Mali"/>
              </a:rPr>
              <a:t> given vocabulary words; </a:t>
            </a:r>
            <a:endParaRPr>
              <a:solidFill>
                <a:schemeClr val="dk1"/>
              </a:solidFill>
              <a:latin typeface="Mali"/>
              <a:ea typeface="Mali"/>
              <a:cs typeface="Mali"/>
              <a:sym typeface="Mali"/>
            </a:endParaRPr>
          </a:p>
          <a:p>
            <a:pPr indent="0" lvl="0" marL="0" marR="0" rtl="0" algn="l">
              <a:lnSpc>
                <a:spcPct val="107000"/>
              </a:lnSpc>
              <a:spcBef>
                <a:spcPts val="0"/>
              </a:spcBef>
              <a:spcAft>
                <a:spcPts val="0"/>
              </a:spcAft>
              <a:buSzPts val="1800"/>
              <a:buNone/>
            </a:pPr>
            <a:r>
              <a:rPr i="1" lang="th" sz="1600">
                <a:solidFill>
                  <a:schemeClr val="dk1"/>
                </a:solidFill>
                <a:latin typeface="Mali"/>
                <a:ea typeface="Mali"/>
                <a:cs typeface="Mali"/>
                <a:sym typeface="Mali"/>
              </a:rPr>
              <a:t>(2) Analyze</a:t>
            </a:r>
            <a:r>
              <a:rPr lang="th" sz="1600">
                <a:solidFill>
                  <a:schemeClr val="dk1"/>
                </a:solidFill>
                <a:latin typeface="Mali"/>
                <a:ea typeface="Mali"/>
                <a:cs typeface="Mali"/>
                <a:sym typeface="Mali"/>
              </a:rPr>
              <a:t> reading types and strategies to </a:t>
            </a:r>
            <a:r>
              <a:rPr i="1" lang="th" sz="1600">
                <a:solidFill>
                  <a:schemeClr val="dk1"/>
                </a:solidFill>
                <a:latin typeface="Mali"/>
                <a:ea typeface="Mali"/>
                <a:cs typeface="Mali"/>
                <a:sym typeface="Mali"/>
              </a:rPr>
              <a:t>prepare</a:t>
            </a:r>
            <a:r>
              <a:rPr lang="th" sz="1600">
                <a:solidFill>
                  <a:schemeClr val="dk1"/>
                </a:solidFill>
                <a:latin typeface="Mali"/>
                <a:ea typeface="Mali"/>
                <a:cs typeface="Mali"/>
                <a:sym typeface="Mali"/>
              </a:rPr>
              <a:t> reading activities or short projects.</a:t>
            </a:r>
            <a:endParaRPr>
              <a:solidFill>
                <a:schemeClr val="dk1"/>
              </a:solidFill>
              <a:latin typeface="Mali"/>
              <a:ea typeface="Mali"/>
              <a:cs typeface="Mali"/>
              <a:sym typeface="Mali"/>
            </a:endParaRPr>
          </a:p>
          <a:p>
            <a:pPr indent="0" lvl="0" marL="0" marR="0" rtl="0" algn="l">
              <a:lnSpc>
                <a:spcPct val="107000"/>
              </a:lnSpc>
              <a:spcBef>
                <a:spcPts val="800"/>
              </a:spcBef>
              <a:spcAft>
                <a:spcPts val="0"/>
              </a:spcAft>
              <a:buSzPts val="1800"/>
              <a:buNone/>
            </a:pPr>
            <a:r>
              <a:t/>
            </a:r>
            <a:endParaRPr>
              <a:solidFill>
                <a:schemeClr val="dk1"/>
              </a:solidFill>
              <a:latin typeface="Mali"/>
              <a:ea typeface="Mali"/>
              <a:cs typeface="Mali"/>
              <a:sym typeface="Mal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81349"/>
            <a:ext cx="8520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th" sz="2400">
                <a:latin typeface="Mali"/>
                <a:ea typeface="Mali"/>
                <a:cs typeface="Mali"/>
                <a:sym typeface="Mali"/>
              </a:rPr>
              <a:t>Critical Reading for Teachers of English</a:t>
            </a:r>
            <a:endParaRPr b="1" sz="2400">
              <a:latin typeface="Mali"/>
              <a:ea typeface="Mali"/>
              <a:cs typeface="Mali"/>
              <a:sym typeface="Mali"/>
            </a:endParaRPr>
          </a:p>
        </p:txBody>
      </p:sp>
      <p:sp>
        <p:nvSpPr>
          <p:cNvPr id="79" name="Google Shape;79;p17"/>
          <p:cNvSpPr txBox="1"/>
          <p:nvPr>
            <p:ph idx="1" type="body"/>
          </p:nvPr>
        </p:nvSpPr>
        <p:spPr>
          <a:xfrm>
            <a:off x="311700" y="891551"/>
            <a:ext cx="8520600" cy="37944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800"/>
              </a:spcBef>
              <a:spcAft>
                <a:spcPts val="0"/>
              </a:spcAft>
              <a:buClr>
                <a:schemeClr val="dk1"/>
              </a:buClr>
              <a:buSzPts val="1800"/>
              <a:buFont typeface="Arial"/>
              <a:buNone/>
            </a:pPr>
            <a:r>
              <a:rPr b="1" lang="th" sz="1600" u="sng">
                <a:solidFill>
                  <a:schemeClr val="dk1"/>
                </a:solidFill>
                <a:latin typeface="Mali"/>
                <a:ea typeface="Mali"/>
                <a:cs typeface="Mali"/>
                <a:sym typeface="Mali"/>
              </a:rPr>
              <a:t>COURSE EXPECTATIONS &amp; </a:t>
            </a:r>
            <a:r>
              <a:rPr b="1" i="1" lang="th" sz="1600" u="sng">
                <a:solidFill>
                  <a:schemeClr val="dk1"/>
                </a:solidFill>
                <a:latin typeface="Mali"/>
                <a:ea typeface="Mali"/>
                <a:cs typeface="Mali"/>
                <a:sym typeface="Mali"/>
              </a:rPr>
              <a:t>MATERIALS:</a:t>
            </a:r>
            <a:r>
              <a:rPr b="1" i="1" lang="th" sz="1600">
                <a:solidFill>
                  <a:schemeClr val="dk1"/>
                </a:solidFill>
                <a:latin typeface="Mali"/>
                <a:ea typeface="Mali"/>
                <a:cs typeface="Mali"/>
                <a:sym typeface="Mali"/>
              </a:rPr>
              <a:t> </a:t>
            </a:r>
            <a:r>
              <a:rPr lang="th" sz="1600">
                <a:solidFill>
                  <a:schemeClr val="dk1"/>
                </a:solidFill>
                <a:latin typeface="Mali"/>
                <a:ea typeface="Mali"/>
                <a:cs typeface="Mali"/>
                <a:sym typeface="Mali"/>
              </a:rPr>
              <a:t>First Year English Education students are expected to </a:t>
            </a:r>
            <a:endParaRPr sz="1600">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lang="th" sz="1600">
                <a:solidFill>
                  <a:schemeClr val="dk1"/>
                </a:solidFill>
                <a:latin typeface="Mali"/>
                <a:ea typeface="Mali"/>
                <a:cs typeface="Mali"/>
                <a:sym typeface="Mali"/>
              </a:rPr>
              <a:t>(1) Attend and participate in the class</a:t>
            </a:r>
            <a:endParaRPr sz="1600">
              <a:solidFill>
                <a:schemeClr val="dk1"/>
              </a:solidFill>
              <a:latin typeface="Mali"/>
              <a:ea typeface="Mali"/>
              <a:cs typeface="Mali"/>
              <a:sym typeface="Mali"/>
            </a:endParaRPr>
          </a:p>
          <a:p>
            <a:pPr indent="0" lvl="0" marL="0" rtl="0" algn="l">
              <a:lnSpc>
                <a:spcPct val="107000"/>
              </a:lnSpc>
              <a:spcBef>
                <a:spcPts val="0"/>
              </a:spcBef>
              <a:spcAft>
                <a:spcPts val="0"/>
              </a:spcAft>
              <a:buClr>
                <a:schemeClr val="dk1"/>
              </a:buClr>
              <a:buSzPts val="1800"/>
              <a:buFont typeface="Arial"/>
              <a:buNone/>
            </a:pPr>
            <a:r>
              <a:rPr lang="th" sz="1600">
                <a:solidFill>
                  <a:schemeClr val="dk1"/>
                </a:solidFill>
                <a:latin typeface="Mali"/>
                <a:ea typeface="Mali"/>
                <a:cs typeface="Mali"/>
                <a:sym typeface="Mali"/>
              </a:rPr>
              <a:t>(2) Complete homework as assigned and meet deadlines. </a:t>
            </a:r>
            <a:endParaRPr sz="1600">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t/>
            </a:r>
            <a:endParaRPr i="1" sz="1600">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b="1" i="1" lang="th" sz="1600">
                <a:solidFill>
                  <a:schemeClr val="dk1"/>
                </a:solidFill>
                <a:latin typeface="Mali"/>
                <a:ea typeface="Mali"/>
                <a:cs typeface="Mali"/>
                <a:sym typeface="Mali"/>
              </a:rPr>
              <a:t>Materials</a:t>
            </a:r>
            <a:r>
              <a:rPr b="1" lang="th" sz="1600">
                <a:solidFill>
                  <a:schemeClr val="dk1"/>
                </a:solidFill>
                <a:latin typeface="Mali"/>
                <a:ea typeface="Mali"/>
                <a:cs typeface="Mali"/>
                <a:sym typeface="Mali"/>
              </a:rPr>
              <a:t> include</a:t>
            </a:r>
            <a:r>
              <a:rPr lang="th" sz="1600">
                <a:solidFill>
                  <a:schemeClr val="dk1"/>
                </a:solidFill>
                <a:latin typeface="Mali"/>
                <a:ea typeface="Mali"/>
                <a:cs typeface="Mali"/>
                <a:sym typeface="Mali"/>
              </a:rPr>
              <a:t>: a notebook for writing vocabulary with  definitions, and proverbs with meanings</a:t>
            </a:r>
            <a:endParaRPr sz="1600">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t/>
            </a:r>
            <a:endParaRPr sz="1600">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b="1" lang="th">
                <a:solidFill>
                  <a:schemeClr val="dk1"/>
                </a:solidFill>
                <a:latin typeface="Mali"/>
                <a:ea typeface="Mali"/>
                <a:cs typeface="Mali"/>
                <a:sym typeface="Mali"/>
              </a:rPr>
              <a:t>Reading Theme:</a:t>
            </a:r>
            <a:r>
              <a:rPr lang="th">
                <a:solidFill>
                  <a:schemeClr val="dk1"/>
                </a:solidFill>
                <a:latin typeface="Mali"/>
                <a:ea typeface="Mali"/>
                <a:cs typeface="Mali"/>
                <a:sym typeface="Mali"/>
              </a:rPr>
              <a:t> Global Health, Environmental issues, Education, Current events, etc. </a:t>
            </a:r>
            <a:endParaRPr>
              <a:solidFill>
                <a:schemeClr val="dk1"/>
              </a:solidFill>
              <a:latin typeface="Mali"/>
              <a:ea typeface="Mali"/>
              <a:cs typeface="Mali"/>
              <a:sym typeface="Mali"/>
            </a:endParaRPr>
          </a:p>
          <a:p>
            <a:pPr indent="0" lvl="0" marL="0" marR="0" rtl="0" algn="l">
              <a:lnSpc>
                <a:spcPct val="107000"/>
              </a:lnSpc>
              <a:spcBef>
                <a:spcPts val="800"/>
              </a:spcBef>
              <a:spcAft>
                <a:spcPts val="0"/>
              </a:spcAft>
              <a:buSzPts val="1800"/>
              <a:buNone/>
            </a:pPr>
            <a:r>
              <a:t/>
            </a:r>
            <a:endParaRPr b="1" sz="1600" u="sng">
              <a:solidFill>
                <a:schemeClr val="dk1"/>
              </a:solidFill>
              <a:latin typeface="Mali"/>
              <a:ea typeface="Mali"/>
              <a:cs typeface="Mali"/>
              <a:sym typeface="Mal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175999"/>
            <a:ext cx="8520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800"/>
              <a:buNone/>
            </a:pPr>
            <a:r>
              <a:rPr b="1" lang="th" sz="2400">
                <a:latin typeface="Mali"/>
                <a:ea typeface="Mali"/>
                <a:cs typeface="Mali"/>
                <a:sym typeface="Mali"/>
              </a:rPr>
              <a:t>Critical Reading for Teachers of English</a:t>
            </a:r>
            <a:endParaRPr b="1" sz="2400">
              <a:latin typeface="Mali"/>
              <a:ea typeface="Mali"/>
              <a:cs typeface="Mali"/>
              <a:sym typeface="Mali"/>
            </a:endParaRPr>
          </a:p>
        </p:txBody>
      </p:sp>
      <p:sp>
        <p:nvSpPr>
          <p:cNvPr id="85" name="Google Shape;85;p18"/>
          <p:cNvSpPr txBox="1"/>
          <p:nvPr>
            <p:ph idx="1" type="body"/>
          </p:nvPr>
        </p:nvSpPr>
        <p:spPr>
          <a:xfrm>
            <a:off x="1416150" y="1104450"/>
            <a:ext cx="6535800" cy="35025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800"/>
              <a:buNone/>
            </a:pPr>
            <a:r>
              <a:rPr lang="th" u="sng">
                <a:solidFill>
                  <a:schemeClr val="dk1"/>
                </a:solidFill>
                <a:latin typeface="Mali"/>
                <a:ea typeface="Mali"/>
                <a:cs typeface="Mali"/>
                <a:sym typeface="Mali"/>
              </a:rPr>
              <a:t>GRADING:</a:t>
            </a:r>
            <a:r>
              <a:rPr lang="th">
                <a:solidFill>
                  <a:schemeClr val="dk1"/>
                </a:solidFill>
                <a:latin typeface="Mali"/>
                <a:ea typeface="Mali"/>
                <a:cs typeface="Mali"/>
                <a:sym typeface="Mali"/>
              </a:rPr>
              <a:t> </a:t>
            </a:r>
            <a:endParaRPr>
              <a:solidFill>
                <a:schemeClr val="dk1"/>
              </a:solidFill>
              <a:latin typeface="Mali"/>
              <a:ea typeface="Mali"/>
              <a:cs typeface="Mali"/>
              <a:sym typeface="Mali"/>
            </a:endParaRPr>
          </a:p>
          <a:p>
            <a:pPr indent="0" lvl="0" marL="0" rtl="0" algn="l">
              <a:lnSpc>
                <a:spcPct val="107000"/>
              </a:lnSpc>
              <a:spcBef>
                <a:spcPts val="0"/>
              </a:spcBef>
              <a:spcAft>
                <a:spcPts val="0"/>
              </a:spcAft>
              <a:buClr>
                <a:schemeClr val="dk1"/>
              </a:buClr>
              <a:buSzPts val="1800"/>
              <a:buFont typeface="Arial"/>
              <a:buNone/>
            </a:pPr>
            <a:r>
              <a:t/>
            </a:r>
            <a:endParaRPr>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lang="th">
                <a:solidFill>
                  <a:schemeClr val="dk1"/>
                </a:solidFill>
                <a:latin typeface="Mali"/>
                <a:ea typeface="Mali"/>
                <a:cs typeface="Mali"/>
                <a:sym typeface="Mali"/>
              </a:rPr>
              <a:t>Extensive reading					10%</a:t>
            </a:r>
            <a:endParaRPr>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lang="th">
                <a:solidFill>
                  <a:schemeClr val="dk1"/>
                </a:solidFill>
                <a:latin typeface="Mali"/>
                <a:ea typeface="Mali"/>
                <a:cs typeface="Mali"/>
                <a:sym typeface="Mali"/>
              </a:rPr>
              <a:t>Reading Exercises &amp; Activities 		40% </a:t>
            </a:r>
            <a:endParaRPr>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lang="th">
                <a:solidFill>
                  <a:schemeClr val="dk1"/>
                </a:solidFill>
                <a:latin typeface="Mali"/>
                <a:ea typeface="Mali"/>
                <a:cs typeface="Mali"/>
                <a:sym typeface="Mali"/>
              </a:rPr>
              <a:t>Test and/or Midterm 				20% </a:t>
            </a:r>
            <a:endParaRPr>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lang="th">
                <a:solidFill>
                  <a:schemeClr val="dk1"/>
                </a:solidFill>
                <a:latin typeface="Mali"/>
                <a:ea typeface="Mali"/>
                <a:cs typeface="Mali"/>
                <a:sym typeface="Mali"/>
              </a:rPr>
              <a:t>Final Exam 							30% 			</a:t>
            </a:r>
            <a:endParaRPr>
              <a:solidFill>
                <a:schemeClr val="dk1"/>
              </a:solidFill>
              <a:latin typeface="Mali"/>
              <a:ea typeface="Mali"/>
              <a:cs typeface="Mali"/>
              <a:sym typeface="Mali"/>
            </a:endParaRPr>
          </a:p>
          <a:p>
            <a:pPr indent="0" lvl="0" marL="0" rtl="0" algn="l">
              <a:lnSpc>
                <a:spcPct val="107000"/>
              </a:lnSpc>
              <a:spcBef>
                <a:spcPts val="800"/>
              </a:spcBef>
              <a:spcAft>
                <a:spcPts val="0"/>
              </a:spcAft>
              <a:buClr>
                <a:schemeClr val="dk1"/>
              </a:buClr>
              <a:buSzPts val="1800"/>
              <a:buFont typeface="Arial"/>
              <a:buNone/>
            </a:pPr>
            <a:r>
              <a:rPr b="1" lang="th">
                <a:solidFill>
                  <a:schemeClr val="dk1"/>
                </a:solidFill>
                <a:latin typeface="Mali"/>
                <a:ea typeface="Mali"/>
                <a:cs typeface="Mali"/>
                <a:sym typeface="Mali"/>
              </a:rPr>
              <a:t>Total 								100%</a:t>
            </a:r>
            <a:endParaRPr b="1">
              <a:solidFill>
                <a:schemeClr val="dk1"/>
              </a:solidFill>
              <a:latin typeface="Mali"/>
              <a:ea typeface="Mali"/>
              <a:cs typeface="Mali"/>
              <a:sym typeface="Mali"/>
            </a:endParaRPr>
          </a:p>
          <a:p>
            <a:pPr indent="0" lvl="0" marL="0" rtl="0" algn="l">
              <a:spcBef>
                <a:spcPts val="800"/>
              </a:spcBef>
              <a:spcAft>
                <a:spcPts val="0"/>
              </a:spcAft>
              <a:buClr>
                <a:schemeClr val="dk1"/>
              </a:buClr>
              <a:buSzPts val="1800"/>
              <a:buFont typeface="Arial"/>
              <a:buNone/>
            </a:pPr>
            <a:r>
              <a:t/>
            </a:r>
            <a:endParaRPr>
              <a:solidFill>
                <a:schemeClr val="dk1"/>
              </a:solidFill>
              <a:latin typeface="Mali"/>
              <a:ea typeface="Mali"/>
              <a:cs typeface="Mali"/>
              <a:sym typeface="Mali"/>
            </a:endParaRPr>
          </a:p>
          <a:p>
            <a:pPr indent="0" lvl="0" marL="0" marR="0" rtl="0" algn="l">
              <a:lnSpc>
                <a:spcPct val="107000"/>
              </a:lnSpc>
              <a:spcBef>
                <a:spcPts val="1600"/>
              </a:spcBef>
              <a:spcAft>
                <a:spcPts val="0"/>
              </a:spcAft>
              <a:buSzPts val="1800"/>
              <a:buNone/>
            </a:pPr>
            <a:r>
              <a:t/>
            </a:r>
            <a:endParaRPr b="1" sz="1600" u="sng">
              <a:solidFill>
                <a:schemeClr val="dk1"/>
              </a:solidFill>
              <a:latin typeface="Mali"/>
              <a:ea typeface="Mali"/>
              <a:cs typeface="Mali"/>
              <a:sym typeface="Mal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163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th">
                <a:latin typeface="Mali"/>
                <a:ea typeface="Mali"/>
                <a:cs typeface="Mali"/>
                <a:sym typeface="Mali"/>
              </a:rPr>
              <a:t>Extensive Reading</a:t>
            </a:r>
            <a:endParaRPr b="1">
              <a:latin typeface="Mali"/>
              <a:ea typeface="Mali"/>
              <a:cs typeface="Mali"/>
              <a:sym typeface="Mali"/>
            </a:endParaRPr>
          </a:p>
        </p:txBody>
      </p:sp>
      <p:sp>
        <p:nvSpPr>
          <p:cNvPr id="91" name="Google Shape;91;p19"/>
          <p:cNvSpPr txBox="1"/>
          <p:nvPr>
            <p:ph idx="1" type="body"/>
          </p:nvPr>
        </p:nvSpPr>
        <p:spPr>
          <a:xfrm>
            <a:off x="311700" y="735700"/>
            <a:ext cx="8520600" cy="4193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Mali"/>
              <a:buAutoNum type="arabicPeriod"/>
            </a:pPr>
            <a:r>
              <a:rPr lang="th">
                <a:solidFill>
                  <a:schemeClr val="dk1"/>
                </a:solidFill>
                <a:latin typeface="Mali"/>
                <a:ea typeface="Mali"/>
                <a:cs typeface="Mali"/>
                <a:sym typeface="Mali"/>
              </a:rPr>
              <a:t>Select a storybook you would like to read for a pleasure (Level intermediate). For example, </a:t>
            </a:r>
            <a:endParaRPr>
              <a:solidFill>
                <a:schemeClr val="dk1"/>
              </a:solidFill>
              <a:latin typeface="Mali"/>
              <a:ea typeface="Mali"/>
              <a:cs typeface="Mali"/>
              <a:sym typeface="Mali"/>
            </a:endParaRPr>
          </a:p>
        </p:txBody>
      </p:sp>
      <p:pic>
        <p:nvPicPr>
          <p:cNvPr id="92" name="Google Shape;92;p19"/>
          <p:cNvPicPr preferRelativeResize="0"/>
          <p:nvPr/>
        </p:nvPicPr>
        <p:blipFill>
          <a:blip r:embed="rId3">
            <a:alphaModFix/>
          </a:blip>
          <a:stretch>
            <a:fillRect/>
          </a:stretch>
        </p:blipFill>
        <p:spPr>
          <a:xfrm>
            <a:off x="523775" y="1401326"/>
            <a:ext cx="3199125" cy="1599550"/>
          </a:xfrm>
          <a:prstGeom prst="rect">
            <a:avLst/>
          </a:prstGeom>
          <a:noFill/>
          <a:ln>
            <a:noFill/>
          </a:ln>
        </p:spPr>
      </p:pic>
      <p:pic>
        <p:nvPicPr>
          <p:cNvPr id="93" name="Google Shape;93;p19"/>
          <p:cNvPicPr preferRelativeResize="0"/>
          <p:nvPr/>
        </p:nvPicPr>
        <p:blipFill rotWithShape="1">
          <a:blip r:embed="rId4">
            <a:alphaModFix/>
          </a:blip>
          <a:srcRect b="8673" l="0" r="0" t="14568"/>
          <a:stretch/>
        </p:blipFill>
        <p:spPr>
          <a:xfrm>
            <a:off x="5218725" y="1401325"/>
            <a:ext cx="2444200" cy="1549500"/>
          </a:xfrm>
          <a:prstGeom prst="rect">
            <a:avLst/>
          </a:prstGeom>
          <a:noFill/>
          <a:ln>
            <a:noFill/>
          </a:ln>
        </p:spPr>
      </p:pic>
      <p:pic>
        <p:nvPicPr>
          <p:cNvPr id="94" name="Google Shape;94;p19"/>
          <p:cNvPicPr preferRelativeResize="0"/>
          <p:nvPr/>
        </p:nvPicPr>
        <p:blipFill>
          <a:blip r:embed="rId5">
            <a:alphaModFix/>
          </a:blip>
          <a:stretch>
            <a:fillRect/>
          </a:stretch>
        </p:blipFill>
        <p:spPr>
          <a:xfrm>
            <a:off x="1814775" y="3666500"/>
            <a:ext cx="3651025" cy="1428750"/>
          </a:xfrm>
          <a:prstGeom prst="rect">
            <a:avLst/>
          </a:prstGeom>
          <a:noFill/>
          <a:ln>
            <a:noFill/>
          </a:ln>
        </p:spPr>
      </p:pic>
      <p:sp>
        <p:nvSpPr>
          <p:cNvPr id="95" name="Google Shape;95;p19"/>
          <p:cNvSpPr txBox="1"/>
          <p:nvPr/>
        </p:nvSpPr>
        <p:spPr>
          <a:xfrm>
            <a:off x="854188" y="3125938"/>
            <a:ext cx="2538300" cy="415500"/>
          </a:xfrm>
          <a:prstGeom prst="rect">
            <a:avLst/>
          </a:prstGeom>
          <a:solidFill>
            <a:srgbClr val="FCE5CD"/>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h" sz="1500">
                <a:solidFill>
                  <a:srgbClr val="0000FF"/>
                </a:solidFill>
                <a:latin typeface="Mali"/>
                <a:ea typeface="Mali"/>
                <a:cs typeface="Mali"/>
                <a:sym typeface="Mali"/>
              </a:rPr>
              <a:t>Oxford Graded Readers</a:t>
            </a:r>
            <a:endParaRPr b="1" sz="1500">
              <a:solidFill>
                <a:srgbClr val="0000FF"/>
              </a:solidFill>
              <a:latin typeface="Mali"/>
              <a:ea typeface="Mali"/>
              <a:cs typeface="Mali"/>
              <a:sym typeface="Mali"/>
            </a:endParaRPr>
          </a:p>
        </p:txBody>
      </p:sp>
      <p:sp>
        <p:nvSpPr>
          <p:cNvPr id="96" name="Google Shape;96;p19"/>
          <p:cNvSpPr txBox="1"/>
          <p:nvPr/>
        </p:nvSpPr>
        <p:spPr>
          <a:xfrm>
            <a:off x="5114075" y="3150675"/>
            <a:ext cx="2745000" cy="4155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h" sz="1500">
                <a:solidFill>
                  <a:srgbClr val="FF00FF"/>
                </a:solidFill>
                <a:latin typeface="Mali"/>
                <a:ea typeface="Mali"/>
                <a:cs typeface="Mali"/>
                <a:sym typeface="Mali"/>
              </a:rPr>
              <a:t>Pearson English Readers</a:t>
            </a:r>
            <a:endParaRPr b="1" sz="1500">
              <a:solidFill>
                <a:srgbClr val="FF00FF"/>
              </a:solidFill>
              <a:latin typeface="Mali"/>
              <a:ea typeface="Mali"/>
              <a:cs typeface="Mali"/>
              <a:sym typeface="Mali"/>
            </a:endParaRPr>
          </a:p>
        </p:txBody>
      </p:sp>
      <p:sp>
        <p:nvSpPr>
          <p:cNvPr id="97" name="Google Shape;97;p19"/>
          <p:cNvSpPr txBox="1"/>
          <p:nvPr/>
        </p:nvSpPr>
        <p:spPr>
          <a:xfrm>
            <a:off x="5653825" y="4497700"/>
            <a:ext cx="2296500" cy="4311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h" sz="1600">
                <a:solidFill>
                  <a:srgbClr val="FF9900"/>
                </a:solidFill>
                <a:latin typeface="Mali"/>
                <a:ea typeface="Mali"/>
                <a:cs typeface="Mali"/>
                <a:sym typeface="Mali"/>
              </a:rPr>
              <a:t>  </a:t>
            </a:r>
            <a:r>
              <a:rPr b="1" lang="th" sz="1600">
                <a:solidFill>
                  <a:srgbClr val="FF9900"/>
                </a:solidFill>
                <a:latin typeface="Mali"/>
                <a:ea typeface="Mali"/>
                <a:cs typeface="Mali"/>
                <a:sym typeface="Mali"/>
              </a:rPr>
              <a:t>Penguin Readers</a:t>
            </a:r>
            <a:endParaRPr b="1" sz="1600">
              <a:solidFill>
                <a:srgbClr val="FF9900"/>
              </a:solidFill>
              <a:latin typeface="Mali"/>
              <a:ea typeface="Mali"/>
              <a:cs typeface="Mali"/>
              <a:sym typeface="Mal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243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th">
                <a:latin typeface="Mali"/>
                <a:ea typeface="Mali"/>
                <a:cs typeface="Mali"/>
                <a:sym typeface="Mali"/>
              </a:rPr>
              <a:t>Extensive Reading</a:t>
            </a:r>
            <a:endParaRPr/>
          </a:p>
        </p:txBody>
      </p:sp>
      <p:sp>
        <p:nvSpPr>
          <p:cNvPr id="103" name="Google Shape;103;p20"/>
          <p:cNvSpPr txBox="1"/>
          <p:nvPr>
            <p:ph idx="1" type="body"/>
          </p:nvPr>
        </p:nvSpPr>
        <p:spPr>
          <a:xfrm>
            <a:off x="311700" y="953500"/>
            <a:ext cx="8520600" cy="3961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th" sz="1600">
                <a:solidFill>
                  <a:schemeClr val="dk1"/>
                </a:solidFill>
                <a:latin typeface="Mali"/>
                <a:ea typeface="Mali"/>
                <a:cs typeface="Mali"/>
                <a:sym typeface="Mali"/>
              </a:rPr>
              <a:t>2. Read the story you selected.</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rPr lang="th" sz="1600">
                <a:solidFill>
                  <a:schemeClr val="dk1"/>
                </a:solidFill>
                <a:latin typeface="Mali"/>
                <a:ea typeface="Mali"/>
                <a:cs typeface="Mali"/>
                <a:sym typeface="Mali"/>
              </a:rPr>
              <a:t>3. Summarize the story each time you read by jotting down on pages.</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rPr lang="th" sz="1600">
                <a:solidFill>
                  <a:schemeClr val="dk1"/>
                </a:solidFill>
                <a:latin typeface="Mali"/>
                <a:ea typeface="Mali"/>
                <a:cs typeface="Mali"/>
                <a:sym typeface="Mali"/>
              </a:rPr>
              <a:t>4. Conclude the story by combining every chapters.</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rPr lang="th" sz="1600">
                <a:solidFill>
                  <a:schemeClr val="dk1"/>
                </a:solidFill>
                <a:latin typeface="Mali"/>
                <a:ea typeface="Mali"/>
                <a:cs typeface="Mali"/>
                <a:sym typeface="Mali"/>
              </a:rPr>
              <a:t>5. Submit your story by writing and presenting      </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rPr lang="th" sz="1600">
                <a:solidFill>
                  <a:schemeClr val="dk1"/>
                </a:solidFill>
                <a:latin typeface="Mali"/>
                <a:ea typeface="Mali"/>
                <a:cs typeface="Mali"/>
                <a:sym typeface="Mali"/>
              </a:rPr>
              <a:t>6. Time duration: 1 semester</a:t>
            </a:r>
            <a:endParaRPr sz="1600">
              <a:solidFill>
                <a:schemeClr val="dk1"/>
              </a:solidFill>
              <a:latin typeface="Mali"/>
              <a:ea typeface="Mali"/>
              <a:cs typeface="Mali"/>
              <a:sym typeface="Mali"/>
            </a:endParaRPr>
          </a:p>
          <a:p>
            <a:pPr indent="0" lvl="0" marL="0" rtl="0" algn="l">
              <a:lnSpc>
                <a:spcPct val="95000"/>
              </a:lnSpc>
              <a:spcBef>
                <a:spcPts val="1200"/>
              </a:spcBef>
              <a:spcAft>
                <a:spcPts val="0"/>
              </a:spcAft>
              <a:buSzPts val="770"/>
              <a:buNone/>
            </a:pPr>
            <a:r>
              <a:t/>
            </a:r>
            <a:endParaRPr sz="1600">
              <a:solidFill>
                <a:schemeClr val="dk1"/>
              </a:solidFill>
              <a:latin typeface="Mali"/>
              <a:ea typeface="Mali"/>
              <a:cs typeface="Mali"/>
              <a:sym typeface="Mali"/>
            </a:endParaRPr>
          </a:p>
          <a:p>
            <a:pPr indent="0" lvl="0" marL="0" rtl="0" algn="l">
              <a:lnSpc>
                <a:spcPct val="95000"/>
              </a:lnSpc>
              <a:spcBef>
                <a:spcPts val="1200"/>
              </a:spcBef>
              <a:spcAft>
                <a:spcPts val="1200"/>
              </a:spcAft>
              <a:buSzPts val="770"/>
              <a:buNone/>
            </a:pPr>
            <a:r>
              <a:t/>
            </a:r>
            <a:endParaRPr sz="1600">
              <a:solidFill>
                <a:schemeClr val="dk1"/>
              </a:solidFill>
              <a:latin typeface="Mali"/>
              <a:ea typeface="Mali"/>
              <a:cs typeface="Mali"/>
              <a:sym typeface="Mali"/>
            </a:endParaRPr>
          </a:p>
        </p:txBody>
      </p:sp>
      <p:pic>
        <p:nvPicPr>
          <p:cNvPr id="104" name="Google Shape;104;p20"/>
          <p:cNvPicPr preferRelativeResize="0"/>
          <p:nvPr/>
        </p:nvPicPr>
        <p:blipFill>
          <a:blip r:embed="rId3">
            <a:alphaModFix/>
          </a:blip>
          <a:stretch>
            <a:fillRect/>
          </a:stretch>
        </p:blipFill>
        <p:spPr>
          <a:xfrm>
            <a:off x="6083575" y="2341100"/>
            <a:ext cx="2614975" cy="244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136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6666"/>
              <a:buFont typeface="Arial"/>
              <a:buNone/>
            </a:pPr>
            <a:r>
              <a:rPr b="1" lang="th" sz="2400">
                <a:latin typeface="Mali"/>
                <a:ea typeface="Mali"/>
                <a:cs typeface="Mali"/>
                <a:sym typeface="Mali"/>
              </a:rPr>
              <a:t>Critical Reading for Teachers of English </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b="1" sz="2900">
              <a:solidFill>
                <a:schemeClr val="dk1"/>
              </a:solidFill>
              <a:latin typeface="Mali"/>
              <a:ea typeface="Mali"/>
              <a:cs typeface="Mali"/>
              <a:sym typeface="Mali"/>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0"/>
              </a:spcAft>
              <a:buNone/>
            </a:pPr>
            <a:r>
              <a:rPr lang="th" u="sng">
                <a:solidFill>
                  <a:schemeClr val="hlink"/>
                </a:solidFill>
                <a:latin typeface="Mali"/>
                <a:ea typeface="Mali"/>
                <a:cs typeface="Mali"/>
                <a:sym typeface="Mali"/>
                <a:hlinkClick r:id="rId3"/>
              </a:rPr>
              <a:t>https://forms.gle/61NMn4fcXSzRvbod7</a:t>
            </a:r>
            <a:endParaRPr>
              <a:latin typeface="Mali"/>
              <a:ea typeface="Mali"/>
              <a:cs typeface="Mali"/>
              <a:sym typeface="Mali"/>
            </a:endParaRPr>
          </a:p>
          <a:p>
            <a:pPr indent="0" lvl="0" marL="0" rtl="0" algn="l">
              <a:spcBef>
                <a:spcPts val="1200"/>
              </a:spcBef>
              <a:spcAft>
                <a:spcPts val="1200"/>
              </a:spcAft>
              <a:buNone/>
            </a:pPr>
            <a:r>
              <a:t/>
            </a:r>
            <a:endParaRPr>
              <a:latin typeface="Mali"/>
              <a:ea typeface="Mali"/>
              <a:cs typeface="Mali"/>
              <a:sym typeface="Mali"/>
            </a:endParaRPr>
          </a:p>
        </p:txBody>
      </p:sp>
      <p:pic>
        <p:nvPicPr>
          <p:cNvPr id="111" name="Google Shape;111;p21"/>
          <p:cNvPicPr preferRelativeResize="0"/>
          <p:nvPr/>
        </p:nvPicPr>
        <p:blipFill>
          <a:blip r:embed="rId4">
            <a:alphaModFix/>
          </a:blip>
          <a:stretch>
            <a:fillRect/>
          </a:stretch>
        </p:blipFill>
        <p:spPr>
          <a:xfrm>
            <a:off x="3209000" y="1152463"/>
            <a:ext cx="2457450" cy="1857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