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84" r:id="rId3"/>
    <p:sldId id="265" r:id="rId4"/>
    <p:sldId id="283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81" r:id="rId15"/>
    <p:sldId id="275" r:id="rId16"/>
    <p:sldId id="276" r:id="rId17"/>
    <p:sldId id="277" r:id="rId18"/>
    <p:sldId id="278" r:id="rId1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74" d="100"/>
          <a:sy n="74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</inkml:traceFormat>
        <inkml:channelProperties>
          <inkml:channelProperty channel="X" name="resolution" value="40" units="1/cm"/>
          <inkml:channelProperty channel="Y" name="resolution" value="40" units="1/cm"/>
        </inkml:channelProperties>
      </inkml:inkSource>
      <inkml:timestamp xml:id="ts0" timeString="2011-05-14T17:40:40.73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</inkml:traceFormat>
        <inkml:channelProperties>
          <inkml:channelProperty channel="X" name="resolution" value="40" units="1/cm"/>
          <inkml:channelProperty channel="Y" name="resolution" value="40" units="1/cm"/>
        </inkml:channelProperties>
      </inkml:inkSource>
      <inkml:timestamp xml:id="ts0" timeString="2011-05-14T17:42:46.156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0,'24'0,"-24"24,24-24,-24 0,48 0,-48 0,23 24,25-24,-24 24,23-24,1 0,0 24,-24-1,23-23,25 24,-49-24,25 0,0 24,-1 0,1-24,0 24,-25-24,49 24,-48-24,-1 0,1 0,-24 0,24 0,-24 0,24 0,0 0,-1 0,1 0,0 0,24 0,-24 0,-24 0,47 0,-47 0,24 0,-24 0,24 0,0 0,-1 0,-23 0,24 0,-24 0,-24 0,24-24,-23 24,-1 0,-48 0,1 0,23 0,-47 0,24 0,-1 0,1 0,23 0,0 0,48 0,0-24,24 0,0 24,24-24,-1 0,25 24,-25-23,25 23,47 0,0 0,-48 0,25 0,-1 0,0 0,-47 0,47 0,-24 0,1 0,23 0,-23 0,-25 0,25 0,23 0,-47 0,23 0,0 23,-23 1,47 0,-47 0,23 24,1-48,-1 24,1-24,-1 24,1 0,-1 0,0 0,1-1,-1 1,25 0,-25 0,0-24,-23 0,0 24,-1 0,1-24,0 0,-48 0,47 0,-47 0,24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2582-9737-4035-BC73-83655BCF84C9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0F2FE-7596-449F-919A-80EFB04AA7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475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2582-9737-4035-BC73-83655BCF84C9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0F2FE-7596-449F-919A-80EFB04AA7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94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2582-9737-4035-BC73-83655BCF84C9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0F2FE-7596-449F-919A-80EFB04AA7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11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0D18-5E65-48CE-9B61-B13CCECC6CD2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22/03/62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3974-471A-413A-8ADB-7C2B72135DD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0225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0D18-5E65-48CE-9B61-B13CCECC6CD2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22/03/62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3974-471A-413A-8ADB-7C2B72135DD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9674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0D18-5E65-48CE-9B61-B13CCECC6CD2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22/03/62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3974-471A-413A-8ADB-7C2B72135DD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2407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0D18-5E65-48CE-9B61-B13CCECC6CD2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22/03/62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3974-471A-413A-8ADB-7C2B72135DD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9748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0D18-5E65-48CE-9B61-B13CCECC6CD2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22/03/62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3974-471A-413A-8ADB-7C2B72135DD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3737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0D18-5E65-48CE-9B61-B13CCECC6CD2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22/03/62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3974-471A-413A-8ADB-7C2B72135DD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1101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0D18-5E65-48CE-9B61-B13CCECC6CD2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22/03/62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3974-471A-413A-8ADB-7C2B72135DD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2469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0D18-5E65-48CE-9B61-B13CCECC6CD2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22/03/62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3974-471A-413A-8ADB-7C2B72135DD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027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2582-9737-4035-BC73-83655BCF84C9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0F2FE-7596-449F-919A-80EFB04AA7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0539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0D18-5E65-48CE-9B61-B13CCECC6CD2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22/03/62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3974-471A-413A-8ADB-7C2B72135DD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9700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0D18-5E65-48CE-9B61-B13CCECC6CD2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22/03/62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3974-471A-413A-8ADB-7C2B72135DD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8827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0D18-5E65-48CE-9B61-B13CCECC6CD2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22/03/62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3974-471A-413A-8ADB-7C2B72135DD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599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2582-9737-4035-BC73-83655BCF84C9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0F2FE-7596-449F-919A-80EFB04AA7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14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2582-9737-4035-BC73-83655BCF84C9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0F2FE-7596-449F-919A-80EFB04AA7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137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2582-9737-4035-BC73-83655BCF84C9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0F2FE-7596-449F-919A-80EFB04AA7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78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2582-9737-4035-BC73-83655BCF84C9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0F2FE-7596-449F-919A-80EFB04AA7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705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2582-9737-4035-BC73-83655BCF84C9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0F2FE-7596-449F-919A-80EFB04AA7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023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2582-9737-4035-BC73-83655BCF84C9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0F2FE-7596-449F-919A-80EFB04AA7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93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2582-9737-4035-BC73-83655BCF84C9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0F2FE-7596-449F-919A-80EFB04AA7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83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22582-9737-4035-BC73-83655BCF84C9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0F2FE-7596-449F-919A-80EFB04AA7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18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80D18-5E65-48CE-9B61-B13CCECC6CD2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22/03/62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A3974-471A-413A-8ADB-7C2B72135DD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722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3" Type="http://schemas.openxmlformats.org/officeDocument/2006/relationships/image" Target="../media/image32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Sastera</a:t>
            </a:r>
            <a:r>
              <a:rPr lang="en-US" dirty="0" smtClean="0"/>
              <a:t> Rakyat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s-BN" dirty="0">
                <a:solidFill>
                  <a:srgbClr val="3B3835"/>
                </a:solidFill>
                <a:latin typeface="Adobe Caslon Pro" pitchFamily="18" charset="0"/>
              </a:rPr>
              <a:t>Sastera rakyat merupakan satu dunia yang luas, ia merangkumi segala pengucapan indah-indah yang lahir di kalangan, dan tidak saja merujuk kepada cerita rakyat. Secara kasarnya sastera rakyat boleh dibahagikan kepada 2 kategori yang besar, iaitu sastera rakyat naratif dan sastera rakyat bukan naratif. SASTERA RAKYAT / LISAN </a:t>
            </a:r>
            <a:endParaRPr lang="th-TH" dirty="0">
              <a:latin typeface="Adobe Caslo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74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609600"/>
            <a:ext cx="3470920" cy="4187552"/>
          </a:xfrm>
          <a:prstGeom prst="cloud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bg1">
                <a:lumMod val="50000"/>
              </a:schemeClr>
            </a:solidFill>
          </a:ln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dirty="0" smtClean="0"/>
              <a:t>       </a:t>
            </a:r>
            <a:r>
              <a:rPr lang="en-US" sz="4000" dirty="0" smtClean="0">
                <a:latin typeface="Adobe Caslon Pro" pitchFamily="18" charset="0"/>
              </a:rPr>
              <a:t>  </a:t>
            </a:r>
            <a:r>
              <a:rPr lang="en-US" sz="7200" b="1" dirty="0" err="1" smtClean="0">
                <a:latin typeface="Adobe Caslon Pro" pitchFamily="18" charset="0"/>
              </a:rPr>
              <a:t>Cerita</a:t>
            </a:r>
            <a:r>
              <a:rPr lang="en-US" sz="7200" b="1" dirty="0" smtClean="0">
                <a:latin typeface="Adobe Caslon Pro" pitchFamily="18" charset="0"/>
              </a:rPr>
              <a:t> </a:t>
            </a:r>
            <a:r>
              <a:rPr lang="en-US" sz="7200" b="1" dirty="0" err="1" smtClean="0">
                <a:latin typeface="Adobe Caslon Pro" pitchFamily="18" charset="0"/>
              </a:rPr>
              <a:t>rakyat</a:t>
            </a:r>
            <a:r>
              <a:rPr lang="en-US" sz="7200" b="1" dirty="0" smtClean="0">
                <a:latin typeface="Adobe Caslon Pro" pitchFamily="18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Caslon Pro" pitchFamily="18" charset="0"/>
              </a:rPr>
              <a:t>adalah</a:t>
            </a: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Caslon Pro" pitchFamily="18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Caslon Pro" pitchFamily="18" charset="0"/>
              </a:rPr>
              <a:t>dalam</a:t>
            </a: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Caslon Pro" pitchFamily="18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Caslon Pro" pitchFamily="18" charset="0"/>
              </a:rPr>
              <a:t>bentuk</a:t>
            </a: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Caslon Pro" pitchFamily="18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Caslon Pro" pitchFamily="18" charset="0"/>
              </a:rPr>
              <a:t>prosa</a:t>
            </a: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Caslon Pro" pitchFamily="18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Caslon Pro" pitchFamily="18" charset="0"/>
              </a:rPr>
              <a:t>dan</a:t>
            </a: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Caslon Pro" pitchFamily="18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Caslon Pro" pitchFamily="18" charset="0"/>
              </a:rPr>
              <a:t>tidak</a:t>
            </a: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Caslon Pro" pitchFamily="18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Caslon Pro" pitchFamily="18" charset="0"/>
              </a:rPr>
              <a:t>dianggap</a:t>
            </a: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Caslon Pro" pitchFamily="18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Caslon Pro" pitchFamily="18" charset="0"/>
              </a:rPr>
              <a:t>benar-benar</a:t>
            </a: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Caslon Pro" pitchFamily="18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Caslon Pro" pitchFamily="18" charset="0"/>
              </a:rPr>
              <a:t>terjadi</a:t>
            </a: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Caslon Pro" pitchFamily="18" charset="0"/>
              </a:rPr>
              <a:t>.</a:t>
            </a:r>
            <a:endParaRPr lang="en-US" sz="6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dobe Caslon Pro" pitchFamily="18" charset="0"/>
            </a:endParaRPr>
          </a:p>
          <a:p>
            <a:pPr>
              <a:buNone/>
            </a:pPr>
            <a:r>
              <a:rPr lang="en-US" sz="7200" dirty="0" err="1" smtClean="0">
                <a:latin typeface="Adobe Caslon Pro" pitchFamily="18" charset="0"/>
              </a:rPr>
              <a:t>Sebagai</a:t>
            </a:r>
            <a:r>
              <a:rPr lang="en-US" sz="7200" dirty="0" smtClean="0">
                <a:latin typeface="Adobe Caslon Pro" pitchFamily="18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Caslon Pro" pitchFamily="18" charset="0"/>
              </a:rPr>
              <a:t>sumber</a:t>
            </a: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Caslon Pro" pitchFamily="18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Caslon Pro" pitchFamily="18" charset="0"/>
              </a:rPr>
              <a:t>hiburan</a:t>
            </a: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Caslon Pro" pitchFamily="18" charset="0"/>
              </a:rPr>
              <a:t> </a:t>
            </a:r>
          </a:p>
          <a:p>
            <a:pPr>
              <a:buNone/>
            </a:pPr>
            <a:r>
              <a:rPr lang="en-US" sz="7200" dirty="0" err="1" smtClean="0">
                <a:latin typeface="Adobe Caslon Pro" pitchFamily="18" charset="0"/>
              </a:rPr>
              <a:t>dan</a:t>
            </a:r>
            <a:r>
              <a:rPr lang="en-US" sz="7200" dirty="0" smtClean="0">
                <a:latin typeface="Adobe Caslon Pro" pitchFamily="18" charset="0"/>
              </a:rPr>
              <a:t> </a:t>
            </a:r>
            <a:r>
              <a:rPr lang="en-US" sz="7200" dirty="0" err="1" smtClean="0">
                <a:latin typeface="Adobe Caslon Pro" pitchFamily="18" charset="0"/>
              </a:rPr>
              <a:t>mempamerkan</a:t>
            </a:r>
            <a:r>
              <a:rPr lang="en-US" sz="7200" dirty="0" smtClean="0">
                <a:latin typeface="Adobe Caslon Pro" pitchFamily="18" charset="0"/>
              </a:rPr>
              <a:t> </a:t>
            </a:r>
          </a:p>
          <a:p>
            <a:pPr>
              <a:buNone/>
            </a:pPr>
            <a:r>
              <a:rPr lang="en-US" sz="7200" b="1" dirty="0" err="1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kebenaran</a:t>
            </a:r>
            <a:r>
              <a:rPr lang="en-US" sz="7200" dirty="0" smtClean="0">
                <a:latin typeface="Adobe Caslon Pro" pitchFamily="18" charset="0"/>
              </a:rPr>
              <a:t> </a:t>
            </a:r>
            <a:r>
              <a:rPr lang="en-US" sz="7200" dirty="0" err="1" smtClean="0">
                <a:latin typeface="Adobe Caslon Pro" pitchFamily="18" charset="0"/>
              </a:rPr>
              <a:t>serta</a:t>
            </a:r>
            <a:r>
              <a:rPr lang="en-US" sz="7200" dirty="0" smtClean="0">
                <a:latin typeface="Adobe Caslon Pro" pitchFamily="18" charset="0"/>
              </a:rPr>
              <a:t> </a:t>
            </a:r>
          </a:p>
          <a:p>
            <a:pPr>
              <a:buNone/>
            </a:pPr>
            <a:r>
              <a:rPr lang="en-US" sz="7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Caslon Pro" pitchFamily="18" charset="0"/>
              </a:rPr>
              <a:t>mengandungi</a:t>
            </a: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Caslon Pro" pitchFamily="18" charset="0"/>
              </a:rPr>
              <a:t> moral </a:t>
            </a:r>
            <a:r>
              <a:rPr lang="en-US" sz="7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Caslon Pro" pitchFamily="18" charset="0"/>
              </a:rPr>
              <a:t>atau</a:t>
            </a:r>
            <a:endParaRPr lang="en-US" sz="7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dobe Caslon Pro" pitchFamily="18" charset="0"/>
            </a:endParaRPr>
          </a:p>
          <a:p>
            <a:pPr>
              <a:buNone/>
            </a:pP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Caslon Pro" pitchFamily="18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Caslon Pro" pitchFamily="18" charset="0"/>
              </a:rPr>
              <a:t>sindiran</a:t>
            </a: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Caslon Pro" pitchFamily="18" charset="0"/>
              </a:rPr>
              <a:t>.              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213007">
            <a:off x="4648200" y="2438400"/>
            <a:ext cx="3886200" cy="3429000"/>
          </a:xfrm>
          <a:ln w="28575">
            <a:solidFill>
              <a:schemeClr val="accent2">
                <a:lumMod val="50000"/>
              </a:schemeClr>
            </a:solidFill>
          </a:ln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5100" dirty="0" smtClean="0"/>
              <a:t>     </a:t>
            </a:r>
          </a:p>
          <a:p>
            <a:pPr>
              <a:buNone/>
            </a:pPr>
            <a:r>
              <a:rPr lang="en-US" sz="9600" dirty="0" err="1" smtClean="0">
                <a:latin typeface="Adobe Devanagari" pitchFamily="18" charset="0"/>
                <a:cs typeface="Adobe Devanagari" pitchFamily="18" charset="0"/>
              </a:rPr>
              <a:t>Terdapat</a:t>
            </a:r>
            <a:r>
              <a:rPr lang="en-US" sz="9600" dirty="0" smtClean="0">
                <a:latin typeface="Adobe Devanagari" pitchFamily="18" charset="0"/>
                <a:cs typeface="Adobe Devanagari" pitchFamily="18" charset="0"/>
              </a:rPr>
              <a:t> 4 </a:t>
            </a:r>
            <a:r>
              <a:rPr lang="en-US" sz="9600" dirty="0" err="1" smtClean="0">
                <a:latin typeface="Adobe Devanagari" pitchFamily="18" charset="0"/>
                <a:cs typeface="Adobe Devanagari" pitchFamily="18" charset="0"/>
              </a:rPr>
              <a:t>jenis</a:t>
            </a:r>
            <a:r>
              <a:rPr lang="en-US" sz="9600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9600" dirty="0" err="1" smtClean="0">
                <a:latin typeface="Adobe Devanagari" pitchFamily="18" charset="0"/>
                <a:cs typeface="Adobe Devanagari" pitchFamily="18" charset="0"/>
              </a:rPr>
              <a:t>cerita</a:t>
            </a:r>
            <a:r>
              <a:rPr lang="en-US" sz="9600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9600" dirty="0" err="1" smtClean="0">
                <a:latin typeface="Adobe Devanagari" pitchFamily="18" charset="0"/>
                <a:cs typeface="Adobe Devanagari" pitchFamily="18" charset="0"/>
              </a:rPr>
              <a:t>rakyat</a:t>
            </a:r>
            <a:r>
              <a:rPr lang="en-US" sz="9600" dirty="0" smtClean="0">
                <a:latin typeface="Adobe Devanagari" pitchFamily="18" charset="0"/>
                <a:cs typeface="Adobe Devanagari" pitchFamily="18" charset="0"/>
              </a:rPr>
              <a:t> </a:t>
            </a:r>
          </a:p>
          <a:p>
            <a:pPr>
              <a:buNone/>
            </a:pPr>
            <a:r>
              <a:rPr lang="en-US" sz="9600" dirty="0" err="1" smtClean="0">
                <a:latin typeface="Adobe Devanagari" pitchFamily="18" charset="0"/>
                <a:cs typeface="Adobe Devanagari" pitchFamily="18" charset="0"/>
              </a:rPr>
              <a:t>iaitu</a:t>
            </a:r>
            <a:r>
              <a:rPr lang="en-US" sz="9600" dirty="0" smtClean="0">
                <a:latin typeface="Adobe Devanagari" pitchFamily="18" charset="0"/>
                <a:cs typeface="Adobe Devanagari" pitchFamily="18" charset="0"/>
              </a:rPr>
              <a:t> :</a:t>
            </a:r>
          </a:p>
          <a:p>
            <a:pPr>
              <a:buNone/>
            </a:pPr>
            <a:endParaRPr lang="en-US" sz="9600" dirty="0" smtClean="0">
              <a:latin typeface="Adobe Devanagari" pitchFamily="18" charset="0"/>
              <a:cs typeface="Adobe Devanagari" pitchFamily="18" charset="0"/>
            </a:endParaRPr>
          </a:p>
          <a:p>
            <a:pPr lvl="0"/>
            <a:r>
              <a:rPr lang="en-US" sz="9600" b="1" i="1" dirty="0" err="1" smtClean="0">
                <a:solidFill>
                  <a:schemeClr val="accent4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Cerita</a:t>
            </a:r>
            <a:r>
              <a:rPr lang="en-US" sz="9600" b="1" i="1" dirty="0" smtClean="0">
                <a:solidFill>
                  <a:schemeClr val="accent4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9600" b="1" i="1" dirty="0" err="1" smtClean="0">
                <a:solidFill>
                  <a:schemeClr val="accent4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binatang</a:t>
            </a:r>
            <a:endParaRPr lang="en-US" sz="9600" b="1" dirty="0" smtClean="0">
              <a:solidFill>
                <a:schemeClr val="accent4">
                  <a:lumMod val="50000"/>
                </a:schemeClr>
              </a:solidFill>
              <a:latin typeface="Adobe Devanagari" pitchFamily="18" charset="0"/>
              <a:cs typeface="Adobe Devanagari" pitchFamily="18" charset="0"/>
            </a:endParaRPr>
          </a:p>
          <a:p>
            <a:pPr lvl="0"/>
            <a:r>
              <a:rPr lang="en-US" sz="9600" b="1" i="1" dirty="0" err="1" smtClean="0">
                <a:solidFill>
                  <a:schemeClr val="accent4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Cerita</a:t>
            </a:r>
            <a:r>
              <a:rPr lang="en-US" sz="9600" b="1" i="1" dirty="0" smtClean="0">
                <a:solidFill>
                  <a:schemeClr val="accent4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9600" b="1" i="1" dirty="0" err="1" smtClean="0">
                <a:solidFill>
                  <a:schemeClr val="accent4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lipur</a:t>
            </a:r>
            <a:r>
              <a:rPr lang="en-US" sz="9600" b="1" i="1" dirty="0" smtClean="0">
                <a:solidFill>
                  <a:schemeClr val="accent4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9600" b="1" i="1" dirty="0" err="1" smtClean="0">
                <a:solidFill>
                  <a:schemeClr val="accent4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lara</a:t>
            </a:r>
            <a:endParaRPr lang="en-US" sz="9600" b="1" dirty="0" smtClean="0">
              <a:solidFill>
                <a:schemeClr val="accent4">
                  <a:lumMod val="50000"/>
                </a:schemeClr>
              </a:solidFill>
              <a:latin typeface="Adobe Devanagari" pitchFamily="18" charset="0"/>
              <a:cs typeface="Adobe Devanagari" pitchFamily="18" charset="0"/>
            </a:endParaRPr>
          </a:p>
          <a:p>
            <a:pPr lvl="0"/>
            <a:r>
              <a:rPr lang="en-US" sz="9600" b="1" i="1" dirty="0" err="1" smtClean="0">
                <a:solidFill>
                  <a:schemeClr val="accent4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Cerita</a:t>
            </a:r>
            <a:r>
              <a:rPr lang="en-US" sz="9600" b="1" i="1" dirty="0" smtClean="0">
                <a:solidFill>
                  <a:schemeClr val="accent4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9600" b="1" i="1" dirty="0" err="1" smtClean="0">
                <a:solidFill>
                  <a:schemeClr val="accent4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jenaka</a:t>
            </a:r>
            <a:endParaRPr lang="en-US" sz="9600" b="1" dirty="0" smtClean="0">
              <a:solidFill>
                <a:schemeClr val="accent4">
                  <a:lumMod val="50000"/>
                </a:schemeClr>
              </a:solidFill>
              <a:latin typeface="Adobe Devanagari" pitchFamily="18" charset="0"/>
              <a:cs typeface="Adobe Devanagari" pitchFamily="18" charset="0"/>
            </a:endParaRPr>
          </a:p>
          <a:p>
            <a:pPr lvl="0"/>
            <a:r>
              <a:rPr lang="en-US" sz="9600" b="1" i="1" dirty="0" err="1" smtClean="0">
                <a:solidFill>
                  <a:schemeClr val="accent4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Cerita</a:t>
            </a:r>
            <a:r>
              <a:rPr lang="en-US" sz="9600" b="1" i="1" dirty="0" smtClean="0">
                <a:solidFill>
                  <a:schemeClr val="accent4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9600" b="1" i="1" dirty="0" err="1" smtClean="0">
                <a:solidFill>
                  <a:schemeClr val="accent4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teladan</a:t>
            </a:r>
            <a:endParaRPr lang="en-US" sz="9600" b="1" dirty="0" smtClean="0">
              <a:solidFill>
                <a:schemeClr val="accent4">
                  <a:lumMod val="50000"/>
                </a:schemeClr>
              </a:solidFill>
              <a:latin typeface="Adobe Devanagari" pitchFamily="18" charset="0"/>
              <a:cs typeface="Adobe Devanagari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59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20762"/>
          </a:xfrm>
          <a:noFill/>
          <a:ln w="19050">
            <a:solidFill>
              <a:srgbClr val="FF00FF"/>
            </a:solidFill>
          </a:ln>
        </p:spPr>
        <p:txBody>
          <a:bodyPr>
            <a:normAutofit fontScale="90000"/>
          </a:bodyPr>
          <a:lstStyle/>
          <a:p>
            <a:r>
              <a:rPr lang="en-US" sz="3600" i="1" dirty="0" smtClean="0"/>
              <a:t/>
            </a:r>
            <a:br>
              <a:rPr lang="en-US" sz="3600" i="1" dirty="0" smtClean="0"/>
            </a:br>
            <a:r>
              <a:rPr lang="en-US" sz="3200" b="1" i="1" dirty="0" err="1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Cerita</a:t>
            </a:r>
            <a:r>
              <a:rPr lang="en-US" sz="3200" b="1" i="1" dirty="0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 </a:t>
            </a:r>
            <a:r>
              <a:rPr lang="en-US" sz="3200" b="1" i="1" dirty="0" err="1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binatang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  </a:t>
            </a:r>
            <a:r>
              <a:rPr lang="en-US" sz="3200" dirty="0" err="1" smtClean="0">
                <a:latin typeface="Adobe Caslon Pro" pitchFamily="18" charset="0"/>
              </a:rPr>
              <a:t>ialah</a:t>
            </a:r>
            <a:r>
              <a:rPr lang="en-US" sz="3200" dirty="0" smtClean="0">
                <a:latin typeface="Adobe Caslon Pro" pitchFamily="18" charset="0"/>
              </a:rPr>
              <a:t> </a:t>
            </a:r>
            <a:r>
              <a:rPr lang="en-US" sz="3200" dirty="0" err="1" smtClean="0">
                <a:latin typeface="Adobe Caslon Pro" pitchFamily="18" charset="0"/>
              </a:rPr>
              <a:t>cerita</a:t>
            </a:r>
            <a:r>
              <a:rPr lang="en-US" sz="3200" dirty="0" smtClean="0">
                <a:latin typeface="Adobe Caslon Pro" pitchFamily="18" charset="0"/>
              </a:rPr>
              <a:t> yang </a:t>
            </a:r>
            <a:r>
              <a:rPr lang="en-US" sz="3200" dirty="0" err="1" smtClean="0">
                <a:latin typeface="Adobe Caslon Pro" pitchFamily="18" charset="0"/>
              </a:rPr>
              <a:t>bersifat</a:t>
            </a:r>
            <a:r>
              <a:rPr lang="en-US" sz="3200" dirty="0" smtClean="0">
                <a:latin typeface="Adobe Caslon Pro" pitchFamily="18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menghibur</a:t>
            </a:r>
            <a:r>
              <a:rPr lang="en-US" sz="3200" dirty="0" smtClean="0">
                <a:latin typeface="Adobe Caslon Pro" pitchFamily="18" charset="0"/>
              </a:rPr>
              <a:t> </a:t>
            </a:r>
            <a:r>
              <a:rPr lang="en-US" sz="3200" dirty="0" err="1" smtClean="0">
                <a:latin typeface="Adobe Caslon Pro" pitchFamily="18" charset="0"/>
              </a:rPr>
              <a:t>dan</a:t>
            </a:r>
            <a:r>
              <a:rPr lang="en-US" sz="3200" dirty="0" smtClean="0">
                <a:latin typeface="Adobe Caslon Pro" pitchFamily="18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mendidik</a:t>
            </a:r>
            <a:r>
              <a:rPr lang="en-US" sz="3200" dirty="0" smtClean="0">
                <a:latin typeface="Adobe Caslon Pro" pitchFamily="18" charset="0"/>
              </a:rPr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648200"/>
          </a:xfrm>
          <a:noFill/>
          <a:ln w="19050">
            <a:solidFill>
              <a:srgbClr val="FF00FF"/>
            </a:solidFill>
          </a:ln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en-US" sz="2000" dirty="0" smtClean="0">
                <a:latin typeface="Adobe Caslon Pro" pitchFamily="18" charset="0"/>
              </a:rPr>
              <a:t>     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Ciri-ciri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 </a:t>
            </a:r>
            <a:r>
              <a:rPr lang="en-US" sz="2000" dirty="0" smtClean="0">
                <a:latin typeface="Adobe Caslon Pro" pitchFamily="18" charset="0"/>
              </a:rPr>
              <a:t>:</a:t>
            </a:r>
          </a:p>
          <a:p>
            <a:pPr lvl="0">
              <a:lnSpc>
                <a:spcPct val="120000"/>
              </a:lnSpc>
            </a:pPr>
            <a:r>
              <a:rPr lang="en-US" sz="2000" dirty="0" err="1" smtClean="0">
                <a:latin typeface="Adobe Caslon Pro" pitchFamily="18" charset="0"/>
              </a:rPr>
              <a:t>Ditokohi</a:t>
            </a:r>
            <a:r>
              <a:rPr lang="en-US" sz="2000" dirty="0" smtClean="0">
                <a:latin typeface="Adobe Caslon Pro" pitchFamily="18" charset="0"/>
              </a:rPr>
              <a:t> </a:t>
            </a:r>
            <a:r>
              <a:rPr lang="en-US" sz="2000" dirty="0" err="1" smtClean="0">
                <a:latin typeface="Adobe Caslon Pro" pitchFamily="18" charset="0"/>
              </a:rPr>
              <a:t>oleh</a:t>
            </a:r>
            <a:r>
              <a:rPr lang="en-US" sz="2000" dirty="0" smtClean="0">
                <a:latin typeface="Adobe Caslon Pro" pitchFamily="18" charset="0"/>
              </a:rPr>
              <a:t> </a:t>
            </a:r>
            <a:r>
              <a:rPr lang="en-US" sz="2000" b="1" dirty="0" err="1" smtClean="0">
                <a:latin typeface="Adobe Caslon Pro" pitchFamily="18" charset="0"/>
              </a:rPr>
              <a:t>binatang</a:t>
            </a:r>
            <a:endParaRPr lang="en-US" sz="2000" b="1" dirty="0" smtClean="0">
              <a:latin typeface="Adobe Caslon Pro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sz="2000" dirty="0" err="1" smtClean="0">
                <a:latin typeface="Adobe Caslon Pro" pitchFamily="18" charset="0"/>
              </a:rPr>
              <a:t>Binatang</a:t>
            </a:r>
            <a:r>
              <a:rPr lang="en-US" sz="2000" dirty="0" smtClean="0">
                <a:latin typeface="Adobe Caslon Pro" pitchFamily="18" charset="0"/>
              </a:rPr>
              <a:t> </a:t>
            </a:r>
            <a:r>
              <a:rPr lang="en-US" sz="2000" dirty="0" err="1" smtClean="0">
                <a:latin typeface="Adobe Caslon Pro" pitchFamily="18" charset="0"/>
              </a:rPr>
              <a:t>mempunyai</a:t>
            </a:r>
            <a:r>
              <a:rPr lang="en-US" sz="2000" dirty="0" smtClean="0">
                <a:latin typeface="Adobe Caslon Pro" pitchFamily="18" charset="0"/>
              </a:rPr>
              <a:t> </a:t>
            </a:r>
            <a:r>
              <a:rPr lang="en-US" sz="2000" b="1" dirty="0" err="1" smtClean="0">
                <a:latin typeface="Adobe Caslon Pro" pitchFamily="18" charset="0"/>
              </a:rPr>
              <a:t>sifat</a:t>
            </a:r>
            <a:r>
              <a:rPr lang="en-US" sz="2000" b="1" dirty="0" smtClean="0">
                <a:latin typeface="Adobe Caslon Pro" pitchFamily="18" charset="0"/>
              </a:rPr>
              <a:t> </a:t>
            </a:r>
            <a:r>
              <a:rPr lang="en-US" sz="2000" b="1" dirty="0" err="1" smtClean="0">
                <a:latin typeface="Adobe Caslon Pro" pitchFamily="18" charset="0"/>
              </a:rPr>
              <a:t>dan</a:t>
            </a:r>
            <a:r>
              <a:rPr lang="en-US" sz="2000" b="1" dirty="0" smtClean="0">
                <a:latin typeface="Adobe Caslon Pro" pitchFamily="18" charset="0"/>
              </a:rPr>
              <a:t> </a:t>
            </a:r>
            <a:r>
              <a:rPr lang="en-US" sz="2000" b="1" dirty="0" err="1" smtClean="0">
                <a:latin typeface="Adobe Caslon Pro" pitchFamily="18" charset="0"/>
              </a:rPr>
              <a:t>bertingkah</a:t>
            </a:r>
            <a:r>
              <a:rPr lang="en-US" sz="2000" b="1" dirty="0" smtClean="0">
                <a:latin typeface="Adobe Caslon Pro" pitchFamily="18" charset="0"/>
              </a:rPr>
              <a:t> </a:t>
            </a:r>
            <a:r>
              <a:rPr lang="en-US" sz="2000" b="1" dirty="0" err="1" smtClean="0">
                <a:latin typeface="Adobe Caslon Pro" pitchFamily="18" charset="0"/>
              </a:rPr>
              <a:t>laku</a:t>
            </a:r>
            <a:r>
              <a:rPr lang="en-US" sz="2000" dirty="0" smtClean="0">
                <a:latin typeface="Adobe Caslon Pro" pitchFamily="18" charset="0"/>
              </a:rPr>
              <a:t> </a:t>
            </a:r>
            <a:r>
              <a:rPr lang="en-US" sz="2000" dirty="0" err="1" smtClean="0">
                <a:latin typeface="Adobe Caslon Pro" pitchFamily="18" charset="0"/>
              </a:rPr>
              <a:t>seperti</a:t>
            </a:r>
            <a:r>
              <a:rPr lang="en-US" sz="2000" dirty="0" smtClean="0">
                <a:latin typeface="Adobe Caslon Pro" pitchFamily="18" charset="0"/>
              </a:rPr>
              <a:t> </a:t>
            </a:r>
            <a:r>
              <a:rPr lang="en-US" sz="2000" b="1" dirty="0" err="1" smtClean="0">
                <a:latin typeface="Adobe Caslon Pro" pitchFamily="18" charset="0"/>
              </a:rPr>
              <a:t>manusia</a:t>
            </a:r>
            <a:r>
              <a:rPr lang="en-US" sz="2000" dirty="0" smtClean="0">
                <a:latin typeface="Adobe Caslon Pro" pitchFamily="18" charset="0"/>
              </a:rPr>
              <a:t>.</a:t>
            </a:r>
          </a:p>
          <a:p>
            <a:pPr lvl="0">
              <a:lnSpc>
                <a:spcPct val="120000"/>
              </a:lnSpc>
            </a:pPr>
            <a:r>
              <a:rPr lang="en-US" sz="2000" dirty="0" err="1" smtClean="0">
                <a:latin typeface="Adobe Caslon Pro" pitchFamily="18" charset="0"/>
              </a:rPr>
              <a:t>Ada</a:t>
            </a:r>
            <a:r>
              <a:rPr lang="en-US" sz="2000" dirty="0" smtClean="0">
                <a:latin typeface="Adobe Caslon Pro" pitchFamily="18" charset="0"/>
              </a:rPr>
              <a:t> </a:t>
            </a:r>
            <a:r>
              <a:rPr lang="en-US" sz="2000" dirty="0" err="1" smtClean="0">
                <a:latin typeface="Adobe Caslon Pro" pitchFamily="18" charset="0"/>
              </a:rPr>
              <a:t>persamaan</a:t>
            </a:r>
            <a:r>
              <a:rPr lang="en-US" sz="2000" dirty="0" smtClean="0">
                <a:latin typeface="Adobe Caslon Pro" pitchFamily="18" charset="0"/>
              </a:rPr>
              <a:t> </a:t>
            </a:r>
            <a:r>
              <a:rPr lang="en-US" sz="2000" dirty="0" err="1" smtClean="0">
                <a:latin typeface="Adobe Caslon Pro" pitchFamily="18" charset="0"/>
              </a:rPr>
              <a:t>struktur</a:t>
            </a:r>
            <a:r>
              <a:rPr lang="en-US" sz="2000" dirty="0" smtClean="0">
                <a:latin typeface="Adobe Caslon Pro" pitchFamily="18" charset="0"/>
              </a:rPr>
              <a:t> </a:t>
            </a:r>
            <a:r>
              <a:rPr lang="en-US" sz="2000" dirty="0" err="1" smtClean="0">
                <a:latin typeface="Adobe Caslon Pro" pitchFamily="18" charset="0"/>
              </a:rPr>
              <a:t>cerita</a:t>
            </a:r>
            <a:r>
              <a:rPr lang="en-US" sz="2000" dirty="0" smtClean="0">
                <a:latin typeface="Adobe Caslon Pro" pitchFamily="18" charset="0"/>
              </a:rPr>
              <a:t> </a:t>
            </a:r>
            <a:r>
              <a:rPr lang="en-US" sz="2000" dirty="0" err="1" smtClean="0">
                <a:latin typeface="Adobe Caslon Pro" pitchFamily="18" charset="0"/>
              </a:rPr>
              <a:t>binatang</a:t>
            </a:r>
            <a:r>
              <a:rPr lang="en-US" sz="2000" dirty="0" smtClean="0">
                <a:latin typeface="Adobe Caslon Pro" pitchFamily="18" charset="0"/>
              </a:rPr>
              <a:t> </a:t>
            </a:r>
            <a:r>
              <a:rPr lang="en-US" sz="2000" dirty="0" err="1" smtClean="0">
                <a:latin typeface="Adobe Caslon Pro" pitchFamily="18" charset="0"/>
              </a:rPr>
              <a:t>antara</a:t>
            </a:r>
            <a:r>
              <a:rPr lang="en-US" sz="2000" dirty="0" smtClean="0">
                <a:latin typeface="Adobe Caslon Pro" pitchFamily="18" charset="0"/>
              </a:rPr>
              <a:t> </a:t>
            </a:r>
            <a:r>
              <a:rPr lang="en-US" sz="2000" dirty="0" err="1" smtClean="0">
                <a:latin typeface="Adobe Caslon Pro" pitchFamily="18" charset="0"/>
              </a:rPr>
              <a:t>satu</a:t>
            </a:r>
            <a:r>
              <a:rPr lang="en-US" sz="2000" dirty="0" smtClean="0">
                <a:latin typeface="Adobe Caslon Pro" pitchFamily="18" charset="0"/>
              </a:rPr>
              <a:t> </a:t>
            </a:r>
            <a:r>
              <a:rPr lang="en-US" sz="2000" dirty="0" err="1" smtClean="0">
                <a:latin typeface="Adobe Caslon Pro" pitchFamily="18" charset="0"/>
              </a:rPr>
              <a:t>masyarakat</a:t>
            </a:r>
            <a:r>
              <a:rPr lang="en-US" sz="2000" dirty="0" smtClean="0">
                <a:latin typeface="Adobe Caslon Pro" pitchFamily="18" charset="0"/>
              </a:rPr>
              <a:t> </a:t>
            </a:r>
            <a:r>
              <a:rPr lang="en-US" sz="2000" dirty="0" err="1" smtClean="0">
                <a:latin typeface="Adobe Caslon Pro" pitchFamily="18" charset="0"/>
              </a:rPr>
              <a:t>dengan</a:t>
            </a:r>
            <a:r>
              <a:rPr lang="en-US" sz="2000" dirty="0" smtClean="0">
                <a:latin typeface="Adobe Caslon Pro" pitchFamily="18" charset="0"/>
              </a:rPr>
              <a:t> </a:t>
            </a:r>
            <a:r>
              <a:rPr lang="en-US" sz="2000" dirty="0" err="1" smtClean="0">
                <a:latin typeface="Adobe Caslon Pro" pitchFamily="18" charset="0"/>
              </a:rPr>
              <a:t>masyarakat</a:t>
            </a:r>
            <a:r>
              <a:rPr lang="en-US" sz="2000" dirty="0" smtClean="0">
                <a:latin typeface="Adobe Caslon Pro" pitchFamily="18" charset="0"/>
              </a:rPr>
              <a:t> yang lain.</a:t>
            </a:r>
          </a:p>
          <a:p>
            <a:pPr lvl="0">
              <a:lnSpc>
                <a:spcPct val="120000"/>
              </a:lnSpc>
            </a:pPr>
            <a:r>
              <a:rPr lang="en-US" sz="2000" dirty="0" err="1" smtClean="0">
                <a:latin typeface="Adobe Caslon Pro" pitchFamily="18" charset="0"/>
              </a:rPr>
              <a:t>Binatang</a:t>
            </a:r>
            <a:r>
              <a:rPr lang="en-US" sz="2000" dirty="0" smtClean="0">
                <a:latin typeface="Adobe Caslon Pro" pitchFamily="18" charset="0"/>
              </a:rPr>
              <a:t> yang </a:t>
            </a:r>
            <a:r>
              <a:rPr lang="en-US" sz="2000" dirty="0" err="1" smtClean="0">
                <a:latin typeface="Adobe Caslon Pro" pitchFamily="18" charset="0"/>
              </a:rPr>
              <a:t>dijadikan</a:t>
            </a:r>
            <a:r>
              <a:rPr lang="en-US" sz="2000" dirty="0" smtClean="0">
                <a:latin typeface="Adobe Caslon Pro" pitchFamily="18" charset="0"/>
              </a:rPr>
              <a:t> </a:t>
            </a:r>
            <a:r>
              <a:rPr lang="en-US" sz="2000" dirty="0" err="1" smtClean="0">
                <a:latin typeface="Adobe Caslon Pro" pitchFamily="18" charset="0"/>
              </a:rPr>
              <a:t>tokoh</a:t>
            </a:r>
            <a:r>
              <a:rPr lang="en-US" sz="2000" dirty="0" smtClean="0">
                <a:latin typeface="Adobe Caslon Pro" pitchFamily="18" charset="0"/>
              </a:rPr>
              <a:t> </a:t>
            </a:r>
            <a:r>
              <a:rPr lang="en-US" sz="2000" dirty="0" err="1" smtClean="0">
                <a:latin typeface="Adobe Caslon Pro" pitchFamily="18" charset="0"/>
              </a:rPr>
              <a:t>biasanya</a:t>
            </a:r>
            <a:r>
              <a:rPr lang="en-US" sz="2000" dirty="0" smtClean="0">
                <a:latin typeface="Adobe Caslon Pro" pitchFamily="18" charset="0"/>
              </a:rPr>
              <a:t> </a:t>
            </a:r>
            <a:r>
              <a:rPr lang="en-US" sz="2000" b="1" dirty="0" err="1" smtClean="0">
                <a:latin typeface="Adobe Caslon Pro" pitchFamily="18" charset="0"/>
              </a:rPr>
              <a:t>bersaiz</a:t>
            </a:r>
            <a:r>
              <a:rPr lang="en-US" sz="2000" b="1" dirty="0" smtClean="0">
                <a:latin typeface="Adobe Caslon Pro" pitchFamily="18" charset="0"/>
              </a:rPr>
              <a:t> </a:t>
            </a:r>
            <a:r>
              <a:rPr lang="en-US" sz="2000" b="1" dirty="0" err="1" smtClean="0">
                <a:latin typeface="Adobe Caslon Pro" pitchFamily="18" charset="0"/>
              </a:rPr>
              <a:t>kecil</a:t>
            </a:r>
            <a:r>
              <a:rPr lang="en-US" sz="2000" b="1" dirty="0" smtClean="0">
                <a:latin typeface="Adobe Caslon Pro" pitchFamily="18" charset="0"/>
              </a:rPr>
              <a:t> </a:t>
            </a:r>
            <a:r>
              <a:rPr lang="en-US" sz="2000" b="1" dirty="0" err="1" smtClean="0">
                <a:latin typeface="Adobe Caslon Pro" pitchFamily="18" charset="0"/>
              </a:rPr>
              <a:t>dan</a:t>
            </a:r>
            <a:r>
              <a:rPr lang="en-US" sz="2000" b="1" dirty="0" smtClean="0">
                <a:latin typeface="Adobe Caslon Pro" pitchFamily="18" charset="0"/>
              </a:rPr>
              <a:t> </a:t>
            </a:r>
            <a:r>
              <a:rPr lang="en-US" sz="2000" b="1" dirty="0" err="1" smtClean="0">
                <a:latin typeface="Adobe Caslon Pro" pitchFamily="18" charset="0"/>
              </a:rPr>
              <a:t>cerdik</a:t>
            </a:r>
            <a:r>
              <a:rPr lang="en-US" sz="2000" b="1" dirty="0" smtClean="0">
                <a:latin typeface="Adobe Caslon Pro" pitchFamily="18" charset="0"/>
              </a:rPr>
              <a:t>.</a:t>
            </a:r>
          </a:p>
          <a:p>
            <a:pPr lvl="0">
              <a:lnSpc>
                <a:spcPct val="120000"/>
              </a:lnSpc>
            </a:pPr>
            <a:r>
              <a:rPr lang="en-US" sz="2000" dirty="0" err="1" smtClean="0">
                <a:latin typeface="Adobe Caslon Pro" pitchFamily="18" charset="0"/>
              </a:rPr>
              <a:t>Binatang</a:t>
            </a:r>
            <a:r>
              <a:rPr lang="en-US" sz="2000" dirty="0" smtClean="0">
                <a:latin typeface="Adobe Caslon Pro" pitchFamily="18" charset="0"/>
              </a:rPr>
              <a:t> yang </a:t>
            </a:r>
            <a:r>
              <a:rPr lang="en-US" sz="2000" b="1" dirty="0" err="1" smtClean="0">
                <a:latin typeface="Adobe Caslon Pro" pitchFamily="18" charset="0"/>
              </a:rPr>
              <a:t>besar</a:t>
            </a:r>
            <a:r>
              <a:rPr lang="en-US" sz="2000" b="1" dirty="0" smtClean="0">
                <a:latin typeface="Adobe Caslon Pro" pitchFamily="18" charset="0"/>
              </a:rPr>
              <a:t> </a:t>
            </a:r>
            <a:r>
              <a:rPr lang="en-US" sz="2000" b="1" dirty="0" err="1" smtClean="0">
                <a:latin typeface="Adobe Caslon Pro" pitchFamily="18" charset="0"/>
              </a:rPr>
              <a:t>biasanya</a:t>
            </a:r>
            <a:r>
              <a:rPr lang="en-US" sz="2000" b="1" dirty="0" smtClean="0">
                <a:latin typeface="Adobe Caslon Pro" pitchFamily="18" charset="0"/>
              </a:rPr>
              <a:t> </a:t>
            </a:r>
            <a:r>
              <a:rPr lang="en-US" sz="2000" b="1" dirty="0" err="1" smtClean="0">
                <a:latin typeface="Adobe Caslon Pro" pitchFamily="18" charset="0"/>
              </a:rPr>
              <a:t>kurang</a:t>
            </a:r>
            <a:r>
              <a:rPr lang="en-US" sz="2000" b="1" dirty="0" smtClean="0">
                <a:latin typeface="Adobe Caslon Pro" pitchFamily="18" charset="0"/>
              </a:rPr>
              <a:t> </a:t>
            </a:r>
            <a:r>
              <a:rPr lang="en-US" sz="2000" b="1" dirty="0" err="1" smtClean="0">
                <a:latin typeface="Adobe Caslon Pro" pitchFamily="18" charset="0"/>
              </a:rPr>
              <a:t>akal</a:t>
            </a:r>
            <a:r>
              <a:rPr lang="en-US" sz="2000" dirty="0" smtClean="0">
                <a:latin typeface="Adobe Caslon Pro" pitchFamily="18" charset="0"/>
              </a:rPr>
              <a:t> </a:t>
            </a:r>
            <a:r>
              <a:rPr lang="en-US" sz="2000" dirty="0" err="1" smtClean="0">
                <a:latin typeface="Adobe Caslon Pro" pitchFamily="18" charset="0"/>
              </a:rPr>
              <a:t>dan</a:t>
            </a:r>
            <a:r>
              <a:rPr lang="en-US" sz="2000" dirty="0" smtClean="0">
                <a:latin typeface="Adobe Caslon Pro" pitchFamily="18" charset="0"/>
              </a:rPr>
              <a:t> </a:t>
            </a:r>
            <a:r>
              <a:rPr lang="en-US" sz="2000" dirty="0" err="1" smtClean="0">
                <a:latin typeface="Adobe Caslon Pro" pitchFamily="18" charset="0"/>
              </a:rPr>
              <a:t>dianggap</a:t>
            </a:r>
            <a:r>
              <a:rPr lang="en-US" sz="2000" dirty="0" smtClean="0">
                <a:latin typeface="Adobe Caslon Pro" pitchFamily="18" charset="0"/>
              </a:rPr>
              <a:t> </a:t>
            </a:r>
            <a:r>
              <a:rPr lang="en-US" sz="2000" b="1" dirty="0" err="1" smtClean="0">
                <a:latin typeface="Adobe Caslon Pro" pitchFamily="18" charset="0"/>
              </a:rPr>
              <a:t>bodoh</a:t>
            </a:r>
            <a:r>
              <a:rPr lang="en-US" sz="2000" dirty="0" smtClean="0">
                <a:latin typeface="Adobe Caslon Pro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2362200"/>
          </a:xfrm>
          <a:noFill/>
          <a:ln w="19050">
            <a:solidFill>
              <a:srgbClr val="FF00FF"/>
            </a:solidFill>
          </a:ln>
        </p:spPr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Harrington" pitchFamily="82" charset="0"/>
              </a:rPr>
              <a:t>   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Contoh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 </a:t>
            </a:r>
            <a:r>
              <a:rPr lang="en-US" sz="2000" dirty="0" smtClean="0">
                <a:latin typeface="Adobe Caslon Pro" pitchFamily="18" charset="0"/>
              </a:rPr>
              <a:t>:</a:t>
            </a:r>
          </a:p>
          <a:p>
            <a:pPr lvl="0">
              <a:lnSpc>
                <a:spcPct val="120000"/>
              </a:lnSpc>
            </a:pP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Sang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Kancil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menipu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gergasi</a:t>
            </a:r>
            <a:endParaRPr lang="en-US" sz="2000" b="1" dirty="0" smtClean="0">
              <a:solidFill>
                <a:schemeClr val="accent4">
                  <a:lumMod val="50000"/>
                </a:schemeClr>
              </a:solidFill>
              <a:latin typeface="Adobe Caslon Pro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Sang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Buaya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kena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hukum</a:t>
            </a:r>
            <a:endParaRPr lang="en-US" sz="2000" b="1" dirty="0" smtClean="0">
              <a:solidFill>
                <a:schemeClr val="accent4">
                  <a:lumMod val="50000"/>
                </a:schemeClr>
              </a:solidFill>
              <a:latin typeface="Adobe Caslon Pro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Sang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Kancil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dengan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siput</a:t>
            </a:r>
            <a:endParaRPr lang="en-US" sz="2000" b="1" dirty="0" smtClean="0">
              <a:solidFill>
                <a:schemeClr val="accent4">
                  <a:lumMod val="50000"/>
                </a:schemeClr>
              </a:solidFill>
              <a:latin typeface="Adobe Caslon Pro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Ular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sawa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kehilangan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bisa</a:t>
            </a:r>
            <a:endParaRPr lang="en-US" sz="2000" b="1" dirty="0" smtClean="0">
              <a:solidFill>
                <a:schemeClr val="accent4">
                  <a:lumMod val="50000"/>
                </a:schemeClr>
              </a:solidFill>
              <a:latin typeface="Adobe Caslon Pro" pitchFamily="18" charset="0"/>
            </a:endParaRPr>
          </a:p>
          <a:p>
            <a:pPr>
              <a:lnSpc>
                <a:spcPct val="120000"/>
              </a:lnSpc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6643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332656"/>
            <a:ext cx="8229600" cy="4248472"/>
          </a:xfrm>
          <a:noFill/>
          <a:ln>
            <a:solidFill>
              <a:srgbClr val="FF00FF"/>
            </a:solidFill>
          </a:ln>
        </p:spPr>
        <p:txBody>
          <a:bodyPr>
            <a:normAutofit/>
          </a:bodyPr>
          <a:lstStyle/>
          <a:p>
            <a:r>
              <a:rPr lang="en-US" sz="3600" i="1" dirty="0" smtClean="0"/>
              <a:t/>
            </a:r>
            <a:br>
              <a:rPr lang="en-US" sz="3600" i="1" dirty="0" smtClean="0"/>
            </a:br>
            <a:r>
              <a:rPr lang="en-US" sz="2700" b="1" i="1" dirty="0" err="1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Cerita</a:t>
            </a:r>
            <a:r>
              <a:rPr lang="en-US" sz="2700" b="1" i="1" dirty="0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 </a:t>
            </a:r>
            <a:r>
              <a:rPr lang="en-US" sz="2700" b="1" i="1" dirty="0" err="1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lipur</a:t>
            </a:r>
            <a:r>
              <a:rPr lang="en-US" sz="2700" b="1" i="1" dirty="0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 </a:t>
            </a:r>
            <a:r>
              <a:rPr lang="en-US" sz="2700" b="1" i="1" dirty="0" err="1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lara</a:t>
            </a:r>
            <a:r>
              <a:rPr lang="en-US" sz="2700" b="1" dirty="0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  </a:t>
            </a:r>
            <a:r>
              <a:rPr lang="en-US" sz="2700" dirty="0" err="1" smtClean="0">
                <a:latin typeface="Adobe Caslon Pro" pitchFamily="18" charset="0"/>
              </a:rPr>
              <a:t>ialah</a:t>
            </a:r>
            <a:r>
              <a:rPr lang="en-US" sz="2700" dirty="0" smtClean="0">
                <a:latin typeface="Adobe Caslon Pro" pitchFamily="18" charset="0"/>
              </a:rPr>
              <a:t> </a:t>
            </a:r>
            <a:r>
              <a:rPr lang="en-US" sz="2700" dirty="0" err="1">
                <a:latin typeface="Adobe Caslon Pro" pitchFamily="18" charset="0"/>
              </a:rPr>
              <a:t>Cerita</a:t>
            </a:r>
            <a:r>
              <a:rPr lang="en-US" sz="2700" dirty="0">
                <a:latin typeface="Adobe Caslon Pro" pitchFamily="18" charset="0"/>
              </a:rPr>
              <a:t> </a:t>
            </a:r>
            <a:r>
              <a:rPr lang="en-US" sz="2700" dirty="0" err="1">
                <a:latin typeface="Adobe Caslon Pro" pitchFamily="18" charset="0"/>
              </a:rPr>
              <a:t>Lipur</a:t>
            </a:r>
            <a:r>
              <a:rPr lang="en-US" sz="2700" dirty="0">
                <a:latin typeface="Adobe Caslon Pro" pitchFamily="18" charset="0"/>
              </a:rPr>
              <a:t> Lara </a:t>
            </a:r>
            <a:r>
              <a:rPr lang="en-US" sz="2700" dirty="0" err="1">
                <a:latin typeface="Adobe Caslon Pro" pitchFamily="18" charset="0"/>
              </a:rPr>
              <a:t>ialah</a:t>
            </a:r>
            <a:r>
              <a:rPr lang="en-US" sz="2700" dirty="0">
                <a:latin typeface="Adobe Caslon Pro" pitchFamily="18" charset="0"/>
              </a:rPr>
              <a:t> </a:t>
            </a:r>
            <a:r>
              <a:rPr lang="en-US" sz="2700" dirty="0" err="1">
                <a:latin typeface="Adobe Caslon Pro" pitchFamily="18" charset="0"/>
              </a:rPr>
              <a:t>segala</a:t>
            </a:r>
            <a:r>
              <a:rPr lang="en-US" sz="2700" dirty="0">
                <a:latin typeface="Adobe Caslon Pro" pitchFamily="18" charset="0"/>
              </a:rPr>
              <a:t> </a:t>
            </a:r>
            <a:r>
              <a:rPr lang="en-US" sz="2700" dirty="0" err="1">
                <a:latin typeface="Adobe Caslon Pro" pitchFamily="18" charset="0"/>
              </a:rPr>
              <a:t>cerita</a:t>
            </a:r>
            <a:r>
              <a:rPr lang="en-US" sz="2700" dirty="0">
                <a:latin typeface="Adobe Caslon Pro" pitchFamily="18" charset="0"/>
              </a:rPr>
              <a:t> yang </a:t>
            </a:r>
            <a:r>
              <a:rPr lang="en-US" sz="2700" dirty="0" err="1">
                <a:latin typeface="Adobe Caslon Pro" pitchFamily="18" charset="0"/>
              </a:rPr>
              <a:t>mempunyai</a:t>
            </a:r>
            <a:r>
              <a:rPr lang="en-US" sz="2700" dirty="0">
                <a:latin typeface="Adobe Caslon Pro" pitchFamily="18" charset="0"/>
              </a:rPr>
              <a:t> </a:t>
            </a:r>
            <a:r>
              <a:rPr lang="en-US" sz="2700" dirty="0" err="1">
                <a:latin typeface="Adobe Caslon Pro" pitchFamily="18" charset="0"/>
              </a:rPr>
              <a:t>unsur</a:t>
            </a:r>
            <a:r>
              <a:rPr lang="en-US" sz="2700" dirty="0">
                <a:latin typeface="Adobe Caslon Pro" pitchFamily="18" charset="0"/>
              </a:rPr>
              <a:t> </a:t>
            </a:r>
            <a:r>
              <a:rPr lang="en-US" sz="2700" dirty="0" err="1">
                <a:latin typeface="Adobe Caslon Pro" pitchFamily="18" charset="0"/>
              </a:rPr>
              <a:t>pengambaran</a:t>
            </a:r>
            <a:r>
              <a:rPr lang="en-US" sz="2700" dirty="0">
                <a:latin typeface="Adobe Caslon Pro" pitchFamily="18" charset="0"/>
              </a:rPr>
              <a:t> </a:t>
            </a:r>
            <a:r>
              <a:rPr lang="en-US" sz="2700" dirty="0" err="1">
                <a:latin typeface="Adobe Caslon Pro" pitchFamily="18" charset="0"/>
              </a:rPr>
              <a:t>atau</a:t>
            </a:r>
            <a:r>
              <a:rPr lang="en-US" sz="2700" dirty="0">
                <a:latin typeface="Adobe Caslon Pro" pitchFamily="18" charset="0"/>
              </a:rPr>
              <a:t> </a:t>
            </a:r>
            <a:r>
              <a:rPr lang="en-US" sz="2700" dirty="0" err="1">
                <a:latin typeface="Adobe Caslon Pro" pitchFamily="18" charset="0"/>
              </a:rPr>
              <a:t>advanture</a:t>
            </a:r>
            <a:r>
              <a:rPr lang="en-US" sz="2700" dirty="0">
                <a:latin typeface="Adobe Caslon Pro" pitchFamily="18" charset="0"/>
              </a:rPr>
              <a:t> yang </a:t>
            </a:r>
            <a:r>
              <a:rPr lang="en-US" sz="2700" dirty="0" err="1">
                <a:latin typeface="Adobe Caslon Pro" pitchFamily="18" charset="0"/>
              </a:rPr>
              <a:t>berkaitan</a:t>
            </a:r>
            <a:r>
              <a:rPr lang="en-US" sz="2700" dirty="0">
                <a:latin typeface="Adobe Caslon Pro" pitchFamily="18" charset="0"/>
              </a:rPr>
              <a:t> </a:t>
            </a:r>
            <a:r>
              <a:rPr lang="en-US" sz="2700" dirty="0" err="1">
                <a:latin typeface="Adobe Caslon Pro" pitchFamily="18" charset="0"/>
              </a:rPr>
              <a:t>dengan</a:t>
            </a:r>
            <a:r>
              <a:rPr lang="en-US" sz="2700" dirty="0">
                <a:latin typeface="Adobe Caslon Pro" pitchFamily="18" charset="0"/>
              </a:rPr>
              <a:t> </a:t>
            </a:r>
            <a:r>
              <a:rPr lang="en-US" sz="2700" dirty="0" err="1">
                <a:latin typeface="Adobe Caslon Pro" pitchFamily="18" charset="0"/>
              </a:rPr>
              <a:t>anak</a:t>
            </a:r>
            <a:r>
              <a:rPr lang="en-US" sz="2700" dirty="0">
                <a:latin typeface="Adobe Caslon Pro" pitchFamily="18" charset="0"/>
              </a:rPr>
              <a:t>- </a:t>
            </a:r>
            <a:r>
              <a:rPr lang="en-US" sz="2700" dirty="0" err="1">
                <a:latin typeface="Adobe Caslon Pro" pitchFamily="18" charset="0"/>
              </a:rPr>
              <a:t>anak</a:t>
            </a:r>
            <a:r>
              <a:rPr lang="en-US" sz="2700" dirty="0">
                <a:latin typeface="Adobe Caslon Pro" pitchFamily="18" charset="0"/>
              </a:rPr>
              <a:t> / </a:t>
            </a:r>
            <a:r>
              <a:rPr lang="en-US" sz="2700" dirty="0" err="1">
                <a:latin typeface="Adobe Caslon Pro" pitchFamily="18" charset="0"/>
              </a:rPr>
              <a:t>golongan</a:t>
            </a:r>
            <a:r>
              <a:rPr lang="en-US" sz="2700" dirty="0">
                <a:latin typeface="Adobe Caslon Pro" pitchFamily="18" charset="0"/>
              </a:rPr>
              <a:t> raja. • </a:t>
            </a:r>
            <a:r>
              <a:rPr lang="en-US" sz="2700" dirty="0" err="1">
                <a:latin typeface="Adobe Caslon Pro" pitchFamily="18" charset="0"/>
              </a:rPr>
              <a:t>Mengisahkan</a:t>
            </a:r>
            <a:r>
              <a:rPr lang="en-US" sz="2700" dirty="0">
                <a:latin typeface="Adobe Caslon Pro" pitchFamily="18" charset="0"/>
              </a:rPr>
              <a:t> </a:t>
            </a:r>
            <a:r>
              <a:rPr lang="en-US" sz="2700" dirty="0" err="1">
                <a:latin typeface="Adobe Caslon Pro" pitchFamily="18" charset="0"/>
              </a:rPr>
              <a:t>mengenai</a:t>
            </a:r>
            <a:r>
              <a:rPr lang="en-US" sz="2700" dirty="0">
                <a:latin typeface="Adobe Caslon Pro" pitchFamily="18" charset="0"/>
              </a:rPr>
              <a:t> </a:t>
            </a:r>
            <a:r>
              <a:rPr lang="en-US" sz="2700" dirty="0" err="1">
                <a:latin typeface="Adobe Caslon Pro" pitchFamily="18" charset="0"/>
              </a:rPr>
              <a:t>anak-anak</a:t>
            </a:r>
            <a:r>
              <a:rPr lang="en-US" sz="2700" dirty="0">
                <a:latin typeface="Adobe Caslon Pro" pitchFamily="18" charset="0"/>
              </a:rPr>
              <a:t> raja/</a:t>
            </a:r>
            <a:r>
              <a:rPr lang="en-US" sz="2700" dirty="0" err="1">
                <a:latin typeface="Adobe Caslon Pro" pitchFamily="18" charset="0"/>
              </a:rPr>
              <a:t>golongan</a:t>
            </a:r>
            <a:r>
              <a:rPr lang="en-US" sz="2700" dirty="0">
                <a:latin typeface="Adobe Caslon Pro" pitchFamily="18" charset="0"/>
              </a:rPr>
              <a:t> </a:t>
            </a:r>
            <a:r>
              <a:rPr lang="en-US" sz="2700" dirty="0" err="1">
                <a:latin typeface="Adobe Caslon Pro" pitchFamily="18" charset="0"/>
              </a:rPr>
              <a:t>istana</a:t>
            </a:r>
            <a:r>
              <a:rPr lang="en-US" sz="2700" dirty="0">
                <a:latin typeface="Adobe Caslon Pro" pitchFamily="18" charset="0"/>
              </a:rPr>
              <a:t> </a:t>
            </a:r>
            <a:r>
              <a:rPr lang="en-US" sz="2700" dirty="0" err="1">
                <a:latin typeface="Adobe Caslon Pro" pitchFamily="18" charset="0"/>
              </a:rPr>
              <a:t>dengan</a:t>
            </a:r>
            <a:r>
              <a:rPr lang="en-US" sz="2700" dirty="0">
                <a:latin typeface="Adobe Caslon Pro" pitchFamily="18" charset="0"/>
              </a:rPr>
              <a:t> </a:t>
            </a:r>
            <a:r>
              <a:rPr lang="en-US" sz="2700" dirty="0" err="1">
                <a:latin typeface="Adobe Caslon Pro" pitchFamily="18" charset="0"/>
              </a:rPr>
              <a:t>segala</a:t>
            </a:r>
            <a:r>
              <a:rPr lang="en-US" sz="2700" dirty="0">
                <a:latin typeface="Adobe Caslon Pro" pitchFamily="18" charset="0"/>
              </a:rPr>
              <a:t> </a:t>
            </a:r>
            <a:r>
              <a:rPr lang="en-US" sz="2700" dirty="0" err="1">
                <a:latin typeface="Adobe Caslon Pro" pitchFamily="18" charset="0"/>
              </a:rPr>
              <a:t>gambaran</a:t>
            </a:r>
            <a:r>
              <a:rPr lang="en-US" sz="2700" dirty="0">
                <a:latin typeface="Adobe Caslon Pro" pitchFamily="18" charset="0"/>
              </a:rPr>
              <a:t>, </a:t>
            </a:r>
            <a:r>
              <a:rPr lang="en-US" sz="2700" dirty="0" err="1">
                <a:latin typeface="Adobe Caslon Pro" pitchFamily="18" charset="0"/>
              </a:rPr>
              <a:t>keindahan</a:t>
            </a:r>
            <a:r>
              <a:rPr lang="en-US" sz="2700" dirty="0">
                <a:latin typeface="Adobe Caslon Pro" pitchFamily="18" charset="0"/>
              </a:rPr>
              <a:t>, </a:t>
            </a:r>
            <a:r>
              <a:rPr lang="en-US" sz="2700" dirty="0" err="1">
                <a:latin typeface="Adobe Caslon Pro" pitchFamily="18" charset="0"/>
              </a:rPr>
              <a:t>kemewahan</a:t>
            </a:r>
            <a:r>
              <a:rPr lang="en-US" sz="2700" dirty="0">
                <a:latin typeface="Adobe Caslon Pro" pitchFamily="18" charset="0"/>
              </a:rPr>
              <a:t>, </a:t>
            </a:r>
            <a:r>
              <a:rPr lang="en-US" sz="2700" dirty="0" err="1">
                <a:latin typeface="Adobe Caslon Pro" pitchFamily="18" charset="0"/>
              </a:rPr>
              <a:t>kesaktian</a:t>
            </a:r>
            <a:r>
              <a:rPr lang="en-US" sz="2700" dirty="0">
                <a:latin typeface="Adobe Caslon Pro" pitchFamily="18" charset="0"/>
              </a:rPr>
              <a:t> </a:t>
            </a:r>
            <a:r>
              <a:rPr lang="en-US" sz="2700" dirty="0" err="1">
                <a:latin typeface="Adobe Caslon Pro" pitchFamily="18" charset="0"/>
              </a:rPr>
              <a:t>serta</a:t>
            </a:r>
            <a:r>
              <a:rPr lang="en-US" sz="2700" dirty="0">
                <a:latin typeface="Adobe Caslon Pro" pitchFamily="18" charset="0"/>
              </a:rPr>
              <a:t> </a:t>
            </a:r>
            <a:r>
              <a:rPr lang="en-US" sz="2700" dirty="0" err="1">
                <a:latin typeface="Adobe Caslon Pro" pitchFamily="18" charset="0"/>
              </a:rPr>
              <a:t>kejadian-kejadian</a:t>
            </a:r>
            <a:r>
              <a:rPr lang="en-US" sz="2700" dirty="0">
                <a:latin typeface="Adobe Caslon Pro" pitchFamily="18" charset="0"/>
              </a:rPr>
              <a:t> </a:t>
            </a:r>
            <a:r>
              <a:rPr lang="en-US" sz="2700" dirty="0" err="1">
                <a:latin typeface="Adobe Caslon Pro" pitchFamily="18" charset="0"/>
              </a:rPr>
              <a:t>luar</a:t>
            </a:r>
            <a:r>
              <a:rPr lang="en-US" sz="2700" dirty="0">
                <a:latin typeface="Adobe Caslon Pro" pitchFamily="18" charset="0"/>
              </a:rPr>
              <a:t> </a:t>
            </a:r>
            <a:r>
              <a:rPr lang="en-US" sz="2700" dirty="0" err="1">
                <a:latin typeface="Adobe Caslon Pro" pitchFamily="18" charset="0"/>
              </a:rPr>
              <a:t>biasa</a:t>
            </a:r>
            <a:r>
              <a:rPr lang="en-US" sz="2700" dirty="0">
                <a:latin typeface="Adobe Caslon Pro" pitchFamily="18" charset="0"/>
              </a:rPr>
              <a:t> (</a:t>
            </a:r>
            <a:r>
              <a:rPr lang="en-US" sz="2700" dirty="0" err="1">
                <a:latin typeface="Adobe Caslon Pro" pitchFamily="18" charset="0"/>
              </a:rPr>
              <a:t>sumber</a:t>
            </a:r>
            <a:r>
              <a:rPr lang="en-US" sz="2700" dirty="0">
                <a:latin typeface="Adobe Caslon Pro" pitchFamily="18" charset="0"/>
              </a:rPr>
              <a:t> natural).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51" name="Ink 2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-2147483648" y="-2147483648"/>
              <a:ext cx="0" cy="0"/>
            </p14:xfrm>
          </p:contentPart>
        </mc:Choice>
        <mc:Fallback xmlns="">
          <p:pic>
            <p:nvPicPr>
              <p:cNvPr id="1051" name="Ink 2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-2147483648" y="-2147483648"/>
                <a:ext cx="0" cy="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ตัวแทนเนื้อหา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150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/>
          </a:bodyPr>
          <a:lstStyle/>
          <a:p>
            <a:pPr lvl="0">
              <a:lnSpc>
                <a:spcPct val="120000"/>
              </a:lnSpc>
            </a:pP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Ditutur</a:t>
            </a: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dan</a:t>
            </a: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diturunkan</a:t>
            </a: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secara</a:t>
            </a: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lisan</a:t>
            </a: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daripada</a:t>
            </a: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satu</a:t>
            </a: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generasi</a:t>
            </a: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kepada</a:t>
            </a: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generasi</a:t>
            </a: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 yang lain.</a:t>
            </a:r>
          </a:p>
          <a:p>
            <a:pPr lvl="0">
              <a:lnSpc>
                <a:spcPct val="120000"/>
              </a:lnSpc>
            </a:pP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Berlaku</a:t>
            </a: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tokok</a:t>
            </a: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tambah</a:t>
            </a: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.</a:t>
            </a:r>
          </a:p>
          <a:p>
            <a:pPr lvl="0">
              <a:lnSpc>
                <a:spcPct val="120000"/>
              </a:lnSpc>
            </a:pP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Milik</a:t>
            </a: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bersama</a:t>
            </a: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masyarakat</a:t>
            </a: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.</a:t>
            </a:r>
          </a:p>
          <a:p>
            <a:pPr lvl="0">
              <a:lnSpc>
                <a:spcPct val="120000"/>
              </a:lnSpc>
            </a:pP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Sebagai</a:t>
            </a: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hiburan</a:t>
            </a: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dan</a:t>
            </a: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pendidikan</a:t>
            </a: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.</a:t>
            </a:r>
          </a:p>
          <a:p>
            <a:pPr lvl="0">
              <a:lnSpc>
                <a:spcPct val="120000"/>
              </a:lnSpc>
            </a:pP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Menggambarkan</a:t>
            </a: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sistem</a:t>
            </a: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masyarakat</a:t>
            </a: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Melayu</a:t>
            </a: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.</a:t>
            </a:r>
          </a:p>
          <a:p>
            <a:pPr lvl="0">
              <a:lnSpc>
                <a:spcPct val="120000"/>
              </a:lnSpc>
            </a:pP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Mengandungi</a:t>
            </a: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ciri-ciri</a:t>
            </a: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tempatan</a:t>
            </a: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walaupun</a:t>
            </a: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terdapat</a:t>
            </a: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pengaruh</a:t>
            </a: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luar</a:t>
            </a: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.</a:t>
            </a:r>
          </a:p>
          <a:p>
            <a:pPr lvl="0">
              <a:lnSpc>
                <a:spcPct val="120000"/>
              </a:lnSpc>
            </a:pP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Mengandungi</a:t>
            </a: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puisi</a:t>
            </a: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.</a:t>
            </a:r>
          </a:p>
          <a:p>
            <a:pPr lvl="0">
              <a:lnSpc>
                <a:spcPct val="120000"/>
              </a:lnSpc>
            </a:pP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Tema</a:t>
            </a: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biasanya</a:t>
            </a: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tentang</a:t>
            </a: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peperangan</a:t>
            </a: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percintaan</a:t>
            </a: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dan</a:t>
            </a: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pengembaraan</a:t>
            </a: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.</a:t>
            </a:r>
          </a:p>
          <a:p>
            <a:pPr lvl="0">
              <a:lnSpc>
                <a:spcPct val="120000"/>
              </a:lnSpc>
            </a:pP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Terdapat</a:t>
            </a: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amanat</a:t>
            </a: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atau</a:t>
            </a: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panduan</a:t>
            </a: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.</a:t>
            </a:r>
          </a:p>
          <a:p>
            <a:pPr lvl="0">
              <a:lnSpc>
                <a:spcPct val="120000"/>
              </a:lnSpc>
            </a:pP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Mengandungi</a:t>
            </a: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 plot </a:t>
            </a: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kronologi</a:t>
            </a: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.</a:t>
            </a:r>
          </a:p>
          <a:p>
            <a:pPr lvl="0">
              <a:lnSpc>
                <a:spcPct val="120000"/>
              </a:lnSpc>
            </a:pP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Watak</a:t>
            </a: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utama</a:t>
            </a: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.</a:t>
            </a:r>
          </a:p>
          <a:p>
            <a:pPr lvl="0">
              <a:lnSpc>
                <a:spcPct val="120000"/>
              </a:lnSpc>
            </a:pP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Ada </a:t>
            </a: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kuasa</a:t>
            </a: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sakti</a:t>
            </a: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 / </a:t>
            </a: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unsur</a:t>
            </a: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magis</a:t>
            </a:r>
            <a:endParaRPr lang="en-US" sz="1800" dirty="0">
              <a:solidFill>
                <a:prstClr val="black"/>
              </a:solidFill>
              <a:latin typeface="Adobe Devanagari" pitchFamily="18" charset="0"/>
              <a:cs typeface="Adobe Devanagari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Latar</a:t>
            </a: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tempat</a:t>
            </a: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 di </a:t>
            </a: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istana</a:t>
            </a: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dunia</a:t>
            </a: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kayangan</a:t>
            </a: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 / </a:t>
            </a: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alam</a:t>
            </a:r>
            <a:r>
              <a:rPr lang="en-US" sz="1800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ghaib</a:t>
            </a:r>
            <a:r>
              <a:rPr lang="en-US" sz="1800" dirty="0">
                <a:solidFill>
                  <a:prstClr val="black"/>
                </a:solidFill>
              </a:rPr>
              <a:t>.</a:t>
            </a:r>
          </a:p>
          <a:p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755575" y="504585"/>
            <a:ext cx="10679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solidFill>
                  <a:srgbClr val="8064A2">
                    <a:lumMod val="50000"/>
                  </a:srgbClr>
                </a:solidFill>
              </a:rPr>
              <a:t>Ciri-ciri</a:t>
            </a:r>
            <a:r>
              <a:rPr lang="en-US" sz="2000" b="1" dirty="0">
                <a:solidFill>
                  <a:srgbClr val="8064A2">
                    <a:lumMod val="50000"/>
                  </a:srgbClr>
                </a:solidFill>
              </a:rPr>
              <a:t> :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8331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95400"/>
            <a:ext cx="6781800" cy="3200400"/>
          </a:xfrm>
          <a:solidFill>
            <a:schemeClr val="bg1"/>
          </a:solidFill>
          <a:ln w="28575">
            <a:solidFill>
              <a:srgbClr val="FF00FF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 </a:t>
            </a:r>
            <a:r>
              <a:rPr lang="en-US" b="1" dirty="0" err="1" smtClean="0">
                <a:latin typeface="Adobe Caslon Pro" pitchFamily="18" charset="0"/>
                <a:cs typeface="Adobe Devanagari" pitchFamily="18" charset="0"/>
              </a:rPr>
              <a:t>Contoh</a:t>
            </a:r>
            <a:r>
              <a:rPr lang="en-US" b="1" dirty="0" smtClean="0">
                <a:latin typeface="Adobe Caslon Pro" pitchFamily="18" charset="0"/>
                <a:cs typeface="Adobe Devanagari" pitchFamily="18" charset="0"/>
              </a:rPr>
              <a:t> </a:t>
            </a:r>
            <a:r>
              <a:rPr lang="en-US" b="1" dirty="0" err="1" smtClean="0">
                <a:latin typeface="Adobe Caslon Pro" pitchFamily="18" charset="0"/>
                <a:cs typeface="Adobe Devanagari" pitchFamily="18" charset="0"/>
              </a:rPr>
              <a:t>cerita</a:t>
            </a:r>
            <a:r>
              <a:rPr lang="en-US" b="1" dirty="0" smtClean="0">
                <a:latin typeface="Adobe Caslon Pro" pitchFamily="18" charset="0"/>
                <a:cs typeface="Adobe Devanagari" pitchFamily="18" charset="0"/>
              </a:rPr>
              <a:t> </a:t>
            </a:r>
            <a:r>
              <a:rPr lang="en-US" b="1" dirty="0" err="1" smtClean="0">
                <a:latin typeface="Adobe Caslon Pro" pitchFamily="18" charset="0"/>
                <a:cs typeface="Adobe Devanagari" pitchFamily="18" charset="0"/>
              </a:rPr>
              <a:t>lipur</a:t>
            </a:r>
            <a:r>
              <a:rPr lang="en-US" b="1" dirty="0" smtClean="0">
                <a:latin typeface="Adobe Caslon Pro" pitchFamily="18" charset="0"/>
                <a:cs typeface="Adobe Devanagari" pitchFamily="18" charset="0"/>
              </a:rPr>
              <a:t> </a:t>
            </a:r>
            <a:r>
              <a:rPr lang="en-US" b="1" dirty="0" err="1" smtClean="0">
                <a:latin typeface="Adobe Caslon Pro" pitchFamily="18" charset="0"/>
                <a:cs typeface="Adobe Devanagari" pitchFamily="18" charset="0"/>
              </a:rPr>
              <a:t>lara</a:t>
            </a:r>
            <a:r>
              <a:rPr lang="en-US" b="1" dirty="0" smtClean="0">
                <a:latin typeface="Adobe Caslon Pro" pitchFamily="18" charset="0"/>
                <a:cs typeface="Adobe Devanagari" pitchFamily="18" charset="0"/>
              </a:rPr>
              <a:t> </a:t>
            </a:r>
            <a:r>
              <a:rPr lang="en-US" dirty="0" smtClean="0">
                <a:latin typeface="Adobe Caslon Pro" pitchFamily="18" charset="0"/>
                <a:cs typeface="Adobe Devanagari" pitchFamily="18" charset="0"/>
              </a:rPr>
              <a:t>: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  <a:cs typeface="Adobe Devanagari" pitchFamily="18" charset="0"/>
              </a:rPr>
              <a:t>-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  <a:cs typeface="Adobe Devanagari" pitchFamily="18" charset="0"/>
              </a:rPr>
              <a:t>Hikayat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  <a:cs typeface="Adobe Devanagari" pitchFamily="18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  <a:cs typeface="Adobe Devanagari" pitchFamily="18" charset="0"/>
              </a:rPr>
              <a:t>Malim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  <a:cs typeface="Adobe Devanagari" pitchFamily="18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  <a:cs typeface="Adobe Devanagari" pitchFamily="18" charset="0"/>
              </a:rPr>
              <a:t>Dewa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  <a:latin typeface="Adobe Caslon Pro" pitchFamily="18" charset="0"/>
              <a:cs typeface="Adobe Devanagari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  <a:cs typeface="Adobe Devanagari" pitchFamily="18" charset="0"/>
              </a:rPr>
              <a:t>-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  <a:cs typeface="Adobe Devanagari" pitchFamily="18" charset="0"/>
              </a:rPr>
              <a:t>Hikayat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  <a:cs typeface="Adobe Devanagari" pitchFamily="18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  <a:cs typeface="Adobe Devanagari" pitchFamily="18" charset="0"/>
              </a:rPr>
              <a:t>Malim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  <a:cs typeface="Adobe Devanagari" pitchFamily="18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  <a:cs typeface="Adobe Devanagari" pitchFamily="18" charset="0"/>
              </a:rPr>
              <a:t>Deman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  <a:latin typeface="Adobe Caslon Pro" pitchFamily="18" charset="0"/>
              <a:cs typeface="Adobe Devanagari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  <a:cs typeface="Adobe Devanagari" pitchFamily="18" charset="0"/>
              </a:rPr>
              <a:t>-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  <a:cs typeface="Adobe Devanagari" pitchFamily="18" charset="0"/>
              </a:rPr>
              <a:t>Hikayat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  <a:cs typeface="Adobe Devanagari" pitchFamily="18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  <a:cs typeface="Adobe Devanagari" pitchFamily="18" charset="0"/>
              </a:rPr>
              <a:t>Awang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  <a:cs typeface="Adobe Devanagari" pitchFamily="18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  <a:cs typeface="Adobe Devanagari" pitchFamily="18" charset="0"/>
              </a:rPr>
              <a:t>Sulung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  <a:cs typeface="Adobe Devanagari" pitchFamily="18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  <a:cs typeface="Adobe Devanagari" pitchFamily="18" charset="0"/>
              </a:rPr>
              <a:t>Merah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  <a:cs typeface="Adobe Devanagari" pitchFamily="18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  <a:cs typeface="Adobe Devanagari" pitchFamily="18" charset="0"/>
              </a:rPr>
              <a:t>Muda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  <a:latin typeface="Adobe Caslon Pro" pitchFamily="18" charset="0"/>
              <a:cs typeface="Adobe Devanagari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  <a:cs typeface="Adobe Devanagari" pitchFamily="18" charset="0"/>
              </a:rPr>
              <a:t>-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  <a:cs typeface="Adobe Devanagari" pitchFamily="18" charset="0"/>
              </a:rPr>
              <a:t>Hikayat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  <a:cs typeface="Adobe Devanagari" pitchFamily="18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  <a:cs typeface="Adobe Devanagari" pitchFamily="18" charset="0"/>
              </a:rPr>
              <a:t>Anggun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  <a:cs typeface="Adobe Devanagari" pitchFamily="18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  <a:cs typeface="Adobe Devanagari" pitchFamily="18" charset="0"/>
              </a:rPr>
              <a:t>Cik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  <a:cs typeface="Adobe Devanagari" pitchFamily="18" charset="0"/>
              </a:rPr>
              <a:t> Tunggal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62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868362"/>
          </a:xfrm>
          <a:solidFill>
            <a:schemeClr val="bg1"/>
          </a:solidFill>
          <a:ln w="28575">
            <a:solidFill>
              <a:srgbClr val="FF00FF"/>
            </a:solidFill>
          </a:ln>
        </p:spPr>
        <p:txBody>
          <a:bodyPr>
            <a:normAutofit fontScale="90000"/>
          </a:bodyPr>
          <a:lstStyle/>
          <a:p>
            <a:r>
              <a:rPr lang="en-US" sz="3100" i="1" dirty="0" smtClean="0"/>
              <a:t/>
            </a:r>
            <a:br>
              <a:rPr lang="en-US" sz="3100" i="1" dirty="0" smtClean="0"/>
            </a:br>
            <a:r>
              <a:rPr lang="en-US" sz="3100" i="1" dirty="0" smtClean="0"/>
              <a:t> </a:t>
            </a:r>
            <a:r>
              <a:rPr lang="en-US" sz="2700" b="1" i="1" dirty="0" err="1" smtClean="0">
                <a:solidFill>
                  <a:schemeClr val="accent4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Cerita</a:t>
            </a:r>
            <a:r>
              <a:rPr lang="en-US" sz="2700" b="1" i="1" dirty="0" smtClean="0">
                <a:solidFill>
                  <a:schemeClr val="accent4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2700" b="1" i="1" dirty="0" err="1" smtClean="0">
                <a:solidFill>
                  <a:schemeClr val="accent4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jenaka</a:t>
            </a:r>
            <a:r>
              <a:rPr lang="en-US" sz="2700" b="1" dirty="0" smtClean="0">
                <a:solidFill>
                  <a:schemeClr val="accent4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  </a:t>
            </a:r>
            <a:r>
              <a:rPr lang="en-US" sz="2700" dirty="0" err="1" smtClean="0">
                <a:latin typeface="Adobe Devanagari" pitchFamily="18" charset="0"/>
                <a:cs typeface="Adobe Devanagari" pitchFamily="18" charset="0"/>
              </a:rPr>
              <a:t>ialah</a:t>
            </a:r>
            <a:r>
              <a:rPr lang="en-US" sz="2700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2700" dirty="0" err="1" smtClean="0">
                <a:latin typeface="Adobe Devanagari" pitchFamily="18" charset="0"/>
                <a:cs typeface="Adobe Devanagari" pitchFamily="18" charset="0"/>
              </a:rPr>
              <a:t>cerita</a:t>
            </a:r>
            <a:r>
              <a:rPr lang="en-US" sz="2700" dirty="0" smtClean="0">
                <a:latin typeface="Adobe Devanagari" pitchFamily="18" charset="0"/>
                <a:cs typeface="Adobe Devanagari" pitchFamily="18" charset="0"/>
              </a:rPr>
              <a:t> yang </a:t>
            </a:r>
            <a:r>
              <a:rPr lang="en-US" sz="2700" dirty="0" err="1" smtClean="0">
                <a:latin typeface="Adobe Devanagari" pitchFamily="18" charset="0"/>
                <a:cs typeface="Adobe Devanagari" pitchFamily="18" charset="0"/>
              </a:rPr>
              <a:t>menimbulkan</a:t>
            </a:r>
            <a:r>
              <a:rPr lang="en-US" sz="2700" dirty="0" smtClean="0">
                <a:latin typeface="Adobe Devanagari" pitchFamily="18" charset="0"/>
                <a:cs typeface="Adobe Devanagari" pitchFamily="18" charset="0"/>
              </a:rPr>
              <a:t> rasa </a:t>
            </a:r>
            <a:r>
              <a:rPr lang="en-US" sz="2700" dirty="0" err="1" smtClean="0">
                <a:latin typeface="Adobe Devanagari" pitchFamily="18" charset="0"/>
                <a:cs typeface="Adobe Devanagari" pitchFamily="18" charset="0"/>
              </a:rPr>
              <a:t>geli</a:t>
            </a:r>
            <a:r>
              <a:rPr lang="en-US" sz="2700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2700" dirty="0" err="1" smtClean="0">
                <a:latin typeface="Adobe Devanagari" pitchFamily="18" charset="0"/>
                <a:cs typeface="Adobe Devanagari" pitchFamily="18" charset="0"/>
              </a:rPr>
              <a:t>hati</a:t>
            </a:r>
            <a:r>
              <a:rPr lang="en-US" sz="2700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2700" dirty="0" err="1" smtClean="0">
                <a:latin typeface="Adobe Devanagari" pitchFamily="18" charset="0"/>
                <a:cs typeface="Adobe Devanagari" pitchFamily="18" charset="0"/>
              </a:rPr>
              <a:t>dan</a:t>
            </a:r>
            <a:r>
              <a:rPr lang="en-US" sz="2700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2700" dirty="0" err="1" smtClean="0">
                <a:latin typeface="Adobe Devanagari" pitchFamily="18" charset="0"/>
                <a:cs typeface="Adobe Devanagari" pitchFamily="18" charset="0"/>
              </a:rPr>
              <a:t>ketawa</a:t>
            </a:r>
            <a:r>
              <a:rPr lang="en-US" sz="2700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2700" dirty="0" err="1" smtClean="0">
                <a:latin typeface="Adobe Devanagari" pitchFamily="18" charset="0"/>
                <a:cs typeface="Adobe Devanagari" pitchFamily="18" charset="0"/>
              </a:rPr>
              <a:t>kepada</a:t>
            </a:r>
            <a:r>
              <a:rPr lang="en-US" sz="2700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2700" dirty="0" err="1" smtClean="0">
                <a:latin typeface="Adobe Devanagari" pitchFamily="18" charset="0"/>
                <a:cs typeface="Adobe Devanagari" pitchFamily="18" charset="0"/>
              </a:rPr>
              <a:t>orang</a:t>
            </a:r>
            <a:r>
              <a:rPr lang="en-US" sz="2700" dirty="0" smtClean="0">
                <a:latin typeface="Adobe Devanagari" pitchFamily="18" charset="0"/>
                <a:cs typeface="Adobe Devanagari" pitchFamily="18" charset="0"/>
              </a:rPr>
              <a:t> yang </a:t>
            </a:r>
            <a:r>
              <a:rPr lang="en-US" sz="2700" dirty="0" err="1" smtClean="0">
                <a:latin typeface="Adobe Devanagari" pitchFamily="18" charset="0"/>
                <a:cs typeface="Adobe Devanagari" pitchFamily="18" charset="0"/>
              </a:rPr>
              <a:t>mendengarnya</a:t>
            </a:r>
            <a:r>
              <a:rPr lang="en-US" sz="2700" dirty="0" smtClean="0">
                <a:latin typeface="Adobe Devanagari" pitchFamily="18" charset="0"/>
                <a:cs typeface="Adobe Devanagari" pitchFamily="18" charset="0"/>
              </a:rPr>
              <a:t>. 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/>
            </a:r>
            <a:br>
              <a:rPr lang="en-US" dirty="0" smtClean="0">
                <a:latin typeface="Adobe Devanagari" pitchFamily="18" charset="0"/>
                <a:cs typeface="Adobe Devanagari" pitchFamily="18" charset="0"/>
              </a:rPr>
            </a:br>
            <a:endParaRPr lang="en-US" dirty="0">
              <a:latin typeface="Adobe Devanagari" pitchFamily="18" charset="0"/>
              <a:cs typeface="Adobe Devanagari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4038600" cy="4525963"/>
          </a:xfrm>
          <a:solidFill>
            <a:schemeClr val="bg1"/>
          </a:solidFill>
          <a:ln w="28575">
            <a:solidFill>
              <a:srgbClr val="FF00FF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Disampaikan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secara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b="1" dirty="0" err="1" smtClean="0">
                <a:latin typeface="Adobe Devanagari" pitchFamily="18" charset="0"/>
                <a:cs typeface="Adobe Devanagari" pitchFamily="18" charset="0"/>
              </a:rPr>
              <a:t>santai</a:t>
            </a:r>
            <a:r>
              <a:rPr lang="en-US" b="1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dengan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menggunakan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bahasa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pertuturan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seharian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.</a:t>
            </a:r>
          </a:p>
          <a:p>
            <a:pPr>
              <a:buNone/>
            </a:pP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Ciri-ciri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 :</a:t>
            </a:r>
          </a:p>
          <a:p>
            <a:pPr lvl="0"/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Unsur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kebetulan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.</a:t>
            </a:r>
          </a:p>
          <a:p>
            <a:pPr lvl="0"/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Kelucuan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  yang </a:t>
            </a:r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ditimbulkan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adalah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daripada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jalan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cerita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itu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sendiri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.</a:t>
            </a:r>
          </a:p>
          <a:p>
            <a:pPr lvl="0"/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Ada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permainan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kata-kata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 yang </a:t>
            </a:r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melucukan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.</a:t>
            </a:r>
          </a:p>
          <a:p>
            <a:pPr lvl="0"/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Sifat-sifat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pintar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bodoh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bodoh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sial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dan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pintar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581400" cy="2590800"/>
          </a:xfrm>
          <a:solidFill>
            <a:schemeClr val="bg1"/>
          </a:solidFill>
          <a:ln w="28575">
            <a:solidFill>
              <a:srgbClr val="FF00FF"/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    </a:t>
            </a:r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cerita</a:t>
            </a:r>
            <a:r>
              <a:rPr lang="en-US" b="1" dirty="0" smtClean="0"/>
              <a:t> </a:t>
            </a:r>
            <a:r>
              <a:rPr lang="en-US" b="1" dirty="0" err="1" smtClean="0"/>
              <a:t>jenaka</a:t>
            </a:r>
            <a:r>
              <a:rPr lang="en-US" b="1" dirty="0" smtClean="0"/>
              <a:t> </a:t>
            </a:r>
            <a:r>
              <a:rPr lang="en-US" dirty="0" smtClean="0"/>
              <a:t>:</a:t>
            </a:r>
          </a:p>
          <a:p>
            <a:pPr lvl="0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Pak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Pandir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lvl="0"/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Lebai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Malang</a:t>
            </a:r>
          </a:p>
          <a:p>
            <a:pPr lvl="0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Pak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Kaduk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lvl="0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Pak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Belalang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lvl="0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Si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Luncai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050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740275" y="642938"/>
              <a:ext cx="1389063" cy="180975"/>
            </p14:xfrm>
          </p:contentPart>
        </mc:Choice>
        <mc:Fallback xmlns="">
          <p:pic>
            <p:nvPicPr>
              <p:cNvPr id="2050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24437" y="579615"/>
                <a:ext cx="1420739" cy="30762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8995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noFill/>
          <a:ln>
            <a:solidFill>
              <a:srgbClr val="FF00FF"/>
            </a:solidFill>
          </a:ln>
        </p:spPr>
        <p:txBody>
          <a:bodyPr>
            <a:normAutofit fontScale="90000"/>
          </a:bodyPr>
          <a:lstStyle/>
          <a:p>
            <a:r>
              <a:rPr lang="en-US" sz="3100" i="1" dirty="0" smtClean="0"/>
              <a:t/>
            </a:r>
            <a:br>
              <a:rPr lang="en-US" sz="3100" i="1" dirty="0" smtClean="0"/>
            </a:br>
            <a:r>
              <a:rPr lang="en-US" sz="3100" b="1" i="1" dirty="0" err="1" smtClean="0">
                <a:solidFill>
                  <a:schemeClr val="accent4">
                    <a:lumMod val="50000"/>
                  </a:schemeClr>
                </a:solidFill>
                <a:latin typeface="Harrington" pitchFamily="82" charset="0"/>
              </a:rPr>
              <a:t>Cerita</a:t>
            </a:r>
            <a:r>
              <a:rPr lang="en-US" sz="3100" b="1" i="1" dirty="0" smtClean="0">
                <a:solidFill>
                  <a:schemeClr val="accent4">
                    <a:lumMod val="50000"/>
                  </a:schemeClr>
                </a:solidFill>
                <a:latin typeface="Harrington" pitchFamily="82" charset="0"/>
              </a:rPr>
              <a:t> </a:t>
            </a:r>
            <a:r>
              <a:rPr lang="en-US" sz="3100" b="1" i="1" dirty="0" err="1" smtClean="0">
                <a:solidFill>
                  <a:schemeClr val="accent4">
                    <a:lumMod val="50000"/>
                  </a:schemeClr>
                </a:solidFill>
                <a:latin typeface="Harrington" pitchFamily="82" charset="0"/>
              </a:rPr>
              <a:t>teladan</a:t>
            </a:r>
            <a:r>
              <a:rPr lang="en-US" sz="3100" b="1" dirty="0" smtClean="0">
                <a:solidFill>
                  <a:schemeClr val="accent4">
                    <a:lumMod val="50000"/>
                  </a:schemeClr>
                </a:solidFill>
                <a:latin typeface="Harrington" pitchFamily="82" charset="0"/>
              </a:rPr>
              <a:t>  </a:t>
            </a:r>
            <a:r>
              <a:rPr lang="en-US" sz="3100" dirty="0" err="1" smtClean="0"/>
              <a:t>ialah</a:t>
            </a:r>
            <a:r>
              <a:rPr lang="en-US" sz="3100" dirty="0" smtClean="0"/>
              <a:t> </a:t>
            </a:r>
            <a:r>
              <a:rPr lang="en-US" sz="3100" dirty="0" err="1" smtClean="0"/>
              <a:t>cerita</a:t>
            </a:r>
            <a:r>
              <a:rPr lang="en-US" sz="3100" dirty="0" smtClean="0"/>
              <a:t> yang </a:t>
            </a:r>
            <a:r>
              <a:rPr lang="en-US" sz="3100" dirty="0" err="1" smtClean="0"/>
              <a:t>mempunyai</a:t>
            </a:r>
            <a:r>
              <a:rPr lang="en-US" sz="3100" dirty="0" smtClean="0"/>
              <a:t> </a:t>
            </a:r>
            <a:r>
              <a:rPr lang="en-US" sz="3100" dirty="0" err="1" smtClean="0"/>
              <a:t>unsur</a:t>
            </a:r>
            <a:r>
              <a:rPr lang="en-US" sz="3100" dirty="0" smtClean="0"/>
              <a:t> </a:t>
            </a:r>
            <a:r>
              <a:rPr lang="en-US" sz="3100" dirty="0" err="1" smtClean="0"/>
              <a:t>deduktif</a:t>
            </a:r>
            <a:r>
              <a:rPr lang="en-US" sz="3100" dirty="0" smtClean="0"/>
              <a:t> / </a:t>
            </a:r>
            <a:r>
              <a:rPr lang="en-US" sz="3100" dirty="0" err="1" smtClean="0"/>
              <a:t>pengajaran</a:t>
            </a:r>
            <a:r>
              <a:rPr lang="en-US" sz="3100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14799"/>
          </a:xfrm>
          <a:noFill/>
          <a:ln>
            <a:solidFill>
              <a:srgbClr val="FF00FF"/>
            </a:solidFill>
          </a:ln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dirty="0" smtClean="0"/>
              <a:t> </a:t>
            </a:r>
            <a:r>
              <a:rPr lang="en-US" sz="3800" b="1" dirty="0" err="1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Ciri-ciri</a:t>
            </a:r>
            <a:r>
              <a:rPr lang="en-US" sz="3100" dirty="0" smtClean="0">
                <a:latin typeface="Adobe Caslon Pro" pitchFamily="18" charset="0"/>
              </a:rPr>
              <a:t> :</a:t>
            </a:r>
            <a:endParaRPr lang="en-US" sz="3200" dirty="0" smtClean="0">
              <a:latin typeface="Adobe Caslon Pro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sz="3200" dirty="0" err="1" smtClean="0">
                <a:latin typeface="Adobe Caslon Pro" pitchFamily="18" charset="0"/>
              </a:rPr>
              <a:t>Tokohnya</a:t>
            </a:r>
            <a:r>
              <a:rPr lang="en-US" sz="3200" dirty="0" smtClean="0">
                <a:latin typeface="Adobe Caslon Pro" pitchFamily="18" charset="0"/>
              </a:rPr>
              <a:t> </a:t>
            </a:r>
            <a:r>
              <a:rPr lang="en-US" sz="3200" dirty="0" err="1" smtClean="0">
                <a:latin typeface="Adobe Caslon Pro" pitchFamily="18" charset="0"/>
              </a:rPr>
              <a:t>manusia</a:t>
            </a:r>
            <a:r>
              <a:rPr lang="en-US" sz="3200" dirty="0" smtClean="0">
                <a:latin typeface="Adobe Caslon Pro" pitchFamily="18" charset="0"/>
              </a:rPr>
              <a:t> </a:t>
            </a:r>
            <a:r>
              <a:rPr lang="en-US" sz="3200" dirty="0" err="1" smtClean="0">
                <a:latin typeface="Adobe Caslon Pro" pitchFamily="18" charset="0"/>
              </a:rPr>
              <a:t>biasa</a:t>
            </a:r>
            <a:endParaRPr lang="en-US" sz="3200" dirty="0" smtClean="0">
              <a:latin typeface="Adobe Caslon Pro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sz="3200" dirty="0" err="1" smtClean="0">
                <a:latin typeface="Adobe Caslon Pro" pitchFamily="18" charset="0"/>
              </a:rPr>
              <a:t>Tokoh</a:t>
            </a:r>
            <a:r>
              <a:rPr lang="en-US" sz="3200" dirty="0" smtClean="0">
                <a:latin typeface="Adobe Caslon Pro" pitchFamily="18" charset="0"/>
              </a:rPr>
              <a:t> </a:t>
            </a:r>
            <a:r>
              <a:rPr lang="en-US" sz="3200" dirty="0" err="1" smtClean="0">
                <a:latin typeface="Adobe Caslon Pro" pitchFamily="18" charset="0"/>
              </a:rPr>
              <a:t>bertingkah</a:t>
            </a:r>
            <a:r>
              <a:rPr lang="en-US" sz="3200" dirty="0" smtClean="0">
                <a:latin typeface="Adobe Caslon Pro" pitchFamily="18" charset="0"/>
              </a:rPr>
              <a:t> </a:t>
            </a:r>
            <a:r>
              <a:rPr lang="en-US" sz="3200" dirty="0" err="1" smtClean="0">
                <a:latin typeface="Adobe Caslon Pro" pitchFamily="18" charset="0"/>
              </a:rPr>
              <a:t>laku</a:t>
            </a:r>
            <a:r>
              <a:rPr lang="en-US" sz="3200" dirty="0" smtClean="0">
                <a:latin typeface="Adobe Caslon Pro" pitchFamily="18" charset="0"/>
              </a:rPr>
              <a:t> </a:t>
            </a:r>
            <a:r>
              <a:rPr lang="en-US" sz="3200" dirty="0" err="1" smtClean="0">
                <a:latin typeface="Adobe Caslon Pro" pitchFamily="18" charset="0"/>
              </a:rPr>
              <a:t>baik</a:t>
            </a:r>
            <a:r>
              <a:rPr lang="en-US" sz="3200" dirty="0" smtClean="0">
                <a:latin typeface="Adobe Caslon Pro" pitchFamily="18" charset="0"/>
              </a:rPr>
              <a:t>, </a:t>
            </a:r>
            <a:r>
              <a:rPr lang="en-US" sz="3200" dirty="0" err="1" smtClean="0">
                <a:latin typeface="Adobe Caslon Pro" pitchFamily="18" charset="0"/>
              </a:rPr>
              <a:t>mulia</a:t>
            </a:r>
            <a:r>
              <a:rPr lang="en-US" sz="3200" dirty="0" smtClean="0">
                <a:latin typeface="Adobe Caslon Pro" pitchFamily="18" charset="0"/>
              </a:rPr>
              <a:t> </a:t>
            </a:r>
            <a:r>
              <a:rPr lang="en-US" sz="3200" dirty="0" err="1" smtClean="0">
                <a:latin typeface="Adobe Caslon Pro" pitchFamily="18" charset="0"/>
              </a:rPr>
              <a:t>dan</a:t>
            </a:r>
            <a:r>
              <a:rPr lang="en-US" sz="3200" dirty="0" smtClean="0">
                <a:latin typeface="Adobe Caslon Pro" pitchFamily="18" charset="0"/>
              </a:rPr>
              <a:t> </a:t>
            </a:r>
            <a:r>
              <a:rPr lang="en-US" sz="3200" dirty="0" err="1" smtClean="0">
                <a:latin typeface="Adobe Caslon Pro" pitchFamily="18" charset="0"/>
              </a:rPr>
              <a:t>jujur</a:t>
            </a:r>
            <a:r>
              <a:rPr lang="en-US" sz="3200" dirty="0" smtClean="0">
                <a:latin typeface="Adobe Caslon Pro" pitchFamily="18" charset="0"/>
              </a:rPr>
              <a:t>.</a:t>
            </a:r>
          </a:p>
          <a:p>
            <a:pPr lvl="0">
              <a:lnSpc>
                <a:spcPct val="120000"/>
              </a:lnSpc>
            </a:pPr>
            <a:r>
              <a:rPr lang="en-US" sz="3200" dirty="0" err="1" smtClean="0">
                <a:latin typeface="Adobe Caslon Pro" pitchFamily="18" charset="0"/>
              </a:rPr>
              <a:t>Selalunya</a:t>
            </a:r>
            <a:r>
              <a:rPr lang="en-US" sz="3200" dirty="0" smtClean="0">
                <a:latin typeface="Adobe Caslon Pro" pitchFamily="18" charset="0"/>
              </a:rPr>
              <a:t> </a:t>
            </a:r>
            <a:r>
              <a:rPr lang="en-US" sz="3200" dirty="0" err="1" smtClean="0">
                <a:latin typeface="Adobe Caslon Pro" pitchFamily="18" charset="0"/>
              </a:rPr>
              <a:t>anak</a:t>
            </a:r>
            <a:r>
              <a:rPr lang="en-US" sz="3200" dirty="0" smtClean="0">
                <a:latin typeface="Adobe Caslon Pro" pitchFamily="18" charset="0"/>
              </a:rPr>
              <a:t> </a:t>
            </a:r>
            <a:r>
              <a:rPr lang="en-US" sz="3200" dirty="0" err="1" smtClean="0">
                <a:latin typeface="Adobe Caslon Pro" pitchFamily="18" charset="0"/>
              </a:rPr>
              <a:t>bongsu</a:t>
            </a:r>
            <a:r>
              <a:rPr lang="en-US" sz="3200" dirty="0" smtClean="0">
                <a:latin typeface="Adobe Caslon Pro" pitchFamily="18" charset="0"/>
              </a:rPr>
              <a:t> / </a:t>
            </a:r>
            <a:r>
              <a:rPr lang="en-US" sz="3200" dirty="0" err="1" smtClean="0">
                <a:latin typeface="Adobe Caslon Pro" pitchFamily="18" charset="0"/>
              </a:rPr>
              <a:t>anak</a:t>
            </a:r>
            <a:r>
              <a:rPr lang="en-US" sz="3200" dirty="0" smtClean="0">
                <a:latin typeface="Adobe Caslon Pro" pitchFamily="18" charset="0"/>
              </a:rPr>
              <a:t> </a:t>
            </a:r>
            <a:r>
              <a:rPr lang="en-US" sz="3200" dirty="0" err="1" smtClean="0">
                <a:latin typeface="Adobe Caslon Pro" pitchFamily="18" charset="0"/>
              </a:rPr>
              <a:t>tunggal</a:t>
            </a:r>
            <a:r>
              <a:rPr lang="en-US" sz="3200" dirty="0" smtClean="0">
                <a:latin typeface="Adobe Caslon Pro" pitchFamily="18" charset="0"/>
              </a:rPr>
              <a:t>.</a:t>
            </a:r>
          </a:p>
          <a:p>
            <a:pPr lvl="0">
              <a:lnSpc>
                <a:spcPct val="120000"/>
              </a:lnSpc>
            </a:pPr>
            <a:r>
              <a:rPr lang="en-US" sz="3200" dirty="0" err="1" smtClean="0">
                <a:latin typeface="Adobe Caslon Pro" pitchFamily="18" charset="0"/>
              </a:rPr>
              <a:t>Mendapat</a:t>
            </a:r>
            <a:r>
              <a:rPr lang="en-US" sz="3200" dirty="0" smtClean="0">
                <a:latin typeface="Adobe Caslon Pro" pitchFamily="18" charset="0"/>
              </a:rPr>
              <a:t> </a:t>
            </a:r>
            <a:r>
              <a:rPr lang="en-US" sz="3200" dirty="0" err="1" smtClean="0">
                <a:latin typeface="Adobe Caslon Pro" pitchFamily="18" charset="0"/>
              </a:rPr>
              <a:t>pertolongan</a:t>
            </a:r>
            <a:r>
              <a:rPr lang="en-US" sz="3200" dirty="0" smtClean="0">
                <a:latin typeface="Adobe Caslon Pro" pitchFamily="18" charset="0"/>
              </a:rPr>
              <a:t> </a:t>
            </a:r>
            <a:r>
              <a:rPr lang="en-US" sz="3200" dirty="0" err="1" smtClean="0">
                <a:latin typeface="Adobe Caslon Pro" pitchFamily="18" charset="0"/>
              </a:rPr>
              <a:t>daripada</a:t>
            </a:r>
            <a:r>
              <a:rPr lang="en-US" sz="3200" dirty="0" smtClean="0">
                <a:latin typeface="Adobe Caslon Pro" pitchFamily="18" charset="0"/>
              </a:rPr>
              <a:t> </a:t>
            </a:r>
            <a:r>
              <a:rPr lang="en-US" sz="3200" dirty="0" err="1" smtClean="0">
                <a:latin typeface="Adobe Caslon Pro" pitchFamily="18" charset="0"/>
              </a:rPr>
              <a:t>kuasa</a:t>
            </a:r>
            <a:r>
              <a:rPr lang="en-US" sz="3200" dirty="0" smtClean="0">
                <a:latin typeface="Adobe Caslon Pro" pitchFamily="18" charset="0"/>
              </a:rPr>
              <a:t> </a:t>
            </a:r>
            <a:r>
              <a:rPr lang="en-US" sz="3200" dirty="0" err="1" smtClean="0">
                <a:latin typeface="Adobe Caslon Pro" pitchFamily="18" charset="0"/>
              </a:rPr>
              <a:t>sakti</a:t>
            </a:r>
            <a:r>
              <a:rPr lang="en-US" sz="3200" dirty="0" smtClean="0">
                <a:latin typeface="Adobe Caslon Pro" pitchFamily="18" charset="0"/>
              </a:rPr>
              <a:t> </a:t>
            </a:r>
          </a:p>
          <a:p>
            <a:pPr lvl="0">
              <a:lnSpc>
                <a:spcPct val="120000"/>
              </a:lnSpc>
            </a:pPr>
            <a:r>
              <a:rPr lang="en-US" sz="3200" dirty="0" err="1" smtClean="0">
                <a:latin typeface="Adobe Caslon Pro" pitchFamily="18" charset="0"/>
              </a:rPr>
              <a:t>Tokoh</a:t>
            </a:r>
            <a:r>
              <a:rPr lang="en-US" sz="3200" dirty="0" smtClean="0">
                <a:latin typeface="Adobe Caslon Pro" pitchFamily="18" charset="0"/>
              </a:rPr>
              <a:t> </a:t>
            </a:r>
            <a:r>
              <a:rPr lang="en-US" sz="3200" dirty="0" err="1" smtClean="0">
                <a:latin typeface="Adobe Caslon Pro" pitchFamily="18" charset="0"/>
              </a:rPr>
              <a:t>dapat</a:t>
            </a:r>
            <a:r>
              <a:rPr lang="en-US" sz="3200" dirty="0" smtClean="0">
                <a:latin typeface="Adobe Caslon Pro" pitchFamily="18" charset="0"/>
              </a:rPr>
              <a:t> </a:t>
            </a:r>
            <a:r>
              <a:rPr lang="en-US" sz="3200" dirty="0" err="1" smtClean="0">
                <a:latin typeface="Adobe Caslon Pro" pitchFamily="18" charset="0"/>
              </a:rPr>
              <a:t>keluar</a:t>
            </a:r>
            <a:r>
              <a:rPr lang="en-US" sz="3200" dirty="0" smtClean="0">
                <a:latin typeface="Adobe Caslon Pro" pitchFamily="18" charset="0"/>
              </a:rPr>
              <a:t> </a:t>
            </a:r>
            <a:r>
              <a:rPr lang="en-US" sz="3200" dirty="0" err="1" smtClean="0">
                <a:latin typeface="Adobe Caslon Pro" pitchFamily="18" charset="0"/>
              </a:rPr>
              <a:t>daripada</a:t>
            </a:r>
            <a:r>
              <a:rPr lang="en-US" sz="3200" dirty="0" smtClean="0">
                <a:latin typeface="Adobe Caslon Pro" pitchFamily="18" charset="0"/>
              </a:rPr>
              <a:t> </a:t>
            </a:r>
            <a:r>
              <a:rPr lang="en-US" sz="3200" dirty="0" err="1" smtClean="0">
                <a:latin typeface="Adobe Caslon Pro" pitchFamily="18" charset="0"/>
              </a:rPr>
              <a:t>kesengsaraan</a:t>
            </a:r>
            <a:r>
              <a:rPr lang="en-US" sz="3200" dirty="0" smtClean="0">
                <a:latin typeface="Adobe Caslon Pro" pitchFamily="18" charset="0"/>
              </a:rPr>
              <a:t>, </a:t>
            </a:r>
            <a:r>
              <a:rPr lang="en-US" sz="3200" dirty="0" err="1" smtClean="0">
                <a:latin typeface="Adobe Caslon Pro" pitchFamily="18" charset="0"/>
              </a:rPr>
              <a:t>pada</a:t>
            </a:r>
            <a:r>
              <a:rPr lang="en-US" sz="3200" dirty="0" smtClean="0">
                <a:latin typeface="Adobe Caslon Pro" pitchFamily="18" charset="0"/>
              </a:rPr>
              <a:t> </a:t>
            </a:r>
            <a:r>
              <a:rPr lang="en-US" sz="3200" dirty="0" err="1" smtClean="0">
                <a:latin typeface="Adobe Caslon Pro" pitchFamily="18" charset="0"/>
              </a:rPr>
              <a:t>akhir</a:t>
            </a:r>
            <a:r>
              <a:rPr lang="en-US" sz="3200" dirty="0" smtClean="0">
                <a:latin typeface="Adobe Caslon Pro" pitchFamily="18" charset="0"/>
              </a:rPr>
              <a:t> </a:t>
            </a:r>
            <a:r>
              <a:rPr lang="en-US" sz="3200" dirty="0" err="1" smtClean="0">
                <a:latin typeface="Adobe Caslon Pro" pitchFamily="18" charset="0"/>
              </a:rPr>
              <a:t>cerita</a:t>
            </a:r>
            <a:endParaRPr lang="en-US" sz="3200" dirty="0" smtClean="0">
              <a:latin typeface="Adobe Caslon Pro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sz="3200" dirty="0" smtClean="0"/>
              <a:t> 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1295400"/>
          </a:xfrm>
          <a:solidFill>
            <a:schemeClr val="bg1"/>
          </a:solidFill>
          <a:ln>
            <a:solidFill>
              <a:srgbClr val="FF00FF"/>
            </a:solidFill>
          </a:ln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dirty="0" smtClean="0"/>
              <a:t>       </a:t>
            </a:r>
            <a:r>
              <a:rPr lang="en-US" sz="3200" b="1" dirty="0" err="1" smtClean="0">
                <a:latin typeface="Harrington" pitchFamily="82" charset="0"/>
              </a:rPr>
              <a:t>Contoh</a:t>
            </a:r>
            <a:r>
              <a:rPr lang="en-US" sz="3200" b="1" dirty="0" smtClean="0">
                <a:latin typeface="Harrington" pitchFamily="82" charset="0"/>
              </a:rPr>
              <a:t> :</a:t>
            </a:r>
          </a:p>
          <a:p>
            <a:pPr lvl="0">
              <a:lnSpc>
                <a:spcPct val="120000"/>
              </a:lnSpc>
            </a:pP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Bawang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Merah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Bawang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Putih</a:t>
            </a:r>
            <a:endParaRPr lang="en-US" sz="3200" b="1" dirty="0" smtClean="0">
              <a:solidFill>
                <a:schemeClr val="accent4">
                  <a:lumMod val="50000"/>
                </a:schemeClr>
              </a:solidFill>
              <a:latin typeface="Adobe Caslon Pro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Batu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belah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Batu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Bertangkup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Adobe Caslon Pro" pitchFamily="18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8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324600" cy="533400"/>
          </a:xfr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 smtClean="0"/>
              <a:t>Sastera</a:t>
            </a:r>
            <a:r>
              <a:rPr lang="en-US" sz="3200" dirty="0" smtClean="0"/>
              <a:t> Rakyat </a:t>
            </a:r>
            <a:r>
              <a:rPr lang="en-US" sz="3200" dirty="0" err="1" smtClean="0"/>
              <a:t>Jenis</a:t>
            </a:r>
            <a:r>
              <a:rPr lang="en-US" sz="3200" dirty="0" smtClean="0"/>
              <a:t> </a:t>
            </a:r>
            <a:r>
              <a:rPr lang="en-US" sz="3200" dirty="0" err="1" smtClean="0"/>
              <a:t>Bukan</a:t>
            </a:r>
            <a:r>
              <a:rPr lang="en-US" sz="3200" dirty="0" smtClean="0"/>
              <a:t> </a:t>
            </a:r>
            <a:r>
              <a:rPr lang="en-US" sz="3200" dirty="0" err="1" smtClean="0"/>
              <a:t>Naratif</a:t>
            </a:r>
            <a:r>
              <a:rPr lang="en-US" sz="3200" dirty="0" smtClean="0"/>
              <a:t>.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 smtClean="0">
                <a:latin typeface="Adobe Arabic" pitchFamily="18" charset="-78"/>
                <a:cs typeface="Adobe Arabic" pitchFamily="18" charset="-78"/>
              </a:rPr>
              <a:t>Puisi</a:t>
            </a:r>
            <a:r>
              <a:rPr lang="en-US" sz="2800" b="1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2800" b="1" dirty="0" err="1" smtClean="0">
                <a:latin typeface="Adobe Arabic" pitchFamily="18" charset="-78"/>
                <a:cs typeface="Adobe Arabic" pitchFamily="18" charset="-78"/>
              </a:rPr>
              <a:t>rakyat</a:t>
            </a:r>
            <a:r>
              <a:rPr lang="en-US" sz="2800" b="1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2800" dirty="0" err="1" smtClean="0">
                <a:latin typeface="Adobe Arabic" pitchFamily="18" charset="-78"/>
                <a:cs typeface="Adobe Arabic" pitchFamily="18" charset="-78"/>
              </a:rPr>
              <a:t>ialah</a:t>
            </a:r>
            <a:r>
              <a:rPr lang="en-US" sz="2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dobe Arabic" pitchFamily="18" charset="-78"/>
                <a:cs typeface="Adobe Arabic" pitchFamily="18" charset="-78"/>
              </a:rPr>
              <a:t>karangan</a:t>
            </a:r>
            <a:r>
              <a:rPr lang="en-US" sz="2800" b="1" dirty="0" smtClean="0">
                <a:solidFill>
                  <a:srgbClr val="002060"/>
                </a:solidFill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dobe Arabic" pitchFamily="18" charset="-78"/>
                <a:cs typeface="Adobe Arabic" pitchFamily="18" charset="-78"/>
              </a:rPr>
              <a:t>berangkap</a:t>
            </a:r>
            <a:r>
              <a:rPr lang="en-US" sz="2800" b="1" dirty="0" smtClean="0">
                <a:solidFill>
                  <a:srgbClr val="002060"/>
                </a:solidFill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2800" dirty="0" smtClean="0">
                <a:latin typeface="Adobe Arabic" pitchFamily="18" charset="-78"/>
                <a:cs typeface="Adobe Arabic" pitchFamily="18" charset="-78"/>
              </a:rPr>
              <a:t>yang </a:t>
            </a:r>
            <a:r>
              <a:rPr lang="en-US" sz="2800" dirty="0" err="1" smtClean="0">
                <a:latin typeface="Adobe Arabic" pitchFamily="18" charset="-78"/>
                <a:cs typeface="Adobe Arabic" pitchFamily="18" charset="-78"/>
              </a:rPr>
              <a:t>mempunyai</a:t>
            </a:r>
            <a:r>
              <a:rPr lang="en-US" sz="2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dobe Arabic" pitchFamily="18" charset="-78"/>
                <a:cs typeface="Adobe Arabic" pitchFamily="18" charset="-78"/>
              </a:rPr>
              <a:t>kalimat</a:t>
            </a:r>
            <a:r>
              <a:rPr lang="en-US" sz="2800" b="1" dirty="0" smtClean="0">
                <a:solidFill>
                  <a:srgbClr val="002060"/>
                </a:solidFill>
                <a:latin typeface="Adobe Arabic" pitchFamily="18" charset="-78"/>
                <a:cs typeface="Adobe Arabic" pitchFamily="18" charset="-78"/>
              </a:rPr>
              <a:t> yang </a:t>
            </a:r>
            <a:r>
              <a:rPr lang="en-US" sz="2800" b="1" dirty="0" err="1" smtClean="0">
                <a:solidFill>
                  <a:srgbClr val="002060"/>
                </a:solidFill>
                <a:latin typeface="Adobe Arabic" pitchFamily="18" charset="-78"/>
                <a:cs typeface="Adobe Arabic" pitchFamily="18" charset="-78"/>
              </a:rPr>
              <a:t>tidak</a:t>
            </a:r>
            <a:r>
              <a:rPr lang="en-US" sz="2800" b="1" dirty="0" smtClean="0">
                <a:solidFill>
                  <a:srgbClr val="002060"/>
                </a:solidFill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dobe Arabic" pitchFamily="18" charset="-78"/>
                <a:cs typeface="Adobe Arabic" pitchFamily="18" charset="-78"/>
              </a:rPr>
              <a:t>bebas</a:t>
            </a:r>
            <a:r>
              <a:rPr lang="en-US" sz="2800" dirty="0" smtClean="0">
                <a:latin typeface="Adobe Arabic" pitchFamily="18" charset="-78"/>
                <a:cs typeface="Adobe Arabic" pitchFamily="18" charset="-78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latin typeface="Adobe Arabic" pitchFamily="18" charset="-78"/>
                <a:cs typeface="Adobe Arabic" pitchFamily="18" charset="-78"/>
              </a:rPr>
              <a:t>Puisi</a:t>
            </a:r>
            <a:r>
              <a:rPr lang="en-US" sz="2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2800" dirty="0" err="1" smtClean="0">
                <a:latin typeface="Adobe Arabic" pitchFamily="18" charset="-78"/>
                <a:cs typeface="Adobe Arabic" pitchFamily="18" charset="-78"/>
              </a:rPr>
              <a:t>mempunyai</a:t>
            </a:r>
            <a:r>
              <a:rPr lang="en-US" sz="2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2800" dirty="0" err="1" smtClean="0">
                <a:latin typeface="Adobe Arabic" pitchFamily="18" charset="-78"/>
                <a:cs typeface="Adobe Arabic" pitchFamily="18" charset="-78"/>
              </a:rPr>
              <a:t>bahasa</a:t>
            </a:r>
            <a:r>
              <a:rPr lang="en-US" sz="2800" dirty="0" smtClean="0">
                <a:latin typeface="Adobe Arabic" pitchFamily="18" charset="-78"/>
                <a:cs typeface="Adobe Arabic" pitchFamily="18" charset="-78"/>
              </a:rPr>
              <a:t> yang </a:t>
            </a:r>
            <a:r>
              <a:rPr lang="en-US" sz="2800" dirty="0" err="1" smtClean="0">
                <a:solidFill>
                  <a:srgbClr val="002060"/>
                </a:solidFill>
                <a:latin typeface="Adobe Arabic" pitchFamily="18" charset="-78"/>
                <a:cs typeface="Adobe Arabic" pitchFamily="18" charset="-78"/>
              </a:rPr>
              <a:t>indah</a:t>
            </a:r>
            <a:r>
              <a:rPr lang="en-US" sz="2800" dirty="0" smtClean="0">
                <a:latin typeface="Adobe Arabic" pitchFamily="18" charset="-78"/>
                <a:cs typeface="Adobe Arabic" pitchFamily="18" charset="-78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Adobe Arabic" pitchFamily="18" charset="-78"/>
                <a:cs typeface="Adobe Arabic" pitchFamily="18" charset="-78"/>
              </a:rPr>
              <a:t>berirama</a:t>
            </a:r>
            <a:r>
              <a:rPr lang="en-US" sz="2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2800" dirty="0" err="1" smtClean="0">
                <a:latin typeface="Adobe Arabic" pitchFamily="18" charset="-78"/>
                <a:cs typeface="Adobe Arabic" pitchFamily="18" charset="-78"/>
              </a:rPr>
              <a:t>dan</a:t>
            </a:r>
            <a:r>
              <a:rPr lang="en-US" sz="2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2800" dirty="0" err="1" smtClean="0">
                <a:latin typeface="Adobe Arabic" pitchFamily="18" charset="-78"/>
                <a:cs typeface="Adobe Arabic" pitchFamily="18" charset="-78"/>
              </a:rPr>
              <a:t>mempunyai</a:t>
            </a:r>
            <a:r>
              <a:rPr lang="en-US" sz="2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dobe Arabic" pitchFamily="18" charset="-78"/>
                <a:cs typeface="Adobe Arabic" pitchFamily="18" charset="-78"/>
              </a:rPr>
              <a:t>bentuk</a:t>
            </a:r>
            <a:r>
              <a:rPr lang="en-US" sz="2800" dirty="0" smtClean="0">
                <a:solidFill>
                  <a:srgbClr val="002060"/>
                </a:solidFill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dobe Arabic" pitchFamily="18" charset="-78"/>
                <a:cs typeface="Adobe Arabic" pitchFamily="18" charset="-78"/>
              </a:rPr>
              <a:t>tertentu</a:t>
            </a:r>
            <a:r>
              <a:rPr lang="en-US" sz="2800" dirty="0" smtClean="0">
                <a:latin typeface="Adobe Arabic" pitchFamily="18" charset="-78"/>
                <a:cs typeface="Adobe Arabic" pitchFamily="18" charset="-78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latin typeface="Adobe Arabic" pitchFamily="18" charset="-78"/>
                <a:cs typeface="Adobe Arabic" pitchFamily="18" charset="-78"/>
              </a:rPr>
              <a:t>Puisi</a:t>
            </a:r>
            <a:r>
              <a:rPr lang="en-US" sz="2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2800" dirty="0" err="1" smtClean="0">
                <a:latin typeface="Adobe Arabic" pitchFamily="18" charset="-78"/>
                <a:cs typeface="Adobe Arabic" pitchFamily="18" charset="-78"/>
              </a:rPr>
              <a:t>ialah</a:t>
            </a:r>
            <a:r>
              <a:rPr lang="en-US" sz="2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2800" dirty="0" err="1" smtClean="0">
                <a:latin typeface="Adobe Arabic" pitchFamily="18" charset="-78"/>
                <a:cs typeface="Adobe Arabic" pitchFamily="18" charset="-78"/>
              </a:rPr>
              <a:t>ekspresi</a:t>
            </a:r>
            <a:r>
              <a:rPr lang="en-US" sz="2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2800" dirty="0" err="1" smtClean="0">
                <a:latin typeface="Adobe Arabic" pitchFamily="18" charset="-78"/>
                <a:cs typeface="Adobe Arabic" pitchFamily="18" charset="-78"/>
              </a:rPr>
              <a:t>daripada</a:t>
            </a:r>
            <a:r>
              <a:rPr lang="en-US" sz="2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2800" dirty="0" err="1" smtClean="0">
                <a:latin typeface="Adobe Arabic" pitchFamily="18" charset="-78"/>
                <a:cs typeface="Adobe Arabic" pitchFamily="18" charset="-78"/>
              </a:rPr>
              <a:t>pengalaman</a:t>
            </a:r>
            <a:r>
              <a:rPr lang="en-US" sz="2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2800" dirty="0" err="1" smtClean="0">
                <a:latin typeface="Adobe Arabic" pitchFamily="18" charset="-78"/>
                <a:cs typeface="Adobe Arabic" pitchFamily="18" charset="-78"/>
              </a:rPr>
              <a:t>imaginatif</a:t>
            </a:r>
            <a:r>
              <a:rPr lang="en-US" sz="2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2800" dirty="0" err="1" smtClean="0">
                <a:latin typeface="Adobe Arabic" pitchFamily="18" charset="-78"/>
                <a:cs typeface="Adobe Arabic" pitchFamily="18" charset="-78"/>
              </a:rPr>
              <a:t>manusia</a:t>
            </a:r>
            <a:r>
              <a:rPr lang="en-US" sz="2800" dirty="0" smtClean="0">
                <a:latin typeface="Adobe Arabic" pitchFamily="18" charset="-78"/>
                <a:cs typeface="Adobe Arabic" pitchFamily="18" charset="-78"/>
              </a:rPr>
              <a:t> yang </a:t>
            </a:r>
            <a:r>
              <a:rPr lang="en-US" sz="2800" dirty="0" err="1" smtClean="0">
                <a:latin typeface="Adobe Arabic" pitchFamily="18" charset="-78"/>
                <a:cs typeface="Adobe Arabic" pitchFamily="18" charset="-78"/>
              </a:rPr>
              <a:t>terjelma</a:t>
            </a:r>
            <a:r>
              <a:rPr lang="en-US" sz="2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2800" dirty="0" err="1" smtClean="0">
                <a:latin typeface="Adobe Arabic" pitchFamily="18" charset="-78"/>
                <a:cs typeface="Adobe Arabic" pitchFamily="18" charset="-78"/>
              </a:rPr>
              <a:t>dan</a:t>
            </a:r>
            <a:r>
              <a:rPr lang="en-US" sz="2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2800" dirty="0" err="1" smtClean="0">
                <a:latin typeface="Adobe Arabic" pitchFamily="18" charset="-78"/>
                <a:cs typeface="Adobe Arabic" pitchFamily="18" charset="-78"/>
              </a:rPr>
              <a:t>tersusun</a:t>
            </a:r>
            <a:r>
              <a:rPr lang="en-US" sz="2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2800" dirty="0" err="1" smtClean="0">
                <a:latin typeface="Adobe Arabic" pitchFamily="18" charset="-78"/>
                <a:cs typeface="Adobe Arabic" pitchFamily="18" charset="-78"/>
              </a:rPr>
              <a:t>dalam</a:t>
            </a:r>
            <a:r>
              <a:rPr lang="en-US" sz="2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2800" dirty="0" err="1" smtClean="0">
                <a:latin typeface="Adobe Arabic" pitchFamily="18" charset="-78"/>
                <a:cs typeface="Adobe Arabic" pitchFamily="18" charset="-78"/>
              </a:rPr>
              <a:t>kata</a:t>
            </a:r>
            <a:r>
              <a:rPr lang="en-US" sz="2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2800" dirty="0" err="1" smtClean="0">
                <a:latin typeface="Adobe Arabic" pitchFamily="18" charset="-78"/>
                <a:cs typeface="Adobe Arabic" pitchFamily="18" charset="-78"/>
              </a:rPr>
              <a:t>dan</a:t>
            </a:r>
            <a:r>
              <a:rPr lang="en-US" sz="2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2800" dirty="0" err="1" smtClean="0">
                <a:latin typeface="Adobe Arabic" pitchFamily="18" charset="-78"/>
                <a:cs typeface="Adobe Arabic" pitchFamily="18" charset="-78"/>
              </a:rPr>
              <a:t>bahasa</a:t>
            </a:r>
            <a:r>
              <a:rPr lang="en-US" sz="2800" dirty="0" smtClean="0">
                <a:latin typeface="Adobe Arabic" pitchFamily="18" charset="-78"/>
                <a:cs typeface="Adobe Arabic" pitchFamily="18" charset="-78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01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200400" y="1143000"/>
            <a:ext cx="2394122" cy="9906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2400" b="1" dirty="0" err="1">
                <a:solidFill>
                  <a:srgbClr val="292934"/>
                </a:solidFill>
                <a:latin typeface="Calibri" pitchFamily="34" charset="0"/>
                <a:cs typeface="Arial" pitchFamily="34" charset="0"/>
              </a:rPr>
              <a:t>Sastera</a:t>
            </a:r>
            <a:r>
              <a:rPr lang="en-US" sz="2400" b="1" dirty="0">
                <a:solidFill>
                  <a:srgbClr val="292934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292934"/>
                </a:solidFill>
                <a:latin typeface="Calibri" pitchFamily="34" charset="0"/>
                <a:cs typeface="Arial" pitchFamily="34" charset="0"/>
              </a:rPr>
              <a:t>rakyat</a:t>
            </a:r>
            <a:r>
              <a:rPr lang="en-US" sz="2400" b="1" dirty="0">
                <a:solidFill>
                  <a:srgbClr val="292934"/>
                </a:solidFill>
                <a:latin typeface="Calibri" pitchFamily="34" charset="0"/>
                <a:cs typeface="Arial" pitchFamily="34" charset="0"/>
              </a:rPr>
              <a:t>  (</a:t>
            </a:r>
            <a:r>
              <a:rPr lang="en-US" sz="2400" b="1" dirty="0" err="1">
                <a:solidFill>
                  <a:srgbClr val="292934"/>
                </a:solidFill>
                <a:latin typeface="Calibri" pitchFamily="34" charset="0"/>
                <a:cs typeface="Arial" pitchFamily="34" charset="0"/>
              </a:rPr>
              <a:t>sastera</a:t>
            </a:r>
            <a:r>
              <a:rPr lang="en-US" sz="2400" b="1" dirty="0">
                <a:solidFill>
                  <a:srgbClr val="292934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292934"/>
                </a:solidFill>
                <a:latin typeface="Calibri" pitchFamily="34" charset="0"/>
                <a:cs typeface="Arial" pitchFamily="34" charset="0"/>
              </a:rPr>
              <a:t>lisan</a:t>
            </a:r>
            <a:r>
              <a:rPr lang="en-US" sz="2400" b="1" dirty="0">
                <a:solidFill>
                  <a:srgbClr val="292934"/>
                </a:solidFill>
                <a:latin typeface="Calibri" pitchFamily="34" charset="0"/>
                <a:cs typeface="Arial" pitchFamily="34" charset="0"/>
              </a:rPr>
              <a:t>)</a:t>
            </a:r>
            <a:endParaRPr lang="en-US" sz="2400" b="1" dirty="0">
              <a:solidFill>
                <a:srgbClr val="292934"/>
              </a:solidFill>
              <a:cs typeface="Arial" pitchFamily="34" charset="0"/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1447800" y="2743200"/>
            <a:ext cx="2332112" cy="533400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2400" b="1" dirty="0" err="1" smtClean="0">
                <a:solidFill>
                  <a:srgbClr val="292934"/>
                </a:solidFill>
                <a:latin typeface="Calibri" pitchFamily="34" charset="0"/>
                <a:cs typeface="Arial" pitchFamily="34" charset="0"/>
              </a:rPr>
              <a:t>Naratif</a:t>
            </a:r>
            <a:r>
              <a:rPr lang="en-US" sz="2400" b="1" dirty="0" smtClean="0">
                <a:solidFill>
                  <a:srgbClr val="292934"/>
                </a:solidFill>
                <a:latin typeface="Calibri" pitchFamily="34" charset="0"/>
                <a:cs typeface="Arial" pitchFamily="34" charset="0"/>
              </a:rPr>
              <a:t> </a:t>
            </a:r>
            <a:endParaRPr lang="en-US" sz="2400" b="1" dirty="0">
              <a:solidFill>
                <a:srgbClr val="292934"/>
              </a:solidFill>
              <a:cs typeface="Arial" pitchFamily="34" charset="0"/>
            </a:endParaRP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0" y="4114800"/>
            <a:ext cx="1476375" cy="838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2400" i="1" dirty="0" err="1">
                <a:solidFill>
                  <a:srgbClr val="292934"/>
                </a:solidFill>
                <a:latin typeface="Calibri" pitchFamily="34" charset="0"/>
                <a:cs typeface="Arial" pitchFamily="34" charset="0"/>
              </a:rPr>
              <a:t>Puisi</a:t>
            </a:r>
            <a:r>
              <a:rPr lang="en-US" sz="2400" i="1" dirty="0">
                <a:solidFill>
                  <a:srgbClr val="292934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400" i="1" dirty="0" err="1">
                <a:solidFill>
                  <a:srgbClr val="292934"/>
                </a:solidFill>
                <a:latin typeface="Calibri" pitchFamily="34" charset="0"/>
                <a:cs typeface="Arial" pitchFamily="34" charset="0"/>
              </a:rPr>
              <a:t>rakyat</a:t>
            </a:r>
            <a:endParaRPr lang="en-US" sz="2400" i="1" dirty="0">
              <a:solidFill>
                <a:srgbClr val="292934"/>
              </a:solidFill>
              <a:cs typeface="Arial" pitchFamily="34" charset="0"/>
            </a:endParaRPr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5791200" y="2667000"/>
            <a:ext cx="2054954" cy="609600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2400" b="1" dirty="0" err="1">
                <a:solidFill>
                  <a:srgbClr val="292934"/>
                </a:solidFill>
                <a:latin typeface="Calibri" pitchFamily="34" charset="0"/>
                <a:cs typeface="Arial" pitchFamily="34" charset="0"/>
              </a:rPr>
              <a:t>Bukan</a:t>
            </a:r>
            <a:r>
              <a:rPr lang="en-US" sz="2400" b="1" dirty="0">
                <a:solidFill>
                  <a:srgbClr val="292934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292934"/>
                </a:solidFill>
                <a:latin typeface="Calibri" pitchFamily="34" charset="0"/>
                <a:cs typeface="Arial" pitchFamily="34" charset="0"/>
              </a:rPr>
              <a:t>naratif</a:t>
            </a:r>
            <a:endParaRPr lang="en-US" sz="2400" b="1" dirty="0">
              <a:solidFill>
                <a:srgbClr val="292934"/>
              </a:solidFill>
              <a:cs typeface="Arial" pitchFamily="34" charset="0"/>
            </a:endParaRP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2819400" y="4114800"/>
            <a:ext cx="1476375" cy="685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2000" i="1" dirty="0" err="1">
                <a:solidFill>
                  <a:srgbClr val="292934"/>
                </a:solidFill>
                <a:latin typeface="Calibri" pitchFamily="34" charset="0"/>
                <a:cs typeface="Arial" pitchFamily="34" charset="0"/>
              </a:rPr>
              <a:t>Cerita</a:t>
            </a:r>
            <a:r>
              <a:rPr lang="en-US" sz="2000" i="1" dirty="0">
                <a:solidFill>
                  <a:srgbClr val="292934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000" i="1" dirty="0" err="1">
                <a:solidFill>
                  <a:srgbClr val="292934"/>
                </a:solidFill>
                <a:latin typeface="Calibri" pitchFamily="34" charset="0"/>
                <a:cs typeface="Arial" pitchFamily="34" charset="0"/>
              </a:rPr>
              <a:t>rakyat</a:t>
            </a:r>
            <a:endParaRPr lang="en-US" sz="2000" i="1" dirty="0">
              <a:solidFill>
                <a:srgbClr val="292934"/>
              </a:solidFill>
              <a:cs typeface="Arial" pitchFamily="34" charset="0"/>
            </a:endParaRPr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1600200" y="5181600"/>
            <a:ext cx="1476375" cy="609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2400" i="1" dirty="0" err="1">
                <a:solidFill>
                  <a:srgbClr val="292934"/>
                </a:solidFill>
                <a:latin typeface="Calibri" pitchFamily="34" charset="0"/>
                <a:cs typeface="Arial" pitchFamily="34" charset="0"/>
              </a:rPr>
              <a:t>Lagenda</a:t>
            </a:r>
            <a:endParaRPr lang="en-US" sz="2400" i="1" dirty="0">
              <a:solidFill>
                <a:srgbClr val="292934"/>
              </a:solidFill>
              <a:cs typeface="Arial" pitchFamily="34" charset="0"/>
            </a:endParaRPr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533400" y="4114800"/>
            <a:ext cx="1476375" cy="609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2400" i="1" dirty="0" err="1">
                <a:solidFill>
                  <a:srgbClr val="292934"/>
                </a:solidFill>
                <a:latin typeface="Calibri" pitchFamily="34" charset="0"/>
                <a:cs typeface="Arial" pitchFamily="34" charset="0"/>
              </a:rPr>
              <a:t>Mitos</a:t>
            </a:r>
            <a:endParaRPr lang="en-US" sz="2400" i="1" dirty="0">
              <a:solidFill>
                <a:srgbClr val="292934"/>
              </a:solidFill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381000"/>
            <a:ext cx="4495800" cy="46166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292934"/>
                </a:solidFill>
              </a:rPr>
              <a:t>Jenis</a:t>
            </a:r>
            <a:r>
              <a:rPr lang="en-US" sz="2400" b="1" dirty="0">
                <a:solidFill>
                  <a:srgbClr val="292934"/>
                </a:solidFill>
              </a:rPr>
              <a:t> </a:t>
            </a:r>
            <a:r>
              <a:rPr lang="en-US" sz="2400" b="1" dirty="0" err="1">
                <a:solidFill>
                  <a:srgbClr val="292934"/>
                </a:solidFill>
              </a:rPr>
              <a:t>sastera</a:t>
            </a:r>
            <a:r>
              <a:rPr lang="en-US" sz="2400" b="1" dirty="0">
                <a:solidFill>
                  <a:srgbClr val="292934"/>
                </a:solidFill>
              </a:rPr>
              <a:t> </a:t>
            </a:r>
            <a:r>
              <a:rPr lang="en-US" sz="2400" b="1" dirty="0" err="1">
                <a:solidFill>
                  <a:srgbClr val="292934"/>
                </a:solidFill>
              </a:rPr>
              <a:t>rakyat</a:t>
            </a:r>
            <a:r>
              <a:rPr lang="en-US" sz="2400" b="1" dirty="0">
                <a:solidFill>
                  <a:srgbClr val="292934"/>
                </a:solidFill>
              </a:rPr>
              <a:t> (</a:t>
            </a:r>
            <a:r>
              <a:rPr lang="en-US" sz="2400" b="1" dirty="0" err="1">
                <a:solidFill>
                  <a:srgbClr val="292934"/>
                </a:solidFill>
              </a:rPr>
              <a:t>sastera</a:t>
            </a:r>
            <a:r>
              <a:rPr lang="en-US" sz="2400" b="1" dirty="0">
                <a:solidFill>
                  <a:srgbClr val="292934"/>
                </a:solidFill>
              </a:rPr>
              <a:t> </a:t>
            </a:r>
            <a:r>
              <a:rPr lang="en-US" sz="2400" b="1" dirty="0" err="1">
                <a:solidFill>
                  <a:srgbClr val="292934"/>
                </a:solidFill>
              </a:rPr>
              <a:t>lisan</a:t>
            </a:r>
            <a:r>
              <a:rPr lang="en-US" sz="2400" b="1" dirty="0">
                <a:solidFill>
                  <a:srgbClr val="292934"/>
                </a:solidFill>
              </a:rPr>
              <a:t>)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</a:p>
        </p:txBody>
      </p:sp>
      <p:cxnSp>
        <p:nvCxnSpPr>
          <p:cNvPr id="37" name="Straight Arrow Connector 36"/>
          <p:cNvCxnSpPr>
            <a:stCxn id="1026" idx="2"/>
          </p:cNvCxnSpPr>
          <p:nvPr/>
        </p:nvCxnSpPr>
        <p:spPr>
          <a:xfrm rot="5400000">
            <a:off x="3379831" y="1725570"/>
            <a:ext cx="609600" cy="1425661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419600" y="2133600"/>
            <a:ext cx="1447800" cy="53340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027" idx="2"/>
            <a:endCxn id="1031" idx="0"/>
          </p:cNvCxnSpPr>
          <p:nvPr/>
        </p:nvCxnSpPr>
        <p:spPr>
          <a:xfrm flipH="1">
            <a:off x="2338388" y="3276600"/>
            <a:ext cx="275468" cy="190500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027" idx="2"/>
            <a:endCxn id="1032" idx="0"/>
          </p:cNvCxnSpPr>
          <p:nvPr/>
        </p:nvCxnSpPr>
        <p:spPr>
          <a:xfrm flipH="1">
            <a:off x="1271588" y="3276600"/>
            <a:ext cx="1342268" cy="83820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027" idx="2"/>
            <a:endCxn id="1030" idx="0"/>
          </p:cNvCxnSpPr>
          <p:nvPr/>
        </p:nvCxnSpPr>
        <p:spPr>
          <a:xfrm>
            <a:off x="2613856" y="3276600"/>
            <a:ext cx="943732" cy="83820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029" idx="2"/>
            <a:endCxn id="1028" idx="0"/>
          </p:cNvCxnSpPr>
          <p:nvPr/>
        </p:nvCxnSpPr>
        <p:spPr>
          <a:xfrm rot="16200000" flipH="1">
            <a:off x="6407332" y="3687944"/>
            <a:ext cx="838200" cy="15511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56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5029200" cy="639762"/>
          </a:xfrm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en-US" sz="3200" b="1" dirty="0" err="1" smtClean="0"/>
              <a:t>Ciri</a:t>
            </a:r>
            <a:r>
              <a:rPr lang="en-US" sz="3200" b="1" dirty="0" smtClean="0"/>
              <a:t>- </a:t>
            </a:r>
            <a:r>
              <a:rPr lang="en-US" sz="3200" b="1" dirty="0" err="1" smtClean="0"/>
              <a:t>ciri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Sastera</a:t>
            </a:r>
            <a:r>
              <a:rPr lang="en-US" sz="3200" b="1" dirty="0" smtClean="0"/>
              <a:t> Rakyat 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924800" cy="4495800"/>
          </a:xfrm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lvl="0">
              <a:lnSpc>
                <a:spcPct val="120000"/>
              </a:lnSpc>
            </a:pPr>
            <a:r>
              <a:rPr lang="en-US" sz="2400" dirty="0" err="1" smtClean="0">
                <a:latin typeface="Adobe Arabic" pitchFamily="18" charset="-78"/>
                <a:cs typeface="Adobe Arabic" pitchFamily="18" charset="-78"/>
              </a:rPr>
              <a:t>Penyebaran</a:t>
            </a:r>
            <a:r>
              <a:rPr lang="en-US" sz="24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2400" dirty="0" err="1" smtClean="0">
                <a:latin typeface="Adobe Arabic" pitchFamily="18" charset="-78"/>
                <a:cs typeface="Adobe Arabic" pitchFamily="18" charset="-78"/>
              </a:rPr>
              <a:t>dan</a:t>
            </a:r>
            <a:r>
              <a:rPr lang="en-US" sz="24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2400" dirty="0" err="1" smtClean="0">
                <a:latin typeface="Adobe Arabic" pitchFamily="18" charset="-78"/>
                <a:cs typeface="Adobe Arabic" pitchFamily="18" charset="-78"/>
              </a:rPr>
              <a:t>diwariskan</a:t>
            </a:r>
            <a:r>
              <a:rPr lang="en-US" sz="24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2400" dirty="0" err="1" smtClean="0">
                <a:latin typeface="Adobe Arabic" pitchFamily="18" charset="-78"/>
                <a:cs typeface="Adobe Arabic" pitchFamily="18" charset="-78"/>
              </a:rPr>
              <a:t>secara</a:t>
            </a:r>
            <a:r>
              <a:rPr lang="en-US" sz="24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2400" dirty="0" err="1" smtClean="0">
                <a:latin typeface="Adobe Arabic" pitchFamily="18" charset="-78"/>
                <a:cs typeface="Adobe Arabic" pitchFamily="18" charset="-78"/>
              </a:rPr>
              <a:t>lisan</a:t>
            </a:r>
            <a:r>
              <a:rPr lang="en-US" sz="2400" dirty="0" smtClean="0">
                <a:latin typeface="Adobe Arabic" pitchFamily="18" charset="-78"/>
                <a:cs typeface="Adobe Arabic" pitchFamily="18" charset="-78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sz="2400" dirty="0" err="1" smtClean="0">
                <a:latin typeface="Adobe Arabic" pitchFamily="18" charset="-78"/>
                <a:cs typeface="Adobe Arabic" pitchFamily="18" charset="-78"/>
              </a:rPr>
              <a:t>Bersifat</a:t>
            </a:r>
            <a:r>
              <a:rPr lang="en-US" sz="24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2400" dirty="0" err="1" smtClean="0">
                <a:latin typeface="Adobe Arabic" pitchFamily="18" charset="-78"/>
                <a:cs typeface="Adobe Arabic" pitchFamily="18" charset="-78"/>
              </a:rPr>
              <a:t>tradisional</a:t>
            </a:r>
            <a:r>
              <a:rPr lang="en-US" sz="24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2400" dirty="0" err="1" smtClean="0">
                <a:latin typeface="Adobe Arabic" pitchFamily="18" charset="-78"/>
                <a:cs typeface="Adobe Arabic" pitchFamily="18" charset="-78"/>
              </a:rPr>
              <a:t>dan</a:t>
            </a:r>
            <a:r>
              <a:rPr lang="en-US" sz="2400" dirty="0" smtClean="0">
                <a:latin typeface="Adobe Arabic" pitchFamily="18" charset="-78"/>
                <a:cs typeface="Adobe Arabic" pitchFamily="18" charset="-78"/>
              </a:rPr>
              <a:t> lama.</a:t>
            </a:r>
          </a:p>
          <a:p>
            <a:pPr lvl="0">
              <a:lnSpc>
                <a:spcPct val="120000"/>
              </a:lnSpc>
            </a:pPr>
            <a:r>
              <a:rPr lang="en-US" sz="2400" dirty="0" err="1" smtClean="0">
                <a:latin typeface="Adobe Arabic" pitchFamily="18" charset="-78"/>
                <a:cs typeface="Adobe Arabic" pitchFamily="18" charset="-78"/>
              </a:rPr>
              <a:t>Wujud</a:t>
            </a:r>
            <a:r>
              <a:rPr lang="en-US" sz="24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2400" dirty="0" err="1" smtClean="0">
                <a:latin typeface="Adobe Arabic" pitchFamily="18" charset="-78"/>
                <a:cs typeface="Adobe Arabic" pitchFamily="18" charset="-78"/>
              </a:rPr>
              <a:t>dalam</a:t>
            </a:r>
            <a:r>
              <a:rPr lang="en-US" sz="24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2400" dirty="0" err="1" smtClean="0">
                <a:latin typeface="Adobe Arabic" pitchFamily="18" charset="-78"/>
                <a:cs typeface="Adobe Arabic" pitchFamily="18" charset="-78"/>
              </a:rPr>
              <a:t>variasi</a:t>
            </a:r>
            <a:r>
              <a:rPr lang="en-US" sz="2400" dirty="0" smtClean="0">
                <a:latin typeface="Adobe Arabic" pitchFamily="18" charset="-78"/>
                <a:cs typeface="Adobe Arabic" pitchFamily="18" charset="-78"/>
              </a:rPr>
              <a:t> yang </a:t>
            </a:r>
            <a:r>
              <a:rPr lang="en-US" sz="2400" dirty="0" err="1" smtClean="0">
                <a:latin typeface="Adobe Arabic" pitchFamily="18" charset="-78"/>
                <a:cs typeface="Adobe Arabic" pitchFamily="18" charset="-78"/>
              </a:rPr>
              <a:t>berbeza-beza</a:t>
            </a:r>
            <a:r>
              <a:rPr lang="en-US" sz="2400" dirty="0" smtClean="0">
                <a:latin typeface="Adobe Arabic" pitchFamily="18" charset="-78"/>
                <a:cs typeface="Adobe Arabic" pitchFamily="18" charset="-78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sz="2400" dirty="0" err="1" smtClean="0">
                <a:latin typeface="Adobe Arabic" pitchFamily="18" charset="-78"/>
                <a:cs typeface="Adobe Arabic" pitchFamily="18" charset="-78"/>
              </a:rPr>
              <a:t>Bersifat</a:t>
            </a:r>
            <a:r>
              <a:rPr lang="en-US" sz="24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2400" dirty="0" err="1" smtClean="0">
                <a:latin typeface="Adobe Arabic" pitchFamily="18" charset="-78"/>
                <a:cs typeface="Adobe Arabic" pitchFamily="18" charset="-78"/>
              </a:rPr>
              <a:t>anonimi</a:t>
            </a:r>
            <a:r>
              <a:rPr lang="en-US" sz="2400" dirty="0" smtClean="0">
                <a:latin typeface="Adobe Arabic" pitchFamily="18" charset="-78"/>
                <a:cs typeface="Adobe Arabic" pitchFamily="18" charset="-78"/>
              </a:rPr>
              <a:t>, </a:t>
            </a:r>
            <a:r>
              <a:rPr lang="en-US" sz="2400" dirty="0" err="1" smtClean="0">
                <a:latin typeface="Adobe Arabic" pitchFamily="18" charset="-78"/>
                <a:cs typeface="Adobe Arabic" pitchFamily="18" charset="-78"/>
              </a:rPr>
              <a:t>iaitu</a:t>
            </a:r>
            <a:r>
              <a:rPr lang="en-US" sz="24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2400" dirty="0" err="1" smtClean="0">
                <a:latin typeface="Adobe Arabic" pitchFamily="18" charset="-78"/>
                <a:cs typeface="Adobe Arabic" pitchFamily="18" charset="-78"/>
              </a:rPr>
              <a:t>menggunakan</a:t>
            </a:r>
            <a:r>
              <a:rPr lang="en-US" sz="24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2400" dirty="0" err="1" smtClean="0">
                <a:latin typeface="Adobe Arabic" pitchFamily="18" charset="-78"/>
                <a:cs typeface="Adobe Arabic" pitchFamily="18" charset="-78"/>
              </a:rPr>
              <a:t>nama</a:t>
            </a:r>
            <a:r>
              <a:rPr lang="en-US" sz="24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2400" dirty="0" err="1" smtClean="0">
                <a:latin typeface="Adobe Arabic" pitchFamily="18" charset="-78"/>
                <a:cs typeface="Adobe Arabic" pitchFamily="18" charset="-78"/>
              </a:rPr>
              <a:t>samaran</a:t>
            </a:r>
            <a:r>
              <a:rPr lang="en-US" sz="2400" dirty="0" smtClean="0">
                <a:latin typeface="Adobe Arabic" pitchFamily="18" charset="-78"/>
                <a:cs typeface="Adobe Arabic" pitchFamily="18" charset="-78"/>
              </a:rPr>
              <a:t> / </a:t>
            </a:r>
            <a:r>
              <a:rPr lang="en-US" sz="2400" dirty="0" err="1" smtClean="0">
                <a:latin typeface="Adobe Arabic" pitchFamily="18" charset="-78"/>
                <a:cs typeface="Adobe Arabic" pitchFamily="18" charset="-78"/>
              </a:rPr>
              <a:t>langsung</a:t>
            </a:r>
            <a:r>
              <a:rPr lang="en-US" sz="24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2400" dirty="0" err="1" smtClean="0">
                <a:latin typeface="Adobe Arabic" pitchFamily="18" charset="-78"/>
                <a:cs typeface="Adobe Arabic" pitchFamily="18" charset="-78"/>
              </a:rPr>
              <a:t>tiada</a:t>
            </a:r>
            <a:r>
              <a:rPr lang="en-US" sz="24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2400" dirty="0" err="1" smtClean="0">
                <a:latin typeface="Adobe Arabic" pitchFamily="18" charset="-78"/>
                <a:cs typeface="Adobe Arabic" pitchFamily="18" charset="-78"/>
              </a:rPr>
              <a:t>nama</a:t>
            </a:r>
            <a:r>
              <a:rPr lang="en-US" sz="24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2400" dirty="0" err="1" smtClean="0">
                <a:latin typeface="Adobe Arabic" pitchFamily="18" charset="-78"/>
                <a:cs typeface="Adobe Arabic" pitchFamily="18" charset="-78"/>
              </a:rPr>
              <a:t>pencipta</a:t>
            </a:r>
            <a:endParaRPr lang="en-US" sz="2400" dirty="0" smtClean="0">
              <a:latin typeface="Adobe Arabic" pitchFamily="18" charset="-78"/>
              <a:cs typeface="Adobe Arabic" pitchFamily="18" charset="-78"/>
            </a:endParaRPr>
          </a:p>
          <a:p>
            <a:pPr lvl="0">
              <a:lnSpc>
                <a:spcPct val="120000"/>
              </a:lnSpc>
            </a:pPr>
            <a:r>
              <a:rPr lang="en-US" sz="2400" dirty="0" err="1" smtClean="0">
                <a:latin typeface="Adobe Arabic" pitchFamily="18" charset="-78"/>
                <a:cs typeface="Adobe Arabic" pitchFamily="18" charset="-78"/>
              </a:rPr>
              <a:t>Menjadi</a:t>
            </a:r>
            <a:r>
              <a:rPr lang="en-US" sz="24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2400" dirty="0" err="1" smtClean="0">
                <a:latin typeface="Adobe Arabic" pitchFamily="18" charset="-78"/>
                <a:cs typeface="Adobe Arabic" pitchFamily="18" charset="-78"/>
              </a:rPr>
              <a:t>hak</a:t>
            </a:r>
            <a:r>
              <a:rPr lang="en-US" sz="24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2400" dirty="0" err="1" smtClean="0">
                <a:latin typeface="Adobe Arabic" pitchFamily="18" charset="-78"/>
                <a:cs typeface="Adobe Arabic" pitchFamily="18" charset="-78"/>
              </a:rPr>
              <a:t>milik</a:t>
            </a:r>
            <a:r>
              <a:rPr lang="en-US" sz="24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2400" dirty="0" err="1" smtClean="0">
                <a:latin typeface="Adobe Arabic" pitchFamily="18" charset="-78"/>
                <a:cs typeface="Adobe Arabic" pitchFamily="18" charset="-78"/>
              </a:rPr>
              <a:t>bersama</a:t>
            </a:r>
            <a:r>
              <a:rPr lang="en-US" sz="24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2400" dirty="0" err="1" smtClean="0">
                <a:latin typeface="Adobe Arabic" pitchFamily="18" charset="-78"/>
                <a:cs typeface="Adobe Arabic" pitchFamily="18" charset="-78"/>
              </a:rPr>
              <a:t>masyarakat</a:t>
            </a:r>
            <a:r>
              <a:rPr lang="en-US" sz="2400" dirty="0" smtClean="0">
                <a:latin typeface="Adobe Arabic" pitchFamily="18" charset="-78"/>
                <a:cs typeface="Adobe Arabic" pitchFamily="18" charset="-78"/>
              </a:rPr>
              <a:t> yang </a:t>
            </a:r>
            <a:r>
              <a:rPr lang="en-US" sz="2400" dirty="0" err="1" smtClean="0">
                <a:latin typeface="Adobe Arabic" pitchFamily="18" charset="-78"/>
                <a:cs typeface="Adobe Arabic" pitchFamily="18" charset="-78"/>
              </a:rPr>
              <a:t>menghasilkannya</a:t>
            </a:r>
            <a:r>
              <a:rPr lang="en-US" sz="2400" dirty="0" smtClean="0">
                <a:latin typeface="Adobe Arabic" pitchFamily="18" charset="-78"/>
                <a:cs typeface="Adobe Arabic" pitchFamily="18" charset="-78"/>
              </a:rPr>
              <a:t>.</a:t>
            </a:r>
          </a:p>
          <a:p>
            <a:pPr lvl="0">
              <a:lnSpc>
                <a:spcPct val="120000"/>
              </a:lnSpc>
            </a:pPr>
            <a:r>
              <a:rPr lang="en-US" sz="2400" dirty="0" err="1" smtClean="0">
                <a:latin typeface="Adobe Arabic" pitchFamily="18" charset="-78"/>
                <a:ea typeface="Calibri" pitchFamily="34" charset="0"/>
                <a:cs typeface="Adobe Arabic" pitchFamily="18" charset="-78"/>
              </a:rPr>
              <a:t>Mempunyai</a:t>
            </a:r>
            <a:r>
              <a:rPr lang="en-US" sz="2400" dirty="0" smtClean="0">
                <a:latin typeface="Adobe Arabic" pitchFamily="18" charset="-78"/>
                <a:ea typeface="Calibri" pitchFamily="34" charset="0"/>
                <a:cs typeface="Adobe Arabic" pitchFamily="18" charset="-78"/>
              </a:rPr>
              <a:t> </a:t>
            </a:r>
            <a:r>
              <a:rPr lang="en-US" sz="2400" dirty="0" err="1" smtClean="0">
                <a:latin typeface="Adobe Arabic" pitchFamily="18" charset="-78"/>
                <a:ea typeface="Calibri" pitchFamily="34" charset="0"/>
                <a:cs typeface="Adobe Arabic" pitchFamily="18" charset="-78"/>
              </a:rPr>
              <a:t>bentuk</a:t>
            </a:r>
            <a:r>
              <a:rPr lang="en-US" sz="2400" dirty="0" smtClean="0">
                <a:latin typeface="Adobe Arabic" pitchFamily="18" charset="-78"/>
                <a:ea typeface="Calibri" pitchFamily="34" charset="0"/>
                <a:cs typeface="Adobe Arabic" pitchFamily="18" charset="-78"/>
              </a:rPr>
              <a:t> </a:t>
            </a:r>
            <a:r>
              <a:rPr lang="en-US" sz="2400" dirty="0" err="1" smtClean="0">
                <a:latin typeface="Adobe Arabic" pitchFamily="18" charset="-78"/>
                <a:ea typeface="Calibri" pitchFamily="34" charset="0"/>
                <a:cs typeface="Adobe Arabic" pitchFamily="18" charset="-78"/>
              </a:rPr>
              <a:t>berumus</a:t>
            </a:r>
            <a:r>
              <a:rPr lang="en-US" sz="2400" dirty="0" smtClean="0">
                <a:latin typeface="Adobe Arabic" pitchFamily="18" charset="-78"/>
                <a:ea typeface="Calibri" pitchFamily="34" charset="0"/>
                <a:cs typeface="Adobe Arabic" pitchFamily="18" charset="-78"/>
              </a:rPr>
              <a:t> / </a:t>
            </a:r>
            <a:r>
              <a:rPr lang="en-US" sz="2400" dirty="0" err="1" smtClean="0">
                <a:latin typeface="Adobe Arabic" pitchFamily="18" charset="-78"/>
                <a:ea typeface="Calibri" pitchFamily="34" charset="0"/>
                <a:cs typeface="Adobe Arabic" pitchFamily="18" charset="-78"/>
              </a:rPr>
              <a:t>berpola</a:t>
            </a:r>
            <a:r>
              <a:rPr lang="en-US" sz="2400" dirty="0" smtClean="0">
                <a:latin typeface="Adobe Arabic" pitchFamily="18" charset="-78"/>
                <a:ea typeface="Calibri" pitchFamily="34" charset="0"/>
                <a:cs typeface="Adobe Arabic" pitchFamily="18" charset="-78"/>
              </a:rPr>
              <a:t> </a:t>
            </a:r>
            <a:r>
              <a:rPr lang="en-US" sz="2400" dirty="0" err="1" smtClean="0">
                <a:latin typeface="Adobe Arabic" pitchFamily="18" charset="-78"/>
                <a:ea typeface="Calibri" pitchFamily="34" charset="0"/>
                <a:cs typeface="Adobe Arabic" pitchFamily="18" charset="-78"/>
              </a:rPr>
              <a:t>dengan</a:t>
            </a:r>
            <a:r>
              <a:rPr lang="en-US" sz="2400" dirty="0" smtClean="0">
                <a:latin typeface="Adobe Arabic" pitchFamily="18" charset="-78"/>
                <a:ea typeface="Calibri" pitchFamily="34" charset="0"/>
                <a:cs typeface="Adobe Arabic" pitchFamily="18" charset="-78"/>
              </a:rPr>
              <a:t> plot yang </a:t>
            </a:r>
            <a:r>
              <a:rPr lang="en-US" sz="2400" dirty="0" err="1" smtClean="0">
                <a:latin typeface="Adobe Arabic" pitchFamily="18" charset="-78"/>
                <a:ea typeface="Calibri" pitchFamily="34" charset="0"/>
                <a:cs typeface="Adobe Arabic" pitchFamily="18" charset="-78"/>
              </a:rPr>
              <a:t>lebih</a:t>
            </a:r>
            <a:r>
              <a:rPr lang="en-US" sz="2400" dirty="0" smtClean="0">
                <a:latin typeface="Adobe Arabic" pitchFamily="18" charset="-78"/>
                <a:ea typeface="Calibri" pitchFamily="34" charset="0"/>
                <a:cs typeface="Adobe Arabic" pitchFamily="18" charset="-78"/>
              </a:rPr>
              <a:t> </a:t>
            </a:r>
            <a:r>
              <a:rPr lang="en-US" sz="2400" dirty="0" err="1" smtClean="0">
                <a:latin typeface="Adobe Arabic" pitchFamily="18" charset="-78"/>
                <a:ea typeface="Calibri" pitchFamily="34" charset="0"/>
                <a:cs typeface="Adobe Arabic" pitchFamily="18" charset="-78"/>
              </a:rPr>
              <a:t>kurang</a:t>
            </a:r>
            <a:r>
              <a:rPr lang="en-US" sz="2400" dirty="0" smtClean="0">
                <a:latin typeface="Adobe Arabic" pitchFamily="18" charset="-78"/>
                <a:ea typeface="Calibri" pitchFamily="34" charset="0"/>
                <a:cs typeface="Adobe Arabic" pitchFamily="18" charset="-78"/>
              </a:rPr>
              <a:t> </a:t>
            </a:r>
            <a:r>
              <a:rPr lang="en-US" sz="2400" dirty="0" err="1" smtClean="0">
                <a:latin typeface="Adobe Arabic" pitchFamily="18" charset="-78"/>
                <a:ea typeface="Calibri" pitchFamily="34" charset="0"/>
                <a:cs typeface="Adobe Arabic" pitchFamily="18" charset="-78"/>
              </a:rPr>
              <a:t>sama</a:t>
            </a:r>
            <a:r>
              <a:rPr lang="en-US" sz="2400" dirty="0" smtClean="0">
                <a:latin typeface="Adobe Arabic" pitchFamily="18" charset="-78"/>
                <a:ea typeface="Calibri" pitchFamily="34" charset="0"/>
                <a:cs typeface="Adobe Arabic" pitchFamily="18" charset="-78"/>
              </a:rPr>
              <a:t>.</a:t>
            </a:r>
            <a:endParaRPr lang="en-US" sz="2400" dirty="0" smtClean="0">
              <a:latin typeface="Adobe Arabic" pitchFamily="18" charset="-78"/>
              <a:cs typeface="Adobe Arabic" pitchFamily="18" charset="-78"/>
            </a:endParaRPr>
          </a:p>
          <a:p>
            <a:pPr>
              <a:lnSpc>
                <a:spcPct val="120000"/>
              </a:lnSpc>
            </a:pPr>
            <a:r>
              <a:rPr lang="en-US" sz="2400" dirty="0" err="1" smtClean="0">
                <a:latin typeface="Adobe Arabic" pitchFamily="18" charset="-78"/>
                <a:cs typeface="Adobe Arabic" pitchFamily="18" charset="-78"/>
              </a:rPr>
              <a:t>Mempunyai</a:t>
            </a:r>
            <a:r>
              <a:rPr lang="en-US" sz="24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2400" dirty="0" err="1" smtClean="0">
                <a:latin typeface="Adobe Arabic" pitchFamily="18" charset="-78"/>
                <a:cs typeface="Adobe Arabic" pitchFamily="18" charset="-78"/>
              </a:rPr>
              <a:t>fungsi</a:t>
            </a:r>
            <a:r>
              <a:rPr lang="en-US" sz="24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2400" dirty="0" err="1" smtClean="0">
                <a:latin typeface="Adobe Arabic" pitchFamily="18" charset="-78"/>
                <a:cs typeface="Adobe Arabic" pitchFamily="18" charset="-78"/>
              </a:rPr>
              <a:t>tertentu</a:t>
            </a:r>
            <a:r>
              <a:rPr lang="en-US" sz="2400" dirty="0" smtClean="0">
                <a:latin typeface="Adobe Arabic" pitchFamily="18" charset="-78"/>
                <a:cs typeface="Adobe Arabic" pitchFamily="18" charset="-78"/>
              </a:rPr>
              <a:t>. </a:t>
            </a:r>
            <a:r>
              <a:rPr lang="en-US" sz="2400" dirty="0" err="1" smtClean="0">
                <a:latin typeface="Adobe Arabic" pitchFamily="18" charset="-78"/>
                <a:cs typeface="Adobe Arabic" pitchFamily="18" charset="-78"/>
              </a:rPr>
              <a:t>Misalnya</a:t>
            </a:r>
            <a:r>
              <a:rPr lang="en-US" sz="2400" dirty="0" smtClean="0">
                <a:latin typeface="Adobe Arabic" pitchFamily="18" charset="-78"/>
                <a:cs typeface="Adobe Arabic" pitchFamily="18" charset="-78"/>
              </a:rPr>
              <a:t>, </a:t>
            </a:r>
            <a:r>
              <a:rPr lang="en-US" sz="2400" dirty="0" err="1" smtClean="0">
                <a:latin typeface="Adobe Arabic" pitchFamily="18" charset="-78"/>
                <a:cs typeface="Adobe Arabic" pitchFamily="18" charset="-78"/>
              </a:rPr>
              <a:t>memberikan</a:t>
            </a:r>
            <a:r>
              <a:rPr lang="en-US" sz="24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2400" dirty="0" err="1" smtClean="0">
                <a:latin typeface="Adobe Arabic" pitchFamily="18" charset="-78"/>
                <a:cs typeface="Adobe Arabic" pitchFamily="18" charset="-78"/>
              </a:rPr>
              <a:t>pengajaran</a:t>
            </a:r>
            <a:r>
              <a:rPr lang="en-US" sz="2400" dirty="0" smtClean="0">
                <a:latin typeface="Adobe Arabic" pitchFamily="18" charset="-78"/>
                <a:cs typeface="Adobe Arabic" pitchFamily="18" charset="-78"/>
              </a:rPr>
              <a:t>.</a:t>
            </a:r>
          </a:p>
          <a:p>
            <a:pPr lvl="0">
              <a:lnSpc>
                <a:spcPct val="120000"/>
              </a:lnSpc>
            </a:pPr>
            <a:r>
              <a:rPr lang="en-US" sz="2400" dirty="0" err="1" smtClean="0">
                <a:latin typeface="Adobe Arabic" pitchFamily="18" charset="-78"/>
                <a:cs typeface="Adobe Arabic" pitchFamily="18" charset="-78"/>
              </a:rPr>
              <a:t>Penulisan</a:t>
            </a:r>
            <a:r>
              <a:rPr lang="en-US" sz="2400" dirty="0" smtClean="0">
                <a:latin typeface="Adobe Arabic" pitchFamily="18" charset="-78"/>
                <a:cs typeface="Adobe Arabic" pitchFamily="18" charset="-78"/>
              </a:rPr>
              <a:t> yang </a:t>
            </a:r>
            <a:r>
              <a:rPr lang="en-US" sz="2400" dirty="0" err="1" smtClean="0">
                <a:latin typeface="Adobe Arabic" pitchFamily="18" charset="-78"/>
                <a:cs typeface="Adobe Arabic" pitchFamily="18" charset="-78"/>
              </a:rPr>
              <a:t>bersifat</a:t>
            </a:r>
            <a:r>
              <a:rPr lang="en-US" sz="24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2400" dirty="0" err="1" smtClean="0">
                <a:latin typeface="Adobe Arabic" pitchFamily="18" charset="-78"/>
                <a:cs typeface="Adobe Arabic" pitchFamily="18" charset="-78"/>
              </a:rPr>
              <a:t>sederhana</a:t>
            </a:r>
            <a:r>
              <a:rPr lang="en-US" sz="2400" dirty="0" smtClean="0">
                <a:latin typeface="Adobe Arabic" pitchFamily="18" charset="-78"/>
                <a:cs typeface="Adobe Arabic" pitchFamily="18" charset="-78"/>
              </a:rPr>
              <a:t>, </a:t>
            </a:r>
            <a:r>
              <a:rPr lang="en-US" sz="2400" dirty="0" err="1" smtClean="0">
                <a:latin typeface="Adobe Arabic" pitchFamily="18" charset="-78"/>
                <a:cs typeface="Adobe Arabic" pitchFamily="18" charset="-78"/>
              </a:rPr>
              <a:t>spontan</a:t>
            </a:r>
            <a:r>
              <a:rPr lang="en-US" sz="24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2400" dirty="0" err="1" smtClean="0">
                <a:latin typeface="Adobe Arabic" pitchFamily="18" charset="-78"/>
                <a:cs typeface="Adobe Arabic" pitchFamily="18" charset="-78"/>
              </a:rPr>
              <a:t>dan</a:t>
            </a:r>
            <a:r>
              <a:rPr lang="en-US" sz="24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2400" dirty="0" err="1" smtClean="0">
                <a:latin typeface="Adobe Arabic" pitchFamily="18" charset="-78"/>
                <a:cs typeface="Adobe Arabic" pitchFamily="18" charset="-78"/>
              </a:rPr>
              <a:t>kadangkala</a:t>
            </a:r>
            <a:r>
              <a:rPr lang="en-US" sz="24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2400" dirty="0" err="1" smtClean="0">
                <a:latin typeface="Adobe Arabic" pitchFamily="18" charset="-78"/>
                <a:cs typeface="Adobe Arabic" pitchFamily="18" charset="-78"/>
              </a:rPr>
              <a:t>agak</a:t>
            </a:r>
            <a:r>
              <a:rPr lang="en-US" sz="24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2400" dirty="0" err="1" smtClean="0">
                <a:latin typeface="Adobe Arabic" pitchFamily="18" charset="-78"/>
                <a:cs typeface="Adobe Arabic" pitchFamily="18" charset="-78"/>
              </a:rPr>
              <a:t>kasar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0401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8800" y="381000"/>
            <a:ext cx="5486400" cy="563562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err="1" smtClean="0"/>
              <a:t>Sastera</a:t>
            </a:r>
            <a:r>
              <a:rPr lang="en-US" sz="3600" dirty="0" smtClean="0"/>
              <a:t> Rakyat </a:t>
            </a:r>
            <a:r>
              <a:rPr lang="en-US" sz="3600" dirty="0" err="1" smtClean="0"/>
              <a:t>Jenis</a:t>
            </a:r>
            <a:r>
              <a:rPr lang="en-US" sz="3600" dirty="0" smtClean="0"/>
              <a:t> </a:t>
            </a:r>
            <a:r>
              <a:rPr lang="en-US" sz="3600" dirty="0" err="1" smtClean="0"/>
              <a:t>Naratif</a:t>
            </a:r>
            <a:r>
              <a:rPr lang="en-US" sz="3600" dirty="0" smtClean="0"/>
              <a:t> 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3528" y="1371600"/>
            <a:ext cx="3486472" cy="42672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2800" b="1" dirty="0" smtClean="0"/>
              <a:t>    </a:t>
            </a:r>
            <a:endParaRPr lang="en-US" sz="4000" b="1" dirty="0" smtClean="0">
              <a:latin typeface="Adobe Devanagari" pitchFamily="18" charset="0"/>
              <a:cs typeface="Adobe Devanagari" pitchFamily="18" charset="0"/>
            </a:endParaRPr>
          </a:p>
          <a:p>
            <a:pPr>
              <a:buNone/>
            </a:pPr>
            <a:r>
              <a:rPr lang="en-US" sz="9600" b="1" dirty="0" smtClean="0">
                <a:latin typeface="Adobe Devanagari" pitchFamily="18" charset="0"/>
                <a:cs typeface="Adobe Devanagari" pitchFamily="18" charset="0"/>
              </a:rPr>
              <a:t>      </a:t>
            </a:r>
            <a:r>
              <a:rPr lang="en-US" sz="9600" b="1" dirty="0" err="1" smtClean="0">
                <a:latin typeface="Adobe Devanagari" pitchFamily="18" charset="0"/>
                <a:cs typeface="Adobe Devanagari" pitchFamily="18" charset="0"/>
              </a:rPr>
              <a:t>Mitos</a:t>
            </a:r>
            <a:r>
              <a:rPr lang="en-US" sz="9600" b="1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9600" b="1" dirty="0" err="1" smtClean="0">
                <a:solidFill>
                  <a:srgbClr val="C00000"/>
                </a:solidFill>
                <a:latin typeface="Adobe Devanagari" pitchFamily="18" charset="0"/>
                <a:cs typeface="Adobe Devanagari" pitchFamily="18" charset="0"/>
              </a:rPr>
              <a:t>ialah</a:t>
            </a:r>
            <a:r>
              <a:rPr lang="en-US" sz="9600" b="1" dirty="0" smtClean="0">
                <a:solidFill>
                  <a:srgbClr val="C00000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9600" b="1" dirty="0" err="1" smtClean="0">
                <a:solidFill>
                  <a:srgbClr val="C00000"/>
                </a:solidFill>
                <a:latin typeface="Adobe Devanagari" pitchFamily="18" charset="0"/>
                <a:cs typeface="Adobe Devanagari" pitchFamily="18" charset="0"/>
              </a:rPr>
              <a:t>cerita</a:t>
            </a:r>
            <a:r>
              <a:rPr lang="en-US" sz="9600" b="1" dirty="0" smtClean="0">
                <a:solidFill>
                  <a:srgbClr val="C00000"/>
                </a:solidFill>
                <a:latin typeface="Adobe Devanagari" pitchFamily="18" charset="0"/>
                <a:cs typeface="Adobe Devanagari" pitchFamily="18" charset="0"/>
              </a:rPr>
              <a:t>  yang </a:t>
            </a:r>
            <a:r>
              <a:rPr lang="en-US" sz="9600" b="1" dirty="0" err="1" smtClean="0">
                <a:solidFill>
                  <a:srgbClr val="C00000"/>
                </a:solidFill>
                <a:latin typeface="Adobe Devanagari" pitchFamily="18" charset="0"/>
                <a:cs typeface="Adobe Devanagari" pitchFamily="18" charset="0"/>
              </a:rPr>
              <a:t>dianggap</a:t>
            </a:r>
            <a:r>
              <a:rPr lang="en-US" sz="9600" b="1" dirty="0" smtClean="0">
                <a:solidFill>
                  <a:srgbClr val="C00000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9600" b="1" dirty="0" err="1" smtClean="0">
                <a:solidFill>
                  <a:srgbClr val="C00000"/>
                </a:solidFill>
                <a:latin typeface="Adobe Devanagari" pitchFamily="18" charset="0"/>
                <a:cs typeface="Adobe Devanagari" pitchFamily="18" charset="0"/>
              </a:rPr>
              <a:t>benar</a:t>
            </a:r>
            <a:r>
              <a:rPr lang="en-US" sz="9600" b="1" dirty="0" smtClean="0">
                <a:solidFill>
                  <a:srgbClr val="C00000"/>
                </a:solidFill>
                <a:latin typeface="Adobe Devanagari" pitchFamily="18" charset="0"/>
                <a:cs typeface="Adobe Devanagari" pitchFamily="18" charset="0"/>
              </a:rPr>
              <a:t> -</a:t>
            </a:r>
            <a:r>
              <a:rPr lang="en-US" sz="9600" b="1" dirty="0" err="1" smtClean="0">
                <a:solidFill>
                  <a:srgbClr val="C00000"/>
                </a:solidFill>
                <a:latin typeface="Adobe Devanagari" pitchFamily="18" charset="0"/>
                <a:cs typeface="Adobe Devanagari" pitchFamily="18" charset="0"/>
              </a:rPr>
              <a:t>benar</a:t>
            </a:r>
            <a:r>
              <a:rPr lang="en-US" sz="9600" b="1" dirty="0" smtClean="0">
                <a:solidFill>
                  <a:srgbClr val="C00000"/>
                </a:solidFill>
                <a:latin typeface="Adobe Devanagari" pitchFamily="18" charset="0"/>
                <a:cs typeface="Adobe Devanagari" pitchFamily="18" charset="0"/>
              </a:rPr>
              <a:t>   </a:t>
            </a:r>
            <a:r>
              <a:rPr lang="en-US" sz="9600" b="1" dirty="0" err="1" smtClean="0">
                <a:solidFill>
                  <a:srgbClr val="C00000"/>
                </a:solidFill>
                <a:latin typeface="Adobe Devanagari" pitchFamily="18" charset="0"/>
                <a:cs typeface="Adobe Devanagari" pitchFamily="18" charset="0"/>
              </a:rPr>
              <a:t>terjadi</a:t>
            </a:r>
            <a:r>
              <a:rPr lang="en-US" sz="9600" b="1" dirty="0" smtClean="0">
                <a:solidFill>
                  <a:srgbClr val="C00000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9600" b="1" dirty="0" err="1" smtClean="0">
                <a:solidFill>
                  <a:srgbClr val="C00000"/>
                </a:solidFill>
                <a:latin typeface="Adobe Devanagari" pitchFamily="18" charset="0"/>
                <a:cs typeface="Adobe Devanagari" pitchFamily="18" charset="0"/>
              </a:rPr>
              <a:t>dan</a:t>
            </a:r>
            <a:r>
              <a:rPr lang="en-US" sz="9600" b="1" dirty="0" smtClean="0">
                <a:solidFill>
                  <a:srgbClr val="C00000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9600" b="1" dirty="0" err="1" smtClean="0">
                <a:solidFill>
                  <a:srgbClr val="C00000"/>
                </a:solidFill>
                <a:latin typeface="Adobe Devanagari" pitchFamily="18" charset="0"/>
                <a:cs typeface="Adobe Devanagari" pitchFamily="18" charset="0"/>
              </a:rPr>
              <a:t>suci</a:t>
            </a:r>
            <a:r>
              <a:rPr lang="en-US" sz="9600" b="1" dirty="0" smtClean="0">
                <a:solidFill>
                  <a:srgbClr val="C00000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9600" b="1" dirty="0" err="1" smtClean="0">
                <a:solidFill>
                  <a:srgbClr val="C00000"/>
                </a:solidFill>
                <a:latin typeface="Adobe Devanagari" pitchFamily="18" charset="0"/>
                <a:cs typeface="Adobe Devanagari" pitchFamily="18" charset="0"/>
              </a:rPr>
              <a:t>serta</a:t>
            </a:r>
            <a:r>
              <a:rPr lang="en-US" sz="9600" b="1" dirty="0" smtClean="0">
                <a:solidFill>
                  <a:srgbClr val="C00000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9600" b="1" dirty="0" err="1" smtClean="0">
                <a:solidFill>
                  <a:srgbClr val="C00000"/>
                </a:solidFill>
                <a:latin typeface="Adobe Devanagari" pitchFamily="18" charset="0"/>
                <a:cs typeface="Adobe Devanagari" pitchFamily="18" charset="0"/>
              </a:rPr>
              <a:t>di</a:t>
            </a:r>
            <a:r>
              <a:rPr lang="en-US" sz="9600" b="1" dirty="0" smtClean="0">
                <a:solidFill>
                  <a:srgbClr val="C00000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9600" b="1" dirty="0" err="1" smtClean="0">
                <a:solidFill>
                  <a:srgbClr val="C00000"/>
                </a:solidFill>
                <a:latin typeface="Adobe Devanagari" pitchFamily="18" charset="0"/>
                <a:cs typeface="Adobe Devanagari" pitchFamily="18" charset="0"/>
              </a:rPr>
              <a:t>luar</a:t>
            </a:r>
            <a:r>
              <a:rPr lang="en-US" sz="9600" b="1" dirty="0" smtClean="0">
                <a:solidFill>
                  <a:srgbClr val="C00000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9600" b="1" dirty="0" err="1" smtClean="0">
                <a:solidFill>
                  <a:srgbClr val="C00000"/>
                </a:solidFill>
                <a:latin typeface="Adobe Devanagari" pitchFamily="18" charset="0"/>
                <a:cs typeface="Adobe Devanagari" pitchFamily="18" charset="0"/>
              </a:rPr>
              <a:t>jangkauan</a:t>
            </a:r>
            <a:r>
              <a:rPr lang="en-US" sz="9600" b="1" dirty="0" smtClean="0">
                <a:solidFill>
                  <a:srgbClr val="C00000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9600" b="1" dirty="0" err="1" smtClean="0">
                <a:solidFill>
                  <a:srgbClr val="C00000"/>
                </a:solidFill>
                <a:latin typeface="Adobe Devanagari" pitchFamily="18" charset="0"/>
                <a:cs typeface="Adobe Devanagari" pitchFamily="18" charset="0"/>
              </a:rPr>
              <a:t>akal</a:t>
            </a:r>
            <a:r>
              <a:rPr lang="en-US" sz="9600" b="1" dirty="0" smtClean="0">
                <a:solidFill>
                  <a:srgbClr val="C00000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9600" b="1" dirty="0" err="1" smtClean="0">
                <a:solidFill>
                  <a:srgbClr val="C00000"/>
                </a:solidFill>
                <a:latin typeface="Adobe Devanagari" pitchFamily="18" charset="0"/>
                <a:cs typeface="Adobe Devanagari" pitchFamily="18" charset="0"/>
              </a:rPr>
              <a:t>manusia</a:t>
            </a:r>
            <a:r>
              <a:rPr lang="en-US" sz="9600" b="1" dirty="0" smtClean="0">
                <a:solidFill>
                  <a:srgbClr val="C00000"/>
                </a:solidFill>
                <a:latin typeface="Adobe Devanagari" pitchFamily="18" charset="0"/>
                <a:cs typeface="Adobe Devanagari" pitchFamily="18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38600" y="1295400"/>
            <a:ext cx="4191000" cy="4493538"/>
          </a:xfrm>
          <a:prstGeom prst="rect">
            <a:avLst/>
          </a:prstGeom>
          <a:noFill/>
          <a:ln w="28575">
            <a:solidFill>
              <a:srgbClr val="C0000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292934"/>
                </a:solidFill>
                <a:latin typeface="Adobe Caslon Pro" pitchFamily="18" charset="0"/>
              </a:rPr>
              <a:t>   </a:t>
            </a:r>
            <a:r>
              <a:rPr lang="en-US" b="1" dirty="0" err="1">
                <a:solidFill>
                  <a:srgbClr val="C00000"/>
                </a:solidFill>
                <a:latin typeface="Adobe Caslon Pro" pitchFamily="18" charset="0"/>
              </a:rPr>
              <a:t>Ciri-ciri</a:t>
            </a:r>
            <a:r>
              <a:rPr lang="en-US" b="1" dirty="0">
                <a:solidFill>
                  <a:srgbClr val="C00000"/>
                </a:solidFill>
                <a:latin typeface="Adobe Caslon Pro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Adobe Caslon Pro" pitchFamily="18" charset="0"/>
              </a:rPr>
              <a:t>mitos</a:t>
            </a:r>
            <a:r>
              <a:rPr lang="en-US" b="1" dirty="0">
                <a:solidFill>
                  <a:srgbClr val="C00000"/>
                </a:solidFill>
                <a:latin typeface="Adobe Caslon Pro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Adobe Caslon Pro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sz="2400" dirty="0">
                <a:solidFill>
                  <a:srgbClr val="292934"/>
                </a:solidFill>
                <a:latin typeface="Adobe Caslon Pro" pitchFamily="18" charset="0"/>
              </a:rPr>
              <a:t> </a:t>
            </a:r>
            <a:r>
              <a:rPr lang="en-US" sz="2400" dirty="0" err="1">
                <a:solidFill>
                  <a:srgbClr val="292934"/>
                </a:solidFill>
                <a:latin typeface="Adobe Caslon Pro" pitchFamily="18" charset="0"/>
              </a:rPr>
              <a:t>Dianggap</a:t>
            </a:r>
            <a:r>
              <a:rPr lang="en-US" sz="2400" dirty="0">
                <a:solidFill>
                  <a:srgbClr val="292934"/>
                </a:solidFill>
                <a:latin typeface="Adobe Caslon Pro" pitchFamily="18" charset="0"/>
              </a:rPr>
              <a:t> </a:t>
            </a:r>
            <a:r>
              <a:rPr lang="en-US" sz="2400" dirty="0" err="1">
                <a:solidFill>
                  <a:srgbClr val="292934"/>
                </a:solidFill>
                <a:latin typeface="Adobe Caslon Pro" pitchFamily="18" charset="0"/>
              </a:rPr>
              <a:t>benar-benar</a:t>
            </a:r>
            <a:r>
              <a:rPr lang="en-US" sz="2400" dirty="0">
                <a:solidFill>
                  <a:srgbClr val="292934"/>
                </a:solidFill>
                <a:latin typeface="Adobe Caslon Pro" pitchFamily="18" charset="0"/>
              </a:rPr>
              <a:t> </a:t>
            </a:r>
            <a:r>
              <a:rPr lang="en-US" sz="2400" dirty="0" err="1">
                <a:solidFill>
                  <a:srgbClr val="292934"/>
                </a:solidFill>
                <a:latin typeface="Adobe Caslon Pro" pitchFamily="18" charset="0"/>
              </a:rPr>
              <a:t>terjadi</a:t>
            </a:r>
            <a:r>
              <a:rPr lang="en-US" sz="2400" dirty="0">
                <a:solidFill>
                  <a:srgbClr val="292934"/>
                </a:solidFill>
                <a:latin typeface="Adobe Caslon Pro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dirty="0">
                <a:solidFill>
                  <a:srgbClr val="292934"/>
                </a:solidFill>
                <a:latin typeface="Adobe Caslon Pro" pitchFamily="18" charset="0"/>
              </a:rPr>
              <a:t> </a:t>
            </a:r>
            <a:r>
              <a:rPr lang="en-US" sz="2400" dirty="0" err="1">
                <a:solidFill>
                  <a:srgbClr val="292934"/>
                </a:solidFill>
                <a:latin typeface="Adobe Caslon Pro" pitchFamily="18" charset="0"/>
              </a:rPr>
              <a:t>Peristiwa</a:t>
            </a:r>
            <a:r>
              <a:rPr lang="en-US" sz="2400" dirty="0">
                <a:solidFill>
                  <a:srgbClr val="292934"/>
                </a:solidFill>
                <a:latin typeface="Adobe Caslon Pro" pitchFamily="18" charset="0"/>
              </a:rPr>
              <a:t> yang </a:t>
            </a:r>
            <a:r>
              <a:rPr lang="en-US" sz="2400" dirty="0" err="1">
                <a:solidFill>
                  <a:srgbClr val="292934"/>
                </a:solidFill>
                <a:latin typeface="Adobe Caslon Pro" pitchFamily="18" charset="0"/>
              </a:rPr>
              <a:t>berlaku</a:t>
            </a:r>
            <a:r>
              <a:rPr lang="en-US" sz="2400" dirty="0">
                <a:solidFill>
                  <a:srgbClr val="292934"/>
                </a:solidFill>
                <a:latin typeface="Adobe Caslon Pro" pitchFamily="18" charset="0"/>
              </a:rPr>
              <a:t> </a:t>
            </a:r>
            <a:r>
              <a:rPr lang="en-US" sz="2400" dirty="0" err="1">
                <a:solidFill>
                  <a:srgbClr val="292934"/>
                </a:solidFill>
                <a:latin typeface="Adobe Caslon Pro" pitchFamily="18" charset="0"/>
              </a:rPr>
              <a:t>aneh</a:t>
            </a:r>
            <a:r>
              <a:rPr lang="en-US" sz="2400" dirty="0">
                <a:solidFill>
                  <a:srgbClr val="292934"/>
                </a:solidFill>
                <a:latin typeface="Adobe Caslon Pro" pitchFamily="18" charset="0"/>
              </a:rPr>
              <a:t>, </a:t>
            </a:r>
          </a:p>
          <a:p>
            <a:r>
              <a:rPr lang="en-US" sz="2400" dirty="0">
                <a:solidFill>
                  <a:srgbClr val="292934"/>
                </a:solidFill>
                <a:latin typeface="Adobe Caslon Pro" pitchFamily="18" charset="0"/>
              </a:rPr>
              <a:t>   </a:t>
            </a:r>
            <a:r>
              <a:rPr lang="en-US" sz="2400" dirty="0" err="1">
                <a:solidFill>
                  <a:srgbClr val="292934"/>
                </a:solidFill>
                <a:latin typeface="Adobe Caslon Pro" pitchFamily="18" charset="0"/>
              </a:rPr>
              <a:t>tetapi</a:t>
            </a:r>
            <a:r>
              <a:rPr lang="en-US" sz="2400" dirty="0">
                <a:solidFill>
                  <a:srgbClr val="292934"/>
                </a:solidFill>
                <a:latin typeface="Adobe Caslon Pro" pitchFamily="18" charset="0"/>
              </a:rPr>
              <a:t> </a:t>
            </a:r>
            <a:r>
              <a:rPr lang="en-US" sz="2400" dirty="0" err="1">
                <a:solidFill>
                  <a:srgbClr val="292934"/>
                </a:solidFill>
                <a:latin typeface="Adobe Caslon Pro" pitchFamily="18" charset="0"/>
              </a:rPr>
              <a:t>penting</a:t>
            </a:r>
            <a:r>
              <a:rPr lang="en-US" sz="2400" dirty="0">
                <a:solidFill>
                  <a:srgbClr val="292934"/>
                </a:solidFill>
                <a:latin typeface="Adobe Caslon Pro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dirty="0">
                <a:solidFill>
                  <a:srgbClr val="292934"/>
                </a:solidFill>
                <a:latin typeface="Adobe Caslon Pro" pitchFamily="18" charset="0"/>
              </a:rPr>
              <a:t> </a:t>
            </a:r>
            <a:r>
              <a:rPr lang="en-US" sz="2400" dirty="0" err="1">
                <a:solidFill>
                  <a:srgbClr val="292934"/>
                </a:solidFill>
                <a:latin typeface="Adobe Caslon Pro" pitchFamily="18" charset="0"/>
              </a:rPr>
              <a:t>Dianggap</a:t>
            </a:r>
            <a:r>
              <a:rPr lang="en-US" sz="2400" dirty="0">
                <a:solidFill>
                  <a:srgbClr val="292934"/>
                </a:solidFill>
                <a:latin typeface="Adobe Caslon Pro" pitchFamily="18" charset="0"/>
              </a:rPr>
              <a:t> </a:t>
            </a:r>
            <a:r>
              <a:rPr lang="en-US" sz="2400" dirty="0" err="1">
                <a:solidFill>
                  <a:srgbClr val="292934"/>
                </a:solidFill>
                <a:latin typeface="Adobe Caslon Pro" pitchFamily="18" charset="0"/>
              </a:rPr>
              <a:t>keramat</a:t>
            </a:r>
            <a:r>
              <a:rPr lang="en-US" sz="2400" dirty="0">
                <a:solidFill>
                  <a:srgbClr val="292934"/>
                </a:solidFill>
                <a:latin typeface="Adobe Caslon Pro" pitchFamily="18" charset="0"/>
              </a:rPr>
              <a:t> </a:t>
            </a:r>
            <a:r>
              <a:rPr lang="en-US" sz="2400" dirty="0" err="1">
                <a:solidFill>
                  <a:srgbClr val="292934"/>
                </a:solidFill>
                <a:latin typeface="Adobe Caslon Pro" pitchFamily="18" charset="0"/>
              </a:rPr>
              <a:t>dan</a:t>
            </a:r>
            <a:endParaRPr lang="en-US" sz="2400" dirty="0">
              <a:solidFill>
                <a:srgbClr val="292934"/>
              </a:solidFill>
              <a:latin typeface="Adobe Caslon Pro" pitchFamily="18" charset="0"/>
            </a:endParaRPr>
          </a:p>
          <a:p>
            <a:r>
              <a:rPr lang="en-US" sz="2400" dirty="0">
                <a:solidFill>
                  <a:srgbClr val="292934"/>
                </a:solidFill>
                <a:latin typeface="Adobe Caslon Pro" pitchFamily="18" charset="0"/>
              </a:rPr>
              <a:t>  </a:t>
            </a:r>
            <a:r>
              <a:rPr lang="en-US" sz="2400" dirty="0" err="1">
                <a:solidFill>
                  <a:srgbClr val="292934"/>
                </a:solidFill>
                <a:latin typeface="Adobe Caslon Pro" pitchFamily="18" charset="0"/>
              </a:rPr>
              <a:t>memberikan</a:t>
            </a:r>
            <a:r>
              <a:rPr lang="en-US" sz="2400" dirty="0">
                <a:solidFill>
                  <a:srgbClr val="292934"/>
                </a:solidFill>
                <a:latin typeface="Adobe Caslon Pro" pitchFamily="18" charset="0"/>
              </a:rPr>
              <a:t> </a:t>
            </a:r>
            <a:r>
              <a:rPr lang="en-US" sz="2400" dirty="0" err="1">
                <a:solidFill>
                  <a:srgbClr val="292934"/>
                </a:solidFill>
                <a:latin typeface="Adobe Caslon Pro" pitchFamily="18" charset="0"/>
              </a:rPr>
              <a:t>kesan</a:t>
            </a:r>
            <a:r>
              <a:rPr lang="en-US" sz="2400" dirty="0">
                <a:solidFill>
                  <a:srgbClr val="292934"/>
                </a:solidFill>
                <a:latin typeface="Adobe Caslon Pro" pitchFamily="18" charset="0"/>
              </a:rPr>
              <a:t> </a:t>
            </a:r>
            <a:r>
              <a:rPr lang="en-US" sz="2400" dirty="0" err="1">
                <a:solidFill>
                  <a:srgbClr val="292934"/>
                </a:solidFill>
                <a:latin typeface="Adobe Caslon Pro" pitchFamily="18" charset="0"/>
              </a:rPr>
              <a:t>kepada</a:t>
            </a:r>
            <a:endParaRPr lang="en-US" sz="2400" dirty="0">
              <a:solidFill>
                <a:srgbClr val="292934"/>
              </a:solidFill>
              <a:latin typeface="Adobe Caslon Pro" pitchFamily="18" charset="0"/>
            </a:endParaRPr>
          </a:p>
          <a:p>
            <a:r>
              <a:rPr lang="en-US" sz="2400" dirty="0">
                <a:solidFill>
                  <a:srgbClr val="292934"/>
                </a:solidFill>
                <a:latin typeface="Adobe Caslon Pro" pitchFamily="18" charset="0"/>
              </a:rPr>
              <a:t>  </a:t>
            </a:r>
            <a:r>
              <a:rPr lang="en-US" sz="2400" dirty="0" err="1">
                <a:solidFill>
                  <a:srgbClr val="292934"/>
                </a:solidFill>
                <a:latin typeface="Adobe Caslon Pro" pitchFamily="18" charset="0"/>
              </a:rPr>
              <a:t>masyarakat</a:t>
            </a:r>
            <a:r>
              <a:rPr lang="en-US" sz="2400" dirty="0">
                <a:solidFill>
                  <a:srgbClr val="292934"/>
                </a:solidFill>
                <a:latin typeface="Adobe Caslon Pro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dirty="0">
                <a:solidFill>
                  <a:srgbClr val="292934"/>
                </a:solidFill>
                <a:latin typeface="Adobe Caslon Pro" pitchFamily="18" charset="0"/>
              </a:rPr>
              <a:t> </a:t>
            </a:r>
            <a:r>
              <a:rPr lang="en-US" sz="2400" dirty="0" err="1">
                <a:solidFill>
                  <a:srgbClr val="292934"/>
                </a:solidFill>
                <a:latin typeface="Adobe Caslon Pro" pitchFamily="18" charset="0"/>
              </a:rPr>
              <a:t>Latar</a:t>
            </a:r>
            <a:r>
              <a:rPr lang="en-US" sz="2400" dirty="0">
                <a:solidFill>
                  <a:srgbClr val="292934"/>
                </a:solidFill>
                <a:latin typeface="Adobe Caslon Pro" pitchFamily="18" charset="0"/>
              </a:rPr>
              <a:t> </a:t>
            </a:r>
            <a:r>
              <a:rPr lang="en-US" sz="2400" dirty="0" err="1">
                <a:solidFill>
                  <a:srgbClr val="292934"/>
                </a:solidFill>
                <a:latin typeface="Adobe Caslon Pro" pitchFamily="18" charset="0"/>
              </a:rPr>
              <a:t>belakang</a:t>
            </a:r>
            <a:r>
              <a:rPr lang="en-US" sz="2400" dirty="0">
                <a:solidFill>
                  <a:srgbClr val="292934"/>
                </a:solidFill>
                <a:latin typeface="Adobe Caslon Pro" pitchFamily="18" charset="0"/>
              </a:rPr>
              <a:t> </a:t>
            </a:r>
            <a:r>
              <a:rPr lang="en-US" sz="2400" dirty="0" err="1">
                <a:solidFill>
                  <a:srgbClr val="292934"/>
                </a:solidFill>
                <a:latin typeface="Adobe Caslon Pro" pitchFamily="18" charset="0"/>
              </a:rPr>
              <a:t>berlaku</a:t>
            </a:r>
            <a:r>
              <a:rPr lang="en-US" sz="2400" dirty="0">
                <a:solidFill>
                  <a:srgbClr val="292934"/>
                </a:solidFill>
                <a:latin typeface="Adobe Caslon Pro" pitchFamily="18" charset="0"/>
              </a:rPr>
              <a:t> </a:t>
            </a:r>
            <a:r>
              <a:rPr lang="en-US" sz="2400" dirty="0" err="1">
                <a:solidFill>
                  <a:srgbClr val="292934"/>
                </a:solidFill>
                <a:latin typeface="Adobe Caslon Pro" pitchFamily="18" charset="0"/>
              </a:rPr>
              <a:t>pada</a:t>
            </a:r>
            <a:endParaRPr lang="en-US" sz="2400" dirty="0">
              <a:solidFill>
                <a:srgbClr val="292934"/>
              </a:solidFill>
              <a:latin typeface="Adobe Caslon Pro" pitchFamily="18" charset="0"/>
            </a:endParaRPr>
          </a:p>
          <a:p>
            <a:r>
              <a:rPr lang="en-US" sz="2400" dirty="0">
                <a:solidFill>
                  <a:srgbClr val="292934"/>
                </a:solidFill>
                <a:latin typeface="Adobe Caslon Pro" pitchFamily="18" charset="0"/>
              </a:rPr>
              <a:t>  </a:t>
            </a:r>
            <a:r>
              <a:rPr lang="en-US" sz="2400" dirty="0" err="1">
                <a:solidFill>
                  <a:srgbClr val="292934"/>
                </a:solidFill>
                <a:latin typeface="Adobe Caslon Pro" pitchFamily="18" charset="0"/>
              </a:rPr>
              <a:t>zaman</a:t>
            </a:r>
            <a:r>
              <a:rPr lang="en-US" sz="2400" dirty="0">
                <a:solidFill>
                  <a:srgbClr val="292934"/>
                </a:solidFill>
                <a:latin typeface="Adobe Caslon Pro" pitchFamily="18" charset="0"/>
              </a:rPr>
              <a:t> </a:t>
            </a:r>
            <a:r>
              <a:rPr lang="en-US" sz="2400" dirty="0" err="1">
                <a:solidFill>
                  <a:srgbClr val="292934"/>
                </a:solidFill>
                <a:latin typeface="Adobe Caslon Pro" pitchFamily="18" charset="0"/>
              </a:rPr>
              <a:t>lampau</a:t>
            </a:r>
            <a:r>
              <a:rPr lang="en-US" sz="2400" dirty="0">
                <a:solidFill>
                  <a:srgbClr val="292934"/>
                </a:solidFill>
                <a:latin typeface="Adobe Caslon Pro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dirty="0">
                <a:solidFill>
                  <a:srgbClr val="292934"/>
                </a:solidFill>
                <a:latin typeface="Adobe Caslon Pro" pitchFamily="18" charset="0"/>
              </a:rPr>
              <a:t> </a:t>
            </a:r>
            <a:r>
              <a:rPr lang="en-US" sz="2400" dirty="0" err="1">
                <a:solidFill>
                  <a:srgbClr val="292934"/>
                </a:solidFill>
                <a:latin typeface="Adobe Caslon Pro" pitchFamily="18" charset="0"/>
              </a:rPr>
              <a:t>Tokoh</a:t>
            </a:r>
            <a:r>
              <a:rPr lang="en-US" sz="2400" dirty="0">
                <a:solidFill>
                  <a:srgbClr val="292934"/>
                </a:solidFill>
                <a:latin typeface="Adobe Caslon Pro" pitchFamily="18" charset="0"/>
              </a:rPr>
              <a:t> yang </a:t>
            </a:r>
            <a:r>
              <a:rPr lang="en-US" sz="2400" dirty="0" err="1">
                <a:solidFill>
                  <a:srgbClr val="292934"/>
                </a:solidFill>
                <a:latin typeface="Adobe Caslon Pro" pitchFamily="18" charset="0"/>
              </a:rPr>
              <a:t>terlibat</a:t>
            </a:r>
            <a:r>
              <a:rPr lang="en-US" sz="2400" dirty="0">
                <a:solidFill>
                  <a:srgbClr val="292934"/>
                </a:solidFill>
                <a:latin typeface="Adobe Caslon Pro" pitchFamily="18" charset="0"/>
              </a:rPr>
              <a:t> </a:t>
            </a:r>
            <a:r>
              <a:rPr lang="en-US" sz="2400" dirty="0" err="1">
                <a:solidFill>
                  <a:srgbClr val="292934"/>
                </a:solidFill>
                <a:latin typeface="Adobe Caslon Pro" pitchFamily="18" charset="0"/>
              </a:rPr>
              <a:t>ialah</a:t>
            </a:r>
            <a:endParaRPr lang="en-US" sz="2400" dirty="0">
              <a:solidFill>
                <a:srgbClr val="292934"/>
              </a:solidFill>
              <a:latin typeface="Adobe Caslon Pro" pitchFamily="18" charset="0"/>
            </a:endParaRPr>
          </a:p>
          <a:p>
            <a:r>
              <a:rPr lang="en-US" sz="2400" dirty="0">
                <a:solidFill>
                  <a:srgbClr val="292934"/>
                </a:solidFill>
                <a:latin typeface="Adobe Caslon Pro" pitchFamily="18" charset="0"/>
              </a:rPr>
              <a:t>  </a:t>
            </a:r>
            <a:r>
              <a:rPr lang="en-US" sz="2400" dirty="0" err="1">
                <a:solidFill>
                  <a:srgbClr val="292934"/>
                </a:solidFill>
                <a:latin typeface="Adobe Caslon Pro" pitchFamily="18" charset="0"/>
              </a:rPr>
              <a:t>Tuhan</a:t>
            </a:r>
            <a:r>
              <a:rPr lang="en-US" sz="2400" dirty="0">
                <a:solidFill>
                  <a:srgbClr val="292934"/>
                </a:solidFill>
                <a:latin typeface="Adobe Caslon Pro" pitchFamily="18" charset="0"/>
              </a:rPr>
              <a:t> </a:t>
            </a:r>
            <a:r>
              <a:rPr lang="en-US" sz="2400" dirty="0" err="1">
                <a:solidFill>
                  <a:srgbClr val="292934"/>
                </a:solidFill>
                <a:latin typeface="Adobe Caslon Pro" pitchFamily="18" charset="0"/>
              </a:rPr>
              <a:t>atau</a:t>
            </a:r>
            <a:r>
              <a:rPr lang="en-US" sz="2400" dirty="0">
                <a:solidFill>
                  <a:srgbClr val="292934"/>
                </a:solidFill>
                <a:latin typeface="Adobe Caslon Pro" pitchFamily="18" charset="0"/>
              </a:rPr>
              <a:t> </a:t>
            </a:r>
            <a:r>
              <a:rPr lang="en-US" sz="2400" dirty="0" err="1">
                <a:solidFill>
                  <a:srgbClr val="292934"/>
                </a:solidFill>
                <a:latin typeface="Adobe Caslon Pro" pitchFamily="18" charset="0"/>
              </a:rPr>
              <a:t>dewa-dewa</a:t>
            </a:r>
            <a:r>
              <a:rPr lang="en-US" sz="2400" dirty="0">
                <a:solidFill>
                  <a:srgbClr val="292934"/>
                </a:solidFill>
                <a:latin typeface="Adobe Caslon Pro" pitchFamily="18" charset="0"/>
              </a:rPr>
              <a:t>.</a:t>
            </a:r>
          </a:p>
          <a:p>
            <a:endParaRPr lang="en-US" sz="1800" dirty="0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80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533400"/>
            <a:ext cx="3429000" cy="563562"/>
          </a:xfrm>
          <a:ln w="28575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dirty="0" err="1" smtClean="0">
                <a:latin typeface="Agency FB" pitchFamily="34" charset="0"/>
              </a:rPr>
              <a:t>Jenis-jenis</a:t>
            </a:r>
            <a:r>
              <a:rPr lang="en-US" sz="3600" b="1" dirty="0" smtClean="0">
                <a:latin typeface="Agency FB" pitchFamily="34" charset="0"/>
              </a:rPr>
              <a:t> </a:t>
            </a:r>
            <a:r>
              <a:rPr lang="en-US" sz="3600" b="1" dirty="0" err="1" smtClean="0">
                <a:latin typeface="Agency FB" pitchFamily="34" charset="0"/>
              </a:rPr>
              <a:t>mitos</a:t>
            </a:r>
            <a:r>
              <a:rPr lang="en-US" sz="3600" b="1" dirty="0" smtClean="0">
                <a:latin typeface="Agency FB" pitchFamily="34" charset="0"/>
              </a:rPr>
              <a:t> 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1295400"/>
            <a:ext cx="3581400" cy="307776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292934"/>
                </a:solidFill>
              </a:rPr>
              <a:t>    </a:t>
            </a:r>
            <a:endParaRPr lang="en-US" sz="2000" dirty="0">
              <a:solidFill>
                <a:srgbClr val="292934"/>
              </a:solidFill>
              <a:latin typeface="Adobe Caslon Pro" pitchFamily="18" charset="0"/>
            </a:endParaRPr>
          </a:p>
          <a:p>
            <a:r>
              <a:rPr lang="en-US" sz="2000" dirty="0">
                <a:solidFill>
                  <a:srgbClr val="292934"/>
                </a:solidFill>
                <a:latin typeface="Adobe Caslon Pro" pitchFamily="18" charset="0"/>
              </a:rPr>
              <a:t>    </a:t>
            </a:r>
            <a:r>
              <a:rPr lang="en-US" sz="2000" b="1" dirty="0" err="1">
                <a:solidFill>
                  <a:srgbClr val="726056">
                    <a:lumMod val="50000"/>
                  </a:srgbClr>
                </a:solidFill>
                <a:latin typeface="Adobe Caslon Pro" pitchFamily="18" charset="0"/>
              </a:rPr>
              <a:t>Asal-usul</a:t>
            </a:r>
            <a:r>
              <a:rPr lang="en-US" sz="2000" b="1" dirty="0">
                <a:solidFill>
                  <a:srgbClr val="726056">
                    <a:lumMod val="50000"/>
                  </a:srgbClr>
                </a:solidFill>
                <a:latin typeface="Adobe Caslon Pro" pitchFamily="18" charset="0"/>
              </a:rPr>
              <a:t> :</a:t>
            </a:r>
          </a:p>
          <a:p>
            <a:pPr>
              <a:buFontTx/>
              <a:buChar char="-"/>
            </a:pPr>
            <a:r>
              <a:rPr lang="en-US" sz="2000" dirty="0">
                <a:solidFill>
                  <a:srgbClr val="292934"/>
                </a:solidFill>
                <a:latin typeface="Adobe Caslon Pro" pitchFamily="18" charset="0"/>
              </a:rPr>
              <a:t>  </a:t>
            </a:r>
            <a:r>
              <a:rPr lang="en-US" sz="2000" dirty="0" err="1">
                <a:solidFill>
                  <a:srgbClr val="292934"/>
                </a:solidFill>
                <a:latin typeface="Adobe Caslon Pro" pitchFamily="18" charset="0"/>
              </a:rPr>
              <a:t>cerita</a:t>
            </a:r>
            <a:r>
              <a:rPr lang="en-US" sz="2000" dirty="0">
                <a:solidFill>
                  <a:srgbClr val="292934"/>
                </a:solidFill>
                <a:latin typeface="Adobe Caslon Pro" pitchFamily="18" charset="0"/>
              </a:rPr>
              <a:t> yang </a:t>
            </a:r>
            <a:r>
              <a:rPr lang="en-US" sz="2000" dirty="0" err="1">
                <a:solidFill>
                  <a:srgbClr val="292934"/>
                </a:solidFill>
                <a:latin typeface="Adobe Caslon Pro" pitchFamily="18" charset="0"/>
              </a:rPr>
              <a:t>mengemukakan</a:t>
            </a:r>
            <a:r>
              <a:rPr lang="en-US" sz="2000" dirty="0">
                <a:solidFill>
                  <a:srgbClr val="292934"/>
                </a:solidFill>
                <a:latin typeface="Adobe Caslon Pro" pitchFamily="18" charset="0"/>
              </a:rPr>
              <a:t> </a:t>
            </a:r>
          </a:p>
          <a:p>
            <a:r>
              <a:rPr lang="en-US" sz="2000" dirty="0">
                <a:solidFill>
                  <a:srgbClr val="292934"/>
                </a:solidFill>
                <a:latin typeface="Adobe Caslon Pro" pitchFamily="18" charset="0"/>
              </a:rPr>
              <a:t>    </a:t>
            </a:r>
            <a:r>
              <a:rPr lang="en-US" sz="2000" dirty="0" err="1">
                <a:solidFill>
                  <a:srgbClr val="292934"/>
                </a:solidFill>
                <a:latin typeface="Adobe Caslon Pro" pitchFamily="18" charset="0"/>
              </a:rPr>
              <a:t>corak</a:t>
            </a:r>
            <a:r>
              <a:rPr lang="en-US" sz="2000" dirty="0">
                <a:solidFill>
                  <a:srgbClr val="292934"/>
                </a:solidFill>
                <a:latin typeface="Adobe Caslon Pro" pitchFamily="18" charset="0"/>
              </a:rPr>
              <a:t> </a:t>
            </a:r>
            <a:r>
              <a:rPr lang="en-US" sz="2000" dirty="0" err="1">
                <a:solidFill>
                  <a:srgbClr val="292934"/>
                </a:solidFill>
                <a:latin typeface="Adobe Caslon Pro" pitchFamily="18" charset="0"/>
              </a:rPr>
              <a:t>pemikiran</a:t>
            </a:r>
            <a:r>
              <a:rPr lang="en-US" sz="2000" dirty="0">
                <a:solidFill>
                  <a:srgbClr val="292934"/>
                </a:solidFill>
                <a:latin typeface="Adobe Caslon Pro" pitchFamily="18" charset="0"/>
              </a:rPr>
              <a:t> yang </a:t>
            </a:r>
            <a:r>
              <a:rPr lang="en-US" sz="2000" dirty="0" err="1">
                <a:solidFill>
                  <a:srgbClr val="292934"/>
                </a:solidFill>
                <a:latin typeface="Adobe Caslon Pro" pitchFamily="18" charset="0"/>
              </a:rPr>
              <a:t>mistik</a:t>
            </a:r>
            <a:endParaRPr lang="en-US" sz="2000" dirty="0">
              <a:solidFill>
                <a:srgbClr val="292934"/>
              </a:solidFill>
              <a:latin typeface="Adobe Caslon Pro" pitchFamily="18" charset="0"/>
            </a:endParaRPr>
          </a:p>
          <a:p>
            <a:r>
              <a:rPr lang="en-US" sz="2000" dirty="0">
                <a:solidFill>
                  <a:srgbClr val="292934"/>
                </a:solidFill>
                <a:latin typeface="Adobe Caslon Pro" pitchFamily="18" charset="0"/>
              </a:rPr>
              <a:t>    </a:t>
            </a:r>
            <a:r>
              <a:rPr lang="en-US" sz="2000" dirty="0" err="1">
                <a:solidFill>
                  <a:srgbClr val="292934"/>
                </a:solidFill>
                <a:latin typeface="Adobe Caslon Pro" pitchFamily="18" charset="0"/>
              </a:rPr>
              <a:t>dan</a:t>
            </a:r>
            <a:r>
              <a:rPr lang="en-US" sz="2000" dirty="0">
                <a:solidFill>
                  <a:srgbClr val="292934"/>
                </a:solidFill>
                <a:latin typeface="Adobe Caslon Pro" pitchFamily="18" charset="0"/>
              </a:rPr>
              <a:t> </a:t>
            </a:r>
            <a:r>
              <a:rPr lang="en-US" sz="2000" dirty="0" err="1">
                <a:solidFill>
                  <a:srgbClr val="292934"/>
                </a:solidFill>
                <a:latin typeface="Adobe Caslon Pro" pitchFamily="18" charset="0"/>
              </a:rPr>
              <a:t>bersangkut-paut</a:t>
            </a:r>
            <a:r>
              <a:rPr lang="en-US" sz="2000" dirty="0">
                <a:solidFill>
                  <a:srgbClr val="292934"/>
                </a:solidFill>
                <a:latin typeface="Adobe Caslon Pro" pitchFamily="18" charset="0"/>
              </a:rPr>
              <a:t> </a:t>
            </a:r>
            <a:r>
              <a:rPr lang="en-US" sz="2000" dirty="0" err="1">
                <a:solidFill>
                  <a:srgbClr val="292934"/>
                </a:solidFill>
                <a:latin typeface="Adobe Caslon Pro" pitchFamily="18" charset="0"/>
              </a:rPr>
              <a:t>dengan</a:t>
            </a:r>
            <a:endParaRPr lang="en-US" sz="2000" dirty="0">
              <a:solidFill>
                <a:srgbClr val="292934"/>
              </a:solidFill>
              <a:latin typeface="Adobe Caslon Pro" pitchFamily="18" charset="0"/>
            </a:endParaRPr>
          </a:p>
          <a:p>
            <a:r>
              <a:rPr lang="en-US" sz="2000" dirty="0">
                <a:solidFill>
                  <a:srgbClr val="292934"/>
                </a:solidFill>
                <a:latin typeface="Adobe Caslon Pro" pitchFamily="18" charset="0"/>
              </a:rPr>
              <a:t>    </a:t>
            </a:r>
            <a:r>
              <a:rPr lang="en-US" sz="2000" dirty="0" err="1">
                <a:solidFill>
                  <a:srgbClr val="292934"/>
                </a:solidFill>
                <a:latin typeface="Adobe Caslon Pro" pitchFamily="18" charset="0"/>
              </a:rPr>
              <a:t>sesuatu</a:t>
            </a:r>
            <a:r>
              <a:rPr lang="en-US" sz="2000" dirty="0">
                <a:solidFill>
                  <a:srgbClr val="292934"/>
                </a:solidFill>
                <a:latin typeface="Adobe Caslon Pro" pitchFamily="18" charset="0"/>
              </a:rPr>
              <a:t> </a:t>
            </a:r>
            <a:r>
              <a:rPr lang="en-US" sz="2000" dirty="0" err="1">
                <a:solidFill>
                  <a:srgbClr val="292934"/>
                </a:solidFill>
                <a:latin typeface="Adobe Caslon Pro" pitchFamily="18" charset="0"/>
              </a:rPr>
              <a:t>rahsia</a:t>
            </a:r>
            <a:r>
              <a:rPr lang="en-US" sz="2000" dirty="0">
                <a:solidFill>
                  <a:srgbClr val="292934"/>
                </a:solidFill>
                <a:latin typeface="Adobe Caslon Pro" pitchFamily="18" charset="0"/>
              </a:rPr>
              <a:t> </a:t>
            </a:r>
            <a:r>
              <a:rPr lang="en-US" sz="2000" dirty="0" err="1">
                <a:solidFill>
                  <a:srgbClr val="292934"/>
                </a:solidFill>
                <a:latin typeface="Adobe Caslon Pro" pitchFamily="18" charset="0"/>
              </a:rPr>
              <a:t>dan</a:t>
            </a:r>
            <a:r>
              <a:rPr lang="en-US" sz="2000" dirty="0">
                <a:solidFill>
                  <a:srgbClr val="292934"/>
                </a:solidFill>
                <a:latin typeface="Adobe Caslon Pro" pitchFamily="18" charset="0"/>
              </a:rPr>
              <a:t> </a:t>
            </a:r>
            <a:r>
              <a:rPr lang="en-US" sz="2000" dirty="0" err="1">
                <a:solidFill>
                  <a:srgbClr val="292934"/>
                </a:solidFill>
                <a:latin typeface="Adobe Caslon Pro" pitchFamily="18" charset="0"/>
              </a:rPr>
              <a:t>magis</a:t>
            </a:r>
            <a:r>
              <a:rPr lang="en-US" sz="2000" dirty="0">
                <a:solidFill>
                  <a:srgbClr val="292934"/>
                </a:solidFill>
                <a:latin typeface="Adobe Caslon Pro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000" dirty="0">
                <a:solidFill>
                  <a:srgbClr val="292934"/>
                </a:solidFill>
                <a:latin typeface="Adobe Caslon Pro" pitchFamily="18" charset="0"/>
              </a:rPr>
              <a:t>  </a:t>
            </a:r>
            <a:r>
              <a:rPr lang="en-US" sz="2000" dirty="0" err="1">
                <a:solidFill>
                  <a:srgbClr val="292934"/>
                </a:solidFill>
                <a:latin typeface="Adobe Caslon Pro" pitchFamily="18" charset="0"/>
              </a:rPr>
              <a:t>Contoh</a:t>
            </a:r>
            <a:r>
              <a:rPr lang="en-US" sz="2000" dirty="0">
                <a:solidFill>
                  <a:srgbClr val="292934"/>
                </a:solidFill>
                <a:latin typeface="Adobe Caslon Pro" pitchFamily="18" charset="0"/>
              </a:rPr>
              <a:t> :  </a:t>
            </a:r>
            <a:r>
              <a:rPr lang="en-US" sz="2000" dirty="0" err="1">
                <a:solidFill>
                  <a:srgbClr val="292934"/>
                </a:solidFill>
                <a:latin typeface="Adobe Caslon Pro" pitchFamily="18" charset="0"/>
              </a:rPr>
              <a:t>Kisah</a:t>
            </a:r>
            <a:r>
              <a:rPr lang="en-US" sz="2000" dirty="0">
                <a:solidFill>
                  <a:srgbClr val="292934"/>
                </a:solidFill>
                <a:latin typeface="Adobe Caslon Pro" pitchFamily="18" charset="0"/>
              </a:rPr>
              <a:t> </a:t>
            </a:r>
            <a:r>
              <a:rPr lang="en-US" sz="2000" dirty="0" err="1">
                <a:solidFill>
                  <a:srgbClr val="292934"/>
                </a:solidFill>
                <a:latin typeface="Adobe Caslon Pro" pitchFamily="18" charset="0"/>
              </a:rPr>
              <a:t>Tasik</a:t>
            </a:r>
            <a:r>
              <a:rPr lang="en-US" sz="2000" dirty="0">
                <a:solidFill>
                  <a:srgbClr val="292934"/>
                </a:solidFill>
                <a:latin typeface="Adobe Caslon Pro" pitchFamily="18" charset="0"/>
              </a:rPr>
              <a:t> </a:t>
            </a:r>
            <a:r>
              <a:rPr lang="en-US" sz="2000" dirty="0" err="1">
                <a:solidFill>
                  <a:srgbClr val="292934"/>
                </a:solidFill>
                <a:latin typeface="Adobe Caslon Pro" pitchFamily="18" charset="0"/>
              </a:rPr>
              <a:t>Chini</a:t>
            </a:r>
            <a:r>
              <a:rPr lang="en-US" sz="2000" dirty="0">
                <a:solidFill>
                  <a:srgbClr val="292934"/>
                </a:solidFill>
              </a:rPr>
              <a:t>.</a:t>
            </a:r>
          </a:p>
          <a:p>
            <a:endParaRPr lang="en-US" sz="1800" dirty="0">
              <a:solidFill>
                <a:srgbClr val="292934"/>
              </a:solidFill>
            </a:endParaRPr>
          </a:p>
          <a:p>
            <a:endParaRPr lang="en-US" sz="1800" dirty="0">
              <a:solidFill>
                <a:srgbClr val="292934"/>
              </a:solidFill>
            </a:endParaRPr>
          </a:p>
          <a:p>
            <a:endParaRPr lang="en-US" sz="1800" dirty="0">
              <a:solidFill>
                <a:srgbClr val="292934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0600" y="1295400"/>
            <a:ext cx="3505200" cy="3108543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292934"/>
                </a:solidFill>
              </a:rPr>
              <a:t>  </a:t>
            </a:r>
          </a:p>
          <a:p>
            <a:pPr algn="thaiDist"/>
            <a:r>
              <a:rPr lang="en-US" sz="2000" dirty="0">
                <a:solidFill>
                  <a:srgbClr val="292934"/>
                </a:solidFill>
              </a:rPr>
              <a:t> </a:t>
            </a:r>
            <a:r>
              <a:rPr lang="en-US" sz="2000" b="1" dirty="0" err="1">
                <a:solidFill>
                  <a:srgbClr val="726056">
                    <a:lumMod val="50000"/>
                  </a:srgbClr>
                </a:solidFill>
                <a:latin typeface="Adobe Caslon Pro" pitchFamily="18" charset="0"/>
              </a:rPr>
              <a:t>Institusi</a:t>
            </a:r>
            <a:r>
              <a:rPr lang="en-US" sz="2000" b="1" dirty="0">
                <a:solidFill>
                  <a:srgbClr val="726056">
                    <a:lumMod val="50000"/>
                  </a:srgbClr>
                </a:solidFill>
                <a:latin typeface="Adobe Caslon Pro" pitchFamily="18" charset="0"/>
              </a:rPr>
              <a:t> </a:t>
            </a:r>
            <a:r>
              <a:rPr lang="en-US" sz="2000" b="1" dirty="0" err="1">
                <a:solidFill>
                  <a:srgbClr val="726056">
                    <a:lumMod val="50000"/>
                  </a:srgbClr>
                </a:solidFill>
                <a:latin typeface="Adobe Caslon Pro" pitchFamily="18" charset="0"/>
              </a:rPr>
              <a:t>sosial</a:t>
            </a:r>
            <a:r>
              <a:rPr lang="en-US" sz="2000" b="1" dirty="0">
                <a:solidFill>
                  <a:srgbClr val="726056">
                    <a:lumMod val="50000"/>
                  </a:srgbClr>
                </a:solidFill>
                <a:latin typeface="Adobe Caslon Pro" pitchFamily="18" charset="0"/>
              </a:rPr>
              <a:t> / </a:t>
            </a:r>
            <a:r>
              <a:rPr lang="en-US" sz="2000" b="1" dirty="0" err="1">
                <a:solidFill>
                  <a:srgbClr val="726056">
                    <a:lumMod val="50000"/>
                  </a:srgbClr>
                </a:solidFill>
                <a:latin typeface="Adobe Caslon Pro" pitchFamily="18" charset="0"/>
              </a:rPr>
              <a:t>budaya</a:t>
            </a:r>
            <a:r>
              <a:rPr lang="en-US" sz="2000" b="1" dirty="0">
                <a:solidFill>
                  <a:srgbClr val="726056">
                    <a:lumMod val="50000"/>
                  </a:srgbClr>
                </a:solidFill>
                <a:latin typeface="Adobe Caslon Pro" pitchFamily="18" charset="0"/>
              </a:rPr>
              <a:t> :</a:t>
            </a:r>
          </a:p>
          <a:p>
            <a:pPr algn="thaiDist">
              <a:buFontTx/>
              <a:buChar char="-"/>
            </a:pPr>
            <a:r>
              <a:rPr lang="en-US" sz="2000" dirty="0">
                <a:solidFill>
                  <a:srgbClr val="292934"/>
                </a:solidFill>
                <a:latin typeface="Adobe Caslon Pro" pitchFamily="18" charset="0"/>
              </a:rPr>
              <a:t> </a:t>
            </a:r>
            <a:r>
              <a:rPr lang="en-US" sz="2000" dirty="0" err="1">
                <a:solidFill>
                  <a:srgbClr val="292934"/>
                </a:solidFill>
                <a:latin typeface="Adobe Caslon Pro" pitchFamily="18" charset="0"/>
              </a:rPr>
              <a:t>Cerita</a:t>
            </a:r>
            <a:r>
              <a:rPr lang="en-US" sz="2000" dirty="0">
                <a:solidFill>
                  <a:srgbClr val="292934"/>
                </a:solidFill>
                <a:latin typeface="Adobe Caslon Pro" pitchFamily="18" charset="0"/>
              </a:rPr>
              <a:t> yang </a:t>
            </a:r>
            <a:r>
              <a:rPr lang="en-US" sz="2000" dirty="0" err="1">
                <a:solidFill>
                  <a:srgbClr val="292934"/>
                </a:solidFill>
                <a:latin typeface="Adobe Caslon Pro" pitchFamily="18" charset="0"/>
              </a:rPr>
              <a:t>mengisahkan</a:t>
            </a:r>
            <a:r>
              <a:rPr lang="en-US" sz="2000" dirty="0">
                <a:solidFill>
                  <a:srgbClr val="292934"/>
                </a:solidFill>
                <a:latin typeface="Adobe Caslon Pro" pitchFamily="18" charset="0"/>
              </a:rPr>
              <a:t> </a:t>
            </a:r>
            <a:r>
              <a:rPr lang="en-US" sz="2000" dirty="0" err="1">
                <a:solidFill>
                  <a:srgbClr val="292934"/>
                </a:solidFill>
                <a:latin typeface="Adobe Caslon Pro" pitchFamily="18" charset="0"/>
              </a:rPr>
              <a:t>asal</a:t>
            </a:r>
            <a:endParaRPr lang="en-US" sz="2000" dirty="0">
              <a:solidFill>
                <a:srgbClr val="292934"/>
              </a:solidFill>
              <a:latin typeface="Adobe Caslon Pro" pitchFamily="18" charset="0"/>
            </a:endParaRPr>
          </a:p>
          <a:p>
            <a:pPr algn="thaiDist"/>
            <a:r>
              <a:rPr lang="en-US" sz="2000" dirty="0">
                <a:solidFill>
                  <a:srgbClr val="292934"/>
                </a:solidFill>
                <a:latin typeface="Adobe Caslon Pro" pitchFamily="18" charset="0"/>
              </a:rPr>
              <a:t>  </a:t>
            </a:r>
            <a:r>
              <a:rPr lang="en-US" sz="2000" dirty="0" err="1">
                <a:solidFill>
                  <a:srgbClr val="292934"/>
                </a:solidFill>
                <a:latin typeface="Adobe Caslon Pro" pitchFamily="18" charset="0"/>
              </a:rPr>
              <a:t>usul</a:t>
            </a:r>
            <a:r>
              <a:rPr lang="en-US" sz="2000" dirty="0">
                <a:solidFill>
                  <a:srgbClr val="292934"/>
                </a:solidFill>
                <a:latin typeface="Adobe Caslon Pro" pitchFamily="18" charset="0"/>
              </a:rPr>
              <a:t> </a:t>
            </a:r>
            <a:r>
              <a:rPr lang="en-US" sz="2000" dirty="0" err="1">
                <a:solidFill>
                  <a:srgbClr val="292934"/>
                </a:solidFill>
                <a:latin typeface="Adobe Caslon Pro" pitchFamily="18" charset="0"/>
              </a:rPr>
              <a:t>sesebuah</a:t>
            </a:r>
            <a:r>
              <a:rPr lang="en-US" sz="2000" dirty="0">
                <a:solidFill>
                  <a:srgbClr val="292934"/>
                </a:solidFill>
                <a:latin typeface="Adobe Caslon Pro" pitchFamily="18" charset="0"/>
              </a:rPr>
              <a:t> </a:t>
            </a:r>
            <a:r>
              <a:rPr lang="en-US" sz="2000" dirty="0" err="1">
                <a:solidFill>
                  <a:srgbClr val="292934"/>
                </a:solidFill>
                <a:latin typeface="Adobe Caslon Pro" pitchFamily="18" charset="0"/>
              </a:rPr>
              <a:t>institusi</a:t>
            </a:r>
            <a:r>
              <a:rPr lang="en-US" sz="2000" dirty="0">
                <a:solidFill>
                  <a:srgbClr val="292934"/>
                </a:solidFill>
                <a:latin typeface="Adobe Caslon Pro" pitchFamily="18" charset="0"/>
              </a:rPr>
              <a:t> </a:t>
            </a:r>
            <a:r>
              <a:rPr lang="en-US" sz="2000" dirty="0" err="1">
                <a:solidFill>
                  <a:srgbClr val="292934"/>
                </a:solidFill>
                <a:latin typeface="Adobe Caslon Pro" pitchFamily="18" charset="0"/>
              </a:rPr>
              <a:t>sosial</a:t>
            </a:r>
            <a:r>
              <a:rPr lang="en-US" sz="2000" dirty="0">
                <a:solidFill>
                  <a:srgbClr val="292934"/>
                </a:solidFill>
                <a:latin typeface="Adobe Caslon Pro" pitchFamily="18" charset="0"/>
              </a:rPr>
              <a:t> </a:t>
            </a:r>
          </a:p>
          <a:p>
            <a:pPr algn="thaiDist"/>
            <a:r>
              <a:rPr lang="en-US" sz="2000" dirty="0">
                <a:solidFill>
                  <a:srgbClr val="292934"/>
                </a:solidFill>
                <a:latin typeface="Adobe Caslon Pro" pitchFamily="18" charset="0"/>
              </a:rPr>
              <a:t>  </a:t>
            </a:r>
            <a:r>
              <a:rPr lang="en-US" sz="2000" dirty="0" err="1">
                <a:solidFill>
                  <a:srgbClr val="292934"/>
                </a:solidFill>
                <a:latin typeface="Adobe Caslon Pro" pitchFamily="18" charset="0"/>
              </a:rPr>
              <a:t>dalam</a:t>
            </a:r>
            <a:r>
              <a:rPr lang="en-US" sz="2000" dirty="0">
                <a:solidFill>
                  <a:srgbClr val="292934"/>
                </a:solidFill>
                <a:latin typeface="Adobe Caslon Pro" pitchFamily="18" charset="0"/>
              </a:rPr>
              <a:t> </a:t>
            </a:r>
            <a:r>
              <a:rPr lang="en-US" sz="2000" dirty="0" err="1">
                <a:solidFill>
                  <a:srgbClr val="292934"/>
                </a:solidFill>
                <a:latin typeface="Adobe Caslon Pro" pitchFamily="18" charset="0"/>
              </a:rPr>
              <a:t>masyarakat</a:t>
            </a:r>
            <a:r>
              <a:rPr lang="en-US" sz="2000" dirty="0">
                <a:solidFill>
                  <a:srgbClr val="292934"/>
                </a:solidFill>
                <a:latin typeface="Adobe Caslon Pro" pitchFamily="18" charset="0"/>
              </a:rPr>
              <a:t> </a:t>
            </a:r>
            <a:r>
              <a:rPr lang="en-US" sz="2000" dirty="0" err="1">
                <a:solidFill>
                  <a:srgbClr val="292934"/>
                </a:solidFill>
                <a:latin typeface="Adobe Caslon Pro" pitchFamily="18" charset="0"/>
              </a:rPr>
              <a:t>Melayu</a:t>
            </a:r>
            <a:r>
              <a:rPr lang="en-US" sz="2000" dirty="0">
                <a:solidFill>
                  <a:srgbClr val="292934"/>
                </a:solidFill>
                <a:latin typeface="Adobe Caslon Pro" pitchFamily="18" charset="0"/>
              </a:rPr>
              <a:t>.</a:t>
            </a:r>
          </a:p>
          <a:p>
            <a:pPr algn="thaiDist">
              <a:buFontTx/>
              <a:buChar char="-"/>
            </a:pPr>
            <a:r>
              <a:rPr lang="en-US" sz="2000" dirty="0">
                <a:solidFill>
                  <a:srgbClr val="292934"/>
                </a:solidFill>
                <a:latin typeface="Adobe Caslon Pro" pitchFamily="18" charset="0"/>
              </a:rPr>
              <a:t> </a:t>
            </a:r>
            <a:r>
              <a:rPr lang="en-US" sz="2000" dirty="0" err="1">
                <a:solidFill>
                  <a:srgbClr val="292934"/>
                </a:solidFill>
                <a:latin typeface="Adobe Caslon Pro" pitchFamily="18" charset="0"/>
              </a:rPr>
              <a:t>Contoh</a:t>
            </a:r>
            <a:r>
              <a:rPr lang="en-US" sz="2000" dirty="0">
                <a:solidFill>
                  <a:srgbClr val="292934"/>
                </a:solidFill>
                <a:latin typeface="Adobe Caslon Pro" pitchFamily="18" charset="0"/>
              </a:rPr>
              <a:t> : </a:t>
            </a:r>
          </a:p>
          <a:p>
            <a:pPr algn="thaiDist"/>
            <a:r>
              <a:rPr lang="en-US" sz="2000" dirty="0">
                <a:solidFill>
                  <a:srgbClr val="292934"/>
                </a:solidFill>
                <a:latin typeface="Adobe Caslon Pro" pitchFamily="18" charset="0"/>
              </a:rPr>
              <a:t>   </a:t>
            </a:r>
            <a:r>
              <a:rPr lang="en-US" sz="2000" dirty="0" err="1">
                <a:solidFill>
                  <a:srgbClr val="292934"/>
                </a:solidFill>
                <a:latin typeface="Adobe Caslon Pro" pitchFamily="18" charset="0"/>
              </a:rPr>
              <a:t>Mitos</a:t>
            </a:r>
            <a:r>
              <a:rPr lang="en-US" sz="2000" dirty="0">
                <a:solidFill>
                  <a:srgbClr val="292934"/>
                </a:solidFill>
                <a:latin typeface="Adobe Caslon Pro" pitchFamily="18" charset="0"/>
              </a:rPr>
              <a:t> </a:t>
            </a:r>
            <a:r>
              <a:rPr lang="en-US" sz="2000" dirty="0" err="1">
                <a:solidFill>
                  <a:srgbClr val="292934"/>
                </a:solidFill>
                <a:latin typeface="Adobe Caslon Pro" pitchFamily="18" charset="0"/>
              </a:rPr>
              <a:t>kedatangan</a:t>
            </a:r>
            <a:r>
              <a:rPr lang="en-US" sz="2000" dirty="0">
                <a:solidFill>
                  <a:srgbClr val="292934"/>
                </a:solidFill>
                <a:latin typeface="Adobe Caslon Pro" pitchFamily="18" charset="0"/>
              </a:rPr>
              <a:t> Islam, </a:t>
            </a:r>
            <a:r>
              <a:rPr lang="en-US" sz="2000" dirty="0" err="1">
                <a:solidFill>
                  <a:srgbClr val="292934"/>
                </a:solidFill>
                <a:latin typeface="Adobe Caslon Pro" pitchFamily="18" charset="0"/>
              </a:rPr>
              <a:t>adat</a:t>
            </a:r>
            <a:endParaRPr lang="en-US" sz="2000" dirty="0">
              <a:solidFill>
                <a:srgbClr val="292934"/>
              </a:solidFill>
              <a:latin typeface="Adobe Caslon Pro" pitchFamily="18" charset="0"/>
            </a:endParaRPr>
          </a:p>
          <a:p>
            <a:pPr algn="thaiDist"/>
            <a:r>
              <a:rPr lang="en-US" sz="2000" dirty="0">
                <a:solidFill>
                  <a:srgbClr val="292934"/>
                </a:solidFill>
                <a:latin typeface="Adobe Caslon Pro" pitchFamily="18" charset="0"/>
              </a:rPr>
              <a:t>   </a:t>
            </a:r>
            <a:r>
              <a:rPr lang="en-US" sz="2000" dirty="0" err="1">
                <a:solidFill>
                  <a:srgbClr val="292934"/>
                </a:solidFill>
                <a:latin typeface="Adobe Caslon Pro" pitchFamily="18" charset="0"/>
              </a:rPr>
              <a:t>berandam</a:t>
            </a:r>
            <a:r>
              <a:rPr lang="en-US" sz="2000" dirty="0">
                <a:solidFill>
                  <a:srgbClr val="292934"/>
                </a:solidFill>
                <a:latin typeface="Adobe Caslon Pro" pitchFamily="18" charset="0"/>
              </a:rPr>
              <a:t>.</a:t>
            </a:r>
          </a:p>
          <a:p>
            <a:endParaRPr lang="en-US" sz="1800" dirty="0">
              <a:solidFill>
                <a:srgbClr val="292934"/>
              </a:solidFill>
            </a:endParaRPr>
          </a:p>
          <a:p>
            <a:endParaRPr lang="en-US" sz="1800" dirty="0">
              <a:solidFill>
                <a:srgbClr val="292934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4648200"/>
            <a:ext cx="6934200" cy="1877437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292934"/>
                </a:solidFill>
              </a:rPr>
              <a:t>  </a:t>
            </a:r>
          </a:p>
          <a:p>
            <a:r>
              <a:rPr lang="en-US" sz="2000" dirty="0">
                <a:solidFill>
                  <a:srgbClr val="292934"/>
                </a:solidFill>
              </a:rPr>
              <a:t> </a:t>
            </a:r>
            <a:r>
              <a:rPr lang="en-US" sz="2000" b="1" dirty="0" err="1">
                <a:solidFill>
                  <a:srgbClr val="726056">
                    <a:lumMod val="50000"/>
                  </a:srgbClr>
                </a:solidFill>
                <a:latin typeface="Adobe Caslon Pro" pitchFamily="18" charset="0"/>
              </a:rPr>
              <a:t>Politik</a:t>
            </a:r>
            <a:r>
              <a:rPr lang="en-US" sz="2000" b="1" dirty="0">
                <a:solidFill>
                  <a:srgbClr val="726056">
                    <a:lumMod val="50000"/>
                  </a:srgbClr>
                </a:solidFill>
                <a:latin typeface="Adobe Caslon Pro" pitchFamily="18" charset="0"/>
              </a:rPr>
              <a:t> :</a:t>
            </a:r>
          </a:p>
          <a:p>
            <a:pPr>
              <a:buFontTx/>
              <a:buChar char="-"/>
            </a:pPr>
            <a:r>
              <a:rPr lang="en-US" sz="2000" dirty="0">
                <a:solidFill>
                  <a:srgbClr val="292934"/>
                </a:solidFill>
                <a:latin typeface="Adobe Caslon Pro" pitchFamily="18" charset="0"/>
              </a:rPr>
              <a:t> </a:t>
            </a:r>
            <a:r>
              <a:rPr lang="en-US" sz="2000" dirty="0" err="1">
                <a:solidFill>
                  <a:srgbClr val="292934"/>
                </a:solidFill>
                <a:latin typeface="Adobe Caslon Pro" pitchFamily="18" charset="0"/>
              </a:rPr>
              <a:t>Cerita</a:t>
            </a:r>
            <a:r>
              <a:rPr lang="en-US" sz="2000" dirty="0">
                <a:solidFill>
                  <a:srgbClr val="292934"/>
                </a:solidFill>
                <a:latin typeface="Adobe Caslon Pro" pitchFamily="18" charset="0"/>
              </a:rPr>
              <a:t> yang </a:t>
            </a:r>
            <a:r>
              <a:rPr lang="en-US" sz="2000" dirty="0" err="1">
                <a:solidFill>
                  <a:srgbClr val="292934"/>
                </a:solidFill>
                <a:latin typeface="Adobe Caslon Pro" pitchFamily="18" charset="0"/>
              </a:rPr>
              <a:t>berkaitan</a:t>
            </a:r>
            <a:r>
              <a:rPr lang="en-US" sz="2000" dirty="0">
                <a:solidFill>
                  <a:srgbClr val="292934"/>
                </a:solidFill>
                <a:latin typeface="Adobe Caslon Pro" pitchFamily="18" charset="0"/>
              </a:rPr>
              <a:t> </a:t>
            </a:r>
            <a:r>
              <a:rPr lang="en-US" sz="2000" dirty="0" err="1">
                <a:solidFill>
                  <a:srgbClr val="292934"/>
                </a:solidFill>
                <a:latin typeface="Adobe Caslon Pro" pitchFamily="18" charset="0"/>
              </a:rPr>
              <a:t>struktur</a:t>
            </a:r>
            <a:r>
              <a:rPr lang="en-US" sz="2000" dirty="0">
                <a:solidFill>
                  <a:srgbClr val="292934"/>
                </a:solidFill>
                <a:latin typeface="Adobe Caslon Pro" pitchFamily="18" charset="0"/>
              </a:rPr>
              <a:t> </a:t>
            </a:r>
            <a:r>
              <a:rPr lang="en-US" sz="2000" dirty="0" err="1">
                <a:solidFill>
                  <a:srgbClr val="292934"/>
                </a:solidFill>
                <a:latin typeface="Adobe Caslon Pro" pitchFamily="18" charset="0"/>
              </a:rPr>
              <a:t>pemerintahan</a:t>
            </a:r>
            <a:r>
              <a:rPr lang="en-US" sz="2000" dirty="0">
                <a:solidFill>
                  <a:srgbClr val="292934"/>
                </a:solidFill>
                <a:latin typeface="Adobe Caslon Pro" pitchFamily="18" charset="0"/>
              </a:rPr>
              <a:t> </a:t>
            </a:r>
            <a:r>
              <a:rPr lang="en-US" sz="2000" dirty="0" err="1">
                <a:solidFill>
                  <a:srgbClr val="292934"/>
                </a:solidFill>
                <a:latin typeface="Adobe Caslon Pro" pitchFamily="18" charset="0"/>
              </a:rPr>
              <a:t>dan</a:t>
            </a:r>
            <a:r>
              <a:rPr lang="en-US" sz="2000" dirty="0">
                <a:solidFill>
                  <a:srgbClr val="292934"/>
                </a:solidFill>
                <a:latin typeface="Adobe Caslon Pro" pitchFamily="18" charset="0"/>
              </a:rPr>
              <a:t> </a:t>
            </a:r>
            <a:r>
              <a:rPr lang="en-US" sz="2000" dirty="0" err="1">
                <a:solidFill>
                  <a:srgbClr val="292934"/>
                </a:solidFill>
                <a:latin typeface="Adobe Caslon Pro" pitchFamily="18" charset="0"/>
              </a:rPr>
              <a:t>kerajaan</a:t>
            </a:r>
            <a:r>
              <a:rPr lang="en-US" sz="2000" dirty="0">
                <a:solidFill>
                  <a:srgbClr val="292934"/>
                </a:solidFill>
                <a:latin typeface="Adobe Caslon Pro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000" dirty="0">
                <a:solidFill>
                  <a:srgbClr val="292934"/>
                </a:solidFill>
                <a:latin typeface="Adobe Caslon Pro" pitchFamily="18" charset="0"/>
              </a:rPr>
              <a:t> </a:t>
            </a:r>
            <a:r>
              <a:rPr lang="en-US" sz="2000" dirty="0" err="1">
                <a:solidFill>
                  <a:srgbClr val="292934"/>
                </a:solidFill>
                <a:latin typeface="Adobe Caslon Pro" pitchFamily="18" charset="0"/>
              </a:rPr>
              <a:t>Contoh</a:t>
            </a:r>
            <a:r>
              <a:rPr lang="en-US" sz="2000" dirty="0">
                <a:solidFill>
                  <a:srgbClr val="292934"/>
                </a:solidFill>
                <a:latin typeface="Adobe Caslon Pro" pitchFamily="18" charset="0"/>
              </a:rPr>
              <a:t> : </a:t>
            </a:r>
            <a:r>
              <a:rPr lang="en-US" sz="2000" dirty="0" err="1">
                <a:solidFill>
                  <a:srgbClr val="292934"/>
                </a:solidFill>
                <a:latin typeface="Adobe Caslon Pro" pitchFamily="18" charset="0"/>
              </a:rPr>
              <a:t>Mitos</a:t>
            </a:r>
            <a:r>
              <a:rPr lang="en-US" sz="2000" dirty="0">
                <a:solidFill>
                  <a:srgbClr val="292934"/>
                </a:solidFill>
                <a:latin typeface="Adobe Caslon Pro" pitchFamily="18" charset="0"/>
              </a:rPr>
              <a:t> </a:t>
            </a:r>
            <a:r>
              <a:rPr lang="en-US" sz="2000" dirty="0" err="1">
                <a:solidFill>
                  <a:srgbClr val="292934"/>
                </a:solidFill>
                <a:latin typeface="Adobe Caslon Pro" pitchFamily="18" charset="0"/>
              </a:rPr>
              <a:t>keturunan</a:t>
            </a:r>
            <a:r>
              <a:rPr lang="en-US" sz="2000" dirty="0">
                <a:solidFill>
                  <a:srgbClr val="292934"/>
                </a:solidFill>
                <a:latin typeface="Adobe Caslon Pro" pitchFamily="18" charset="0"/>
              </a:rPr>
              <a:t> raja-raja </a:t>
            </a:r>
            <a:r>
              <a:rPr lang="en-US" sz="2000" dirty="0" err="1">
                <a:solidFill>
                  <a:srgbClr val="292934"/>
                </a:solidFill>
                <a:latin typeface="Adobe Caslon Pro" pitchFamily="18" charset="0"/>
              </a:rPr>
              <a:t>Melayu</a:t>
            </a:r>
            <a:r>
              <a:rPr lang="en-US" sz="2000" dirty="0">
                <a:solidFill>
                  <a:srgbClr val="292934"/>
                </a:solidFill>
                <a:latin typeface="Adobe Caslon Pro" pitchFamily="18" charset="0"/>
              </a:rPr>
              <a:t>.</a:t>
            </a:r>
          </a:p>
          <a:p>
            <a:endParaRPr lang="en-US" sz="1800" dirty="0">
              <a:solidFill>
                <a:srgbClr val="292934"/>
              </a:solidFill>
              <a:latin typeface="Adobe Caslon Pro" pitchFamily="18" charset="0"/>
            </a:endParaRPr>
          </a:p>
          <a:p>
            <a:endParaRPr lang="en-US" sz="1800" dirty="0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62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11560" y="1916832"/>
            <a:ext cx="3490664" cy="3600400"/>
          </a:xfrm>
          <a:prstGeom prst="cloud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  <a:prstDash val="sysDot"/>
          </a:ln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3800" dirty="0" smtClean="0">
                <a:latin typeface="Adobe Devanagari" pitchFamily="18" charset="0"/>
                <a:cs typeface="Adobe Devanagari" pitchFamily="18" charset="0"/>
              </a:rPr>
              <a:t>      </a:t>
            </a:r>
            <a:r>
              <a:rPr lang="en-US" sz="3800" b="1" dirty="0" err="1" smtClean="0">
                <a:latin typeface="Adobe Devanagari" pitchFamily="18" charset="0"/>
                <a:cs typeface="Adobe Devanagari" pitchFamily="18" charset="0"/>
              </a:rPr>
              <a:t>Lagenda</a:t>
            </a:r>
            <a:r>
              <a:rPr lang="en-US" sz="3800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3800" b="1" dirty="0" err="1" smtClean="0">
                <a:solidFill>
                  <a:schemeClr val="accent5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ialah</a:t>
            </a:r>
            <a:r>
              <a:rPr lang="en-US" sz="3800" b="1" dirty="0" smtClean="0">
                <a:solidFill>
                  <a:schemeClr val="accent5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3800" b="1" dirty="0" err="1" smtClean="0">
                <a:solidFill>
                  <a:schemeClr val="accent5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cerita</a:t>
            </a:r>
            <a:r>
              <a:rPr lang="en-US" sz="3800" b="1" dirty="0" smtClean="0">
                <a:solidFill>
                  <a:schemeClr val="accent5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 yang </a:t>
            </a:r>
            <a:r>
              <a:rPr lang="en-US" sz="3800" b="1" dirty="0" err="1" smtClean="0">
                <a:solidFill>
                  <a:schemeClr val="accent5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dipercayai</a:t>
            </a:r>
            <a:r>
              <a:rPr lang="en-US" sz="3800" b="1" dirty="0" smtClean="0">
                <a:solidFill>
                  <a:schemeClr val="accent5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3800" b="1" dirty="0" err="1" smtClean="0">
                <a:solidFill>
                  <a:schemeClr val="accent5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benar-benar</a:t>
            </a:r>
            <a:r>
              <a:rPr lang="en-US" sz="3800" b="1" dirty="0" smtClean="0">
                <a:solidFill>
                  <a:schemeClr val="accent5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3800" b="1" dirty="0" err="1" smtClean="0">
                <a:solidFill>
                  <a:schemeClr val="accent5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berlaku</a:t>
            </a:r>
            <a:r>
              <a:rPr lang="en-US" sz="3800" b="1" dirty="0" smtClean="0">
                <a:solidFill>
                  <a:schemeClr val="accent5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sz="3800" b="1" dirty="0" err="1" smtClean="0">
                <a:solidFill>
                  <a:schemeClr val="accent5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tetapi</a:t>
            </a:r>
            <a:r>
              <a:rPr lang="en-US" sz="3800" b="1" dirty="0" smtClean="0">
                <a:solidFill>
                  <a:schemeClr val="accent5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3800" b="1" dirty="0" err="1" smtClean="0">
                <a:solidFill>
                  <a:schemeClr val="accent5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tidak</a:t>
            </a:r>
            <a:r>
              <a:rPr lang="en-US" sz="3800" b="1" dirty="0" smtClean="0">
                <a:solidFill>
                  <a:schemeClr val="accent5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3800" b="1" dirty="0" err="1" smtClean="0">
                <a:solidFill>
                  <a:schemeClr val="accent5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dianggap</a:t>
            </a:r>
            <a:r>
              <a:rPr lang="en-US" sz="3800" b="1" dirty="0" smtClean="0">
                <a:solidFill>
                  <a:schemeClr val="accent5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3800" b="1" dirty="0" err="1" smtClean="0">
                <a:solidFill>
                  <a:schemeClr val="accent5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suci</a:t>
            </a:r>
            <a:r>
              <a:rPr lang="en-US" sz="3800" b="1" dirty="0" smtClean="0">
                <a:solidFill>
                  <a:schemeClr val="accent5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267200" y="381000"/>
            <a:ext cx="4038600" cy="5791200"/>
          </a:xfrm>
          <a:ln w="19050">
            <a:solidFill>
              <a:srgbClr val="0000CC"/>
            </a:solidFill>
            <a:prstDash val="dashDot"/>
          </a:ln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     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sz="4500" b="1" dirty="0" err="1" smtClean="0">
                <a:solidFill>
                  <a:schemeClr val="accent5">
                    <a:lumMod val="50000"/>
                  </a:schemeClr>
                </a:solidFill>
                <a:latin typeface="Adobe Arabic" pitchFamily="18" charset="-78"/>
                <a:cs typeface="Adobe Arabic" pitchFamily="18" charset="-78"/>
              </a:rPr>
              <a:t>Ciri-ciri</a:t>
            </a:r>
            <a:r>
              <a:rPr lang="en-US" sz="4500" b="1" dirty="0" smtClean="0">
                <a:solidFill>
                  <a:schemeClr val="accent5">
                    <a:lumMod val="50000"/>
                  </a:schemeClr>
                </a:solidFill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4500" b="1" dirty="0" err="1" smtClean="0">
                <a:solidFill>
                  <a:schemeClr val="accent5">
                    <a:lumMod val="50000"/>
                  </a:schemeClr>
                </a:solidFill>
                <a:latin typeface="Adobe Arabic" pitchFamily="18" charset="-78"/>
                <a:cs typeface="Adobe Arabic" pitchFamily="18" charset="-78"/>
              </a:rPr>
              <a:t>lagenda</a:t>
            </a:r>
            <a:r>
              <a:rPr lang="en-US" sz="4500" b="1" dirty="0" smtClean="0">
                <a:solidFill>
                  <a:schemeClr val="accent5">
                    <a:lumMod val="50000"/>
                  </a:schemeClr>
                </a:solidFill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:</a:t>
            </a:r>
          </a:p>
          <a:p>
            <a:pPr lvl="0"/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Komunikasi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lisan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bercorak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cerita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berasaskan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kisah-kisah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.</a:t>
            </a:r>
          </a:p>
          <a:p>
            <a:pPr lvl="0"/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Latar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masa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tidak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semestinya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masa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lampau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, </a:t>
            </a:r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tetapi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masih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berkaitan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dengan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masa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silam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.</a:t>
            </a:r>
          </a:p>
          <a:p>
            <a:pPr lvl="0"/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Terdapat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kesan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atau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tanda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seperti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kubur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, </a:t>
            </a:r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binaan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, </a:t>
            </a:r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bentuk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bumi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.</a:t>
            </a:r>
          </a:p>
          <a:p>
            <a:pPr lvl="0"/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Ada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kaitannya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dengan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zaman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sekarang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kerana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kepercayaan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terhadap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keramatnya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seperti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perigi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 Hang </a:t>
            </a:r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Tuah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.</a:t>
            </a:r>
          </a:p>
          <a:p>
            <a:pPr lvl="0"/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Tokoh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atau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tempat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mempunyai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sifat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luar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biasa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.</a:t>
            </a:r>
          </a:p>
          <a:p>
            <a:pPr lvl="0"/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Dianggap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sebagai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sejarah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kolektif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.</a:t>
            </a:r>
          </a:p>
          <a:p>
            <a:pPr lvl="0"/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Universal, </a:t>
            </a:r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iaitu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boleh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berlaku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di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tempat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 lain </a:t>
            </a:r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seperti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cerita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 Si </a:t>
            </a:r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Tanggang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.</a:t>
            </a:r>
          </a:p>
          <a:p>
            <a:pPr lvl="0"/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Dipercayai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benar-benar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3800" dirty="0" err="1" smtClean="0">
                <a:latin typeface="Adobe Arabic" pitchFamily="18" charset="-78"/>
                <a:cs typeface="Adobe Arabic" pitchFamily="18" charset="-78"/>
              </a:rPr>
              <a:t>berlaku</a:t>
            </a:r>
            <a:r>
              <a:rPr lang="en-US" sz="3800" dirty="0" smtClean="0">
                <a:latin typeface="Adobe Arabic" pitchFamily="18" charset="-78"/>
                <a:cs typeface="Adobe Arabic" pitchFamily="18" charset="-78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80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609600"/>
            <a:ext cx="3733800" cy="639762"/>
          </a:xfrm>
          <a:ln w="28575">
            <a:solidFill>
              <a:srgbClr val="009900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1" dirty="0" err="1" smtClean="0">
                <a:latin typeface="Agency FB" pitchFamily="34" charset="0"/>
              </a:rPr>
              <a:t>Jenis-jenis</a:t>
            </a:r>
            <a:r>
              <a:rPr lang="en-US" sz="4000" b="1" dirty="0" smtClean="0">
                <a:latin typeface="Agency FB" pitchFamily="34" charset="0"/>
              </a:rPr>
              <a:t> </a:t>
            </a:r>
            <a:r>
              <a:rPr lang="en-US" sz="4000" b="1" dirty="0" err="1" smtClean="0">
                <a:latin typeface="Agency FB" pitchFamily="34" charset="0"/>
              </a:rPr>
              <a:t>lagenda</a:t>
            </a:r>
            <a:r>
              <a:rPr lang="en-US" sz="4000" b="1" dirty="0" smtClean="0">
                <a:latin typeface="Agency FB" pitchFamily="34" charset="0"/>
              </a:rPr>
              <a:t> 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1600200"/>
            <a:ext cx="2743200" cy="1840409"/>
          </a:xfrm>
          <a:prstGeom prst="horizontalScroll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Footlight MT Light" pitchFamily="18" charset="0"/>
              </a:rPr>
              <a:t>   </a:t>
            </a:r>
          </a:p>
          <a:p>
            <a:r>
              <a:rPr lang="en-US" b="1" dirty="0">
                <a:solidFill>
                  <a:srgbClr val="00B050"/>
                </a:solidFill>
                <a:latin typeface="Footlight MT Light" pitchFamily="18" charset="0"/>
              </a:rPr>
              <a:t>    </a:t>
            </a:r>
            <a:r>
              <a:rPr lang="en-US" b="1" dirty="0" err="1">
                <a:solidFill>
                  <a:srgbClr val="00B050"/>
                </a:solidFill>
                <a:latin typeface="Footlight MT Light" pitchFamily="18" charset="0"/>
              </a:rPr>
              <a:t>Keagamaan</a:t>
            </a:r>
            <a:endParaRPr lang="en-US" b="1" dirty="0">
              <a:solidFill>
                <a:srgbClr val="00B050"/>
              </a:solidFill>
              <a:latin typeface="Footlight MT Light" pitchFamily="18" charset="0"/>
            </a:endParaRPr>
          </a:p>
          <a:p>
            <a:endParaRPr lang="en-US" b="1" dirty="0">
              <a:solidFill>
                <a:srgbClr val="00B050"/>
              </a:solidFill>
              <a:latin typeface="Footlight MT Light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3657600"/>
            <a:ext cx="2743200" cy="1840409"/>
          </a:xfrm>
          <a:prstGeom prst="horizontalScroll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Footlight MT Light" pitchFamily="18" charset="0"/>
              </a:rPr>
              <a:t>     </a:t>
            </a:r>
          </a:p>
          <a:p>
            <a:r>
              <a:rPr lang="en-US" b="1" dirty="0">
                <a:solidFill>
                  <a:srgbClr val="00B050"/>
                </a:solidFill>
                <a:latin typeface="Footlight MT Light" pitchFamily="18" charset="0"/>
              </a:rPr>
              <a:t>     </a:t>
            </a:r>
            <a:r>
              <a:rPr lang="en-US" b="1" dirty="0" err="1">
                <a:solidFill>
                  <a:srgbClr val="00B050"/>
                </a:solidFill>
                <a:latin typeface="Footlight MT Light" pitchFamily="18" charset="0"/>
              </a:rPr>
              <a:t>Alam</a:t>
            </a:r>
            <a:r>
              <a:rPr lang="en-US" b="1" dirty="0">
                <a:solidFill>
                  <a:srgbClr val="00B050"/>
                </a:solidFill>
                <a:latin typeface="Footlight MT Light" pitchFamily="18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Footlight MT Light" pitchFamily="18" charset="0"/>
              </a:rPr>
              <a:t>ghaib</a:t>
            </a:r>
            <a:endParaRPr lang="en-US" b="1" dirty="0">
              <a:solidFill>
                <a:srgbClr val="00B050"/>
              </a:solidFill>
              <a:latin typeface="Footlight MT Light" pitchFamily="18" charset="0"/>
            </a:endParaRPr>
          </a:p>
          <a:p>
            <a:endParaRPr lang="en-US" b="1" dirty="0">
              <a:solidFill>
                <a:srgbClr val="00B050"/>
              </a:solidFill>
              <a:latin typeface="Footlight MT Light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6800" y="1905000"/>
            <a:ext cx="2971800" cy="1840409"/>
          </a:xfrm>
          <a:prstGeom prst="horizontalScroll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Footlight MT Light" pitchFamily="18" charset="0"/>
              </a:rPr>
              <a:t>    </a:t>
            </a:r>
          </a:p>
          <a:p>
            <a:r>
              <a:rPr lang="en-US" b="1" dirty="0">
                <a:solidFill>
                  <a:srgbClr val="00B050"/>
                </a:solidFill>
                <a:latin typeface="Footlight MT Light" pitchFamily="18" charset="0"/>
              </a:rPr>
              <a:t>    </a:t>
            </a:r>
            <a:r>
              <a:rPr lang="en-US" b="1" dirty="0" err="1">
                <a:solidFill>
                  <a:srgbClr val="00B050"/>
                </a:solidFill>
                <a:latin typeface="Footlight MT Light" pitchFamily="18" charset="0"/>
              </a:rPr>
              <a:t>Perseorangan</a:t>
            </a:r>
            <a:endParaRPr lang="en-US" b="1" dirty="0">
              <a:solidFill>
                <a:srgbClr val="00B050"/>
              </a:solidFill>
              <a:latin typeface="Footlight MT Light" pitchFamily="18" charset="0"/>
            </a:endParaRPr>
          </a:p>
          <a:p>
            <a:endParaRPr lang="en-US" b="1" dirty="0">
              <a:solidFill>
                <a:srgbClr val="00B050"/>
              </a:solidFill>
              <a:latin typeface="Footlight MT Light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6800" y="3962400"/>
            <a:ext cx="2971800" cy="1840409"/>
          </a:xfrm>
          <a:prstGeom prst="horizontalScroll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Footlight MT Light" pitchFamily="18" charset="0"/>
              </a:rPr>
              <a:t>      </a:t>
            </a:r>
          </a:p>
          <a:p>
            <a:pPr algn="ctr"/>
            <a:r>
              <a:rPr lang="en-US" b="1" dirty="0">
                <a:solidFill>
                  <a:srgbClr val="00B050"/>
                </a:solidFill>
                <a:latin typeface="Footlight MT Light" pitchFamily="18" charset="0"/>
              </a:rPr>
              <a:t>  </a:t>
            </a:r>
            <a:r>
              <a:rPr lang="en-US" b="1" dirty="0" err="1">
                <a:solidFill>
                  <a:srgbClr val="00B050"/>
                </a:solidFill>
                <a:latin typeface="Footlight MT Light" pitchFamily="18" charset="0"/>
              </a:rPr>
              <a:t>Tempat</a:t>
            </a:r>
            <a:endParaRPr lang="en-US" b="1" dirty="0">
              <a:solidFill>
                <a:srgbClr val="00B050"/>
              </a:solidFill>
              <a:latin typeface="Footlight MT Light" pitchFamily="18" charset="0"/>
            </a:endParaRPr>
          </a:p>
          <a:p>
            <a:endParaRPr lang="en-US" b="1" dirty="0">
              <a:solidFill>
                <a:srgbClr val="00B050"/>
              </a:solidFill>
              <a:latin typeface="Footlight MT Ligh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25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 rot="21416120">
            <a:off x="422648" y="702916"/>
            <a:ext cx="4038600" cy="2895600"/>
          </a:xfrm>
          <a:ln w="19050"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buNone/>
            </a:pP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     </a:t>
            </a:r>
            <a:r>
              <a:rPr lang="en-US" b="1" dirty="0" err="1" smtClean="0">
                <a:solidFill>
                  <a:srgbClr val="00B050"/>
                </a:solidFill>
                <a:latin typeface="Adobe Devanagari" pitchFamily="18" charset="0"/>
                <a:cs typeface="Adobe Devanagari" pitchFamily="18" charset="0"/>
              </a:rPr>
              <a:t>Lagenda</a:t>
            </a:r>
            <a:r>
              <a:rPr lang="en-US" b="1" dirty="0" smtClean="0">
                <a:solidFill>
                  <a:srgbClr val="00B050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Adobe Devanagari" pitchFamily="18" charset="0"/>
                <a:cs typeface="Adobe Devanagari" pitchFamily="18" charset="0"/>
              </a:rPr>
              <a:t>keagamaan</a:t>
            </a:r>
            <a:r>
              <a:rPr lang="en-US" b="1" dirty="0" smtClean="0">
                <a:solidFill>
                  <a:srgbClr val="00B050"/>
                </a:solidFill>
                <a:latin typeface="Adobe Devanagari" pitchFamily="18" charset="0"/>
                <a:cs typeface="Adobe Devanagari" pitchFamily="18" charset="0"/>
              </a:rPr>
              <a:t> :</a:t>
            </a:r>
          </a:p>
          <a:p>
            <a:pPr lvl="0">
              <a:lnSpc>
                <a:spcPct val="120000"/>
              </a:lnSpc>
            </a:pPr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Cerita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mengenai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orang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alim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dan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penyebar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 agama</a:t>
            </a:r>
          </a:p>
          <a:p>
            <a:pPr lvl="0">
              <a:lnSpc>
                <a:spcPct val="120000"/>
              </a:lnSpc>
            </a:pPr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Contoh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 : </a:t>
            </a:r>
          </a:p>
          <a:p>
            <a:pPr lvl="0">
              <a:lnSpc>
                <a:spcPct val="120000"/>
              </a:lnSpc>
              <a:buFontTx/>
              <a:buChar char="-"/>
            </a:pPr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Makam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Habib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 Noh </a:t>
            </a:r>
          </a:p>
          <a:p>
            <a:pPr lvl="0">
              <a:lnSpc>
                <a:spcPct val="120000"/>
              </a:lnSpc>
              <a:buFontTx/>
              <a:buChar char="-"/>
            </a:pP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Tok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Kenali</a:t>
            </a:r>
            <a:endParaRPr lang="en-US" dirty="0" smtClean="0">
              <a:latin typeface="Adobe Devanagari" pitchFamily="18" charset="0"/>
              <a:cs typeface="Adobe Devanagari" pitchFamily="18" charset="0"/>
            </a:endParaRPr>
          </a:p>
          <a:p>
            <a:pPr>
              <a:lnSpc>
                <a:spcPct val="120000"/>
              </a:lnSpc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 rot="21416120">
            <a:off x="4752572" y="1843193"/>
            <a:ext cx="4038600" cy="4343400"/>
          </a:xfrm>
          <a:ln w="19050"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buNone/>
            </a:pPr>
            <a:r>
              <a:rPr lang="en-US" dirty="0" smtClean="0"/>
              <a:t>     </a:t>
            </a:r>
            <a:r>
              <a:rPr lang="en-US" b="1" dirty="0" err="1" smtClean="0">
                <a:solidFill>
                  <a:srgbClr val="00B050"/>
                </a:solidFill>
                <a:latin typeface="Adobe Devanagari" pitchFamily="18" charset="0"/>
                <a:cs typeface="Adobe Devanagari" pitchFamily="18" charset="0"/>
              </a:rPr>
              <a:t>Lagenda</a:t>
            </a:r>
            <a:r>
              <a:rPr lang="en-US" b="1" dirty="0" smtClean="0">
                <a:solidFill>
                  <a:srgbClr val="00B050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Adobe Devanagari" pitchFamily="18" charset="0"/>
                <a:cs typeface="Adobe Devanagari" pitchFamily="18" charset="0"/>
              </a:rPr>
              <a:t>alam</a:t>
            </a:r>
            <a:r>
              <a:rPr lang="en-US" b="1" dirty="0" smtClean="0">
                <a:solidFill>
                  <a:srgbClr val="00B050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Adobe Devanagari" pitchFamily="18" charset="0"/>
                <a:cs typeface="Adobe Devanagari" pitchFamily="18" charset="0"/>
              </a:rPr>
              <a:t>ghaib</a:t>
            </a:r>
            <a:r>
              <a:rPr lang="en-US" b="1" dirty="0" smtClean="0">
                <a:solidFill>
                  <a:srgbClr val="00B050"/>
                </a:solidFill>
                <a:latin typeface="Adobe Devanagari" pitchFamily="18" charset="0"/>
                <a:cs typeface="Adobe Devanagari" pitchFamily="18" charset="0"/>
              </a:rPr>
              <a:t> / </a:t>
            </a:r>
            <a:r>
              <a:rPr lang="en-US" b="1" dirty="0" err="1" smtClean="0">
                <a:solidFill>
                  <a:srgbClr val="00B050"/>
                </a:solidFill>
                <a:latin typeface="Adobe Devanagari" pitchFamily="18" charset="0"/>
                <a:cs typeface="Adobe Devanagari" pitchFamily="18" charset="0"/>
              </a:rPr>
              <a:t>memorat</a:t>
            </a:r>
            <a:r>
              <a:rPr lang="en-US" b="1" dirty="0" smtClean="0">
                <a:solidFill>
                  <a:srgbClr val="00B050"/>
                </a:solidFill>
                <a:latin typeface="Adobe Devanagari" pitchFamily="18" charset="0"/>
                <a:cs typeface="Adobe Devanagari" pitchFamily="18" charset="0"/>
              </a:rPr>
              <a:t> :</a:t>
            </a:r>
          </a:p>
          <a:p>
            <a:pPr lvl="0">
              <a:lnSpc>
                <a:spcPct val="120000"/>
              </a:lnSpc>
            </a:pPr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Kisah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 yang </a:t>
            </a:r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dianggap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benar-benar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terjadi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dan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pernah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dialami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oleh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seseorang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seperti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pengalaman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dengan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makhluk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ghaib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.</a:t>
            </a:r>
          </a:p>
          <a:p>
            <a:pPr lvl="0">
              <a:lnSpc>
                <a:spcPct val="120000"/>
              </a:lnSpc>
            </a:pPr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Fungsi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 : </a:t>
            </a:r>
          </a:p>
          <a:p>
            <a:pPr lvl="0">
              <a:lnSpc>
                <a:spcPct val="120000"/>
              </a:lnSpc>
              <a:buNone/>
            </a:pP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-    </a:t>
            </a:r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untuk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meneguhkan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kebenaran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sesuatu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 smtClean="0">
                <a:latin typeface="Adobe Devanagari" pitchFamily="18" charset="0"/>
                <a:cs typeface="Adobe Devanagari" pitchFamily="18" charset="0"/>
              </a:rPr>
              <a:t>kepercayaan</a:t>
            </a:r>
            <a:r>
              <a:rPr lang="en-US" dirty="0" smtClean="0">
                <a:latin typeface="Adobe Devanagari" pitchFamily="18" charset="0"/>
                <a:cs typeface="Adobe Devanagari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1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21434140">
            <a:off x="409024" y="475816"/>
            <a:ext cx="4038600" cy="4419600"/>
          </a:xfrm>
          <a:ln w="19050"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b="1" dirty="0" smtClean="0">
                <a:solidFill>
                  <a:srgbClr val="00B050"/>
                </a:solidFill>
              </a:rPr>
              <a:t>      </a:t>
            </a:r>
            <a:r>
              <a:rPr lang="en-US" sz="9600" b="1" dirty="0" err="1" smtClean="0">
                <a:solidFill>
                  <a:srgbClr val="00B050"/>
                </a:solidFill>
                <a:latin typeface="Adobe Devanagari" pitchFamily="18" charset="0"/>
                <a:cs typeface="Adobe Devanagari" pitchFamily="18" charset="0"/>
              </a:rPr>
              <a:t>Lagenda</a:t>
            </a:r>
            <a:r>
              <a:rPr lang="en-US" sz="9600" b="1" dirty="0" smtClean="0">
                <a:solidFill>
                  <a:srgbClr val="00B050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9600" b="1" dirty="0" err="1" smtClean="0">
                <a:solidFill>
                  <a:srgbClr val="00B050"/>
                </a:solidFill>
                <a:latin typeface="Adobe Devanagari" pitchFamily="18" charset="0"/>
                <a:cs typeface="Adobe Devanagari" pitchFamily="18" charset="0"/>
              </a:rPr>
              <a:t>perseorangan</a:t>
            </a:r>
            <a:r>
              <a:rPr lang="en-US" sz="9600" b="1" dirty="0" smtClean="0">
                <a:solidFill>
                  <a:srgbClr val="00B050"/>
                </a:solidFill>
                <a:latin typeface="Adobe Devanagari" pitchFamily="18" charset="0"/>
                <a:cs typeface="Adobe Devanagari" pitchFamily="18" charset="0"/>
              </a:rPr>
              <a:t> :</a:t>
            </a:r>
            <a:endParaRPr lang="en-US" sz="6400" b="1" dirty="0" smtClean="0">
              <a:solidFill>
                <a:srgbClr val="00B050"/>
              </a:solidFill>
              <a:latin typeface="Adobe Devanagari" pitchFamily="18" charset="0"/>
              <a:cs typeface="Adobe Devanagari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sz="8000" dirty="0" err="1" smtClean="0">
                <a:latin typeface="Adobe Devanagari" pitchFamily="18" charset="0"/>
                <a:cs typeface="Adobe Devanagari" pitchFamily="18" charset="0"/>
              </a:rPr>
              <a:t>Cerita</a:t>
            </a:r>
            <a:r>
              <a:rPr lang="en-US" sz="8000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8000" dirty="0" err="1" smtClean="0">
                <a:latin typeface="Adobe Devanagari" pitchFamily="18" charset="0"/>
                <a:cs typeface="Adobe Devanagari" pitchFamily="18" charset="0"/>
              </a:rPr>
              <a:t>mengenai</a:t>
            </a:r>
            <a:r>
              <a:rPr lang="en-US" sz="8000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8000" dirty="0" err="1" smtClean="0">
                <a:latin typeface="Adobe Devanagari" pitchFamily="18" charset="0"/>
                <a:cs typeface="Adobe Devanagari" pitchFamily="18" charset="0"/>
              </a:rPr>
              <a:t>tokoh-tokoh</a:t>
            </a:r>
            <a:r>
              <a:rPr lang="en-US" sz="8000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8000" dirty="0" err="1" smtClean="0">
                <a:latin typeface="Adobe Devanagari" pitchFamily="18" charset="0"/>
                <a:cs typeface="Adobe Devanagari" pitchFamily="18" charset="0"/>
              </a:rPr>
              <a:t>tertentu</a:t>
            </a:r>
            <a:r>
              <a:rPr lang="en-US" sz="8000" dirty="0" smtClean="0">
                <a:latin typeface="Adobe Devanagari" pitchFamily="18" charset="0"/>
                <a:cs typeface="Adobe Devanagari" pitchFamily="18" charset="0"/>
              </a:rPr>
              <a:t> yang </a:t>
            </a:r>
            <a:r>
              <a:rPr lang="en-US" sz="8000" dirty="0" err="1" smtClean="0">
                <a:latin typeface="Adobe Devanagari" pitchFamily="18" charset="0"/>
                <a:cs typeface="Adobe Devanagari" pitchFamily="18" charset="0"/>
              </a:rPr>
              <a:t>dianggap</a:t>
            </a:r>
            <a:r>
              <a:rPr lang="en-US" sz="8000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8000" dirty="0" err="1" smtClean="0">
                <a:latin typeface="Adobe Devanagari" pitchFamily="18" charset="0"/>
                <a:cs typeface="Adobe Devanagari" pitchFamily="18" charset="0"/>
              </a:rPr>
              <a:t>benar-benar</a:t>
            </a:r>
            <a:r>
              <a:rPr lang="en-US" sz="8000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8000" dirty="0" err="1" smtClean="0">
                <a:latin typeface="Adobe Devanagari" pitchFamily="18" charset="0"/>
                <a:cs typeface="Adobe Devanagari" pitchFamily="18" charset="0"/>
              </a:rPr>
              <a:t>terjadi</a:t>
            </a:r>
            <a:r>
              <a:rPr lang="en-US" sz="8000" dirty="0" smtClean="0">
                <a:latin typeface="Adobe Devanagari" pitchFamily="18" charset="0"/>
                <a:cs typeface="Adobe Devanagari" pitchFamily="18" charset="0"/>
              </a:rPr>
              <a:t>.</a:t>
            </a:r>
          </a:p>
          <a:p>
            <a:pPr lvl="0">
              <a:lnSpc>
                <a:spcPct val="120000"/>
              </a:lnSpc>
            </a:pPr>
            <a:r>
              <a:rPr lang="en-US" sz="8000" dirty="0" err="1" smtClean="0">
                <a:latin typeface="Adobe Devanagari" pitchFamily="18" charset="0"/>
                <a:cs typeface="Adobe Devanagari" pitchFamily="18" charset="0"/>
              </a:rPr>
              <a:t>Contoh</a:t>
            </a:r>
            <a:r>
              <a:rPr lang="en-US" sz="8000" dirty="0" smtClean="0">
                <a:latin typeface="Adobe Devanagari" pitchFamily="18" charset="0"/>
                <a:cs typeface="Adobe Devanagari" pitchFamily="18" charset="0"/>
              </a:rPr>
              <a:t> :</a:t>
            </a:r>
          </a:p>
          <a:p>
            <a:pPr lvl="0">
              <a:lnSpc>
                <a:spcPct val="120000"/>
              </a:lnSpc>
              <a:buFontTx/>
              <a:buChar char="-"/>
            </a:pPr>
            <a:r>
              <a:rPr lang="en-US" sz="8000" b="1" dirty="0" err="1" smtClean="0">
                <a:latin typeface="Adobe Devanagari" pitchFamily="18" charset="0"/>
                <a:cs typeface="Adobe Devanagari" pitchFamily="18" charset="0"/>
              </a:rPr>
              <a:t>Tokoh</a:t>
            </a:r>
            <a:r>
              <a:rPr lang="en-US" sz="8000" b="1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8000" b="1" dirty="0" err="1" smtClean="0">
                <a:latin typeface="Adobe Devanagari" pitchFamily="18" charset="0"/>
                <a:cs typeface="Adobe Devanagari" pitchFamily="18" charset="0"/>
              </a:rPr>
              <a:t>kepimpinan</a:t>
            </a:r>
            <a:r>
              <a:rPr lang="en-US" sz="8000" b="1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8000" dirty="0" smtClean="0">
                <a:latin typeface="Adobe Devanagari" pitchFamily="18" charset="0"/>
                <a:cs typeface="Adobe Devanagari" pitchFamily="18" charset="0"/>
              </a:rPr>
              <a:t>: </a:t>
            </a:r>
          </a:p>
          <a:p>
            <a:pPr lvl="0">
              <a:lnSpc>
                <a:spcPct val="120000"/>
              </a:lnSpc>
              <a:buNone/>
            </a:pPr>
            <a:r>
              <a:rPr lang="en-US" sz="8000" dirty="0" smtClean="0">
                <a:latin typeface="Adobe Devanagari" pitchFamily="18" charset="0"/>
                <a:cs typeface="Adobe Devanagari" pitchFamily="18" charset="0"/>
              </a:rPr>
              <a:t>       </a:t>
            </a:r>
            <a:r>
              <a:rPr lang="en-US" sz="8000" b="1" dirty="0" err="1" smtClean="0">
                <a:solidFill>
                  <a:srgbClr val="00B050"/>
                </a:solidFill>
                <a:latin typeface="Adobe Devanagari" pitchFamily="18" charset="0"/>
                <a:cs typeface="Adobe Devanagari" pitchFamily="18" charset="0"/>
              </a:rPr>
              <a:t>Tok</a:t>
            </a:r>
            <a:r>
              <a:rPr lang="en-US" sz="8000" b="1" dirty="0" smtClean="0">
                <a:solidFill>
                  <a:srgbClr val="00B050"/>
                </a:solidFill>
                <a:latin typeface="Adobe Devanagari" pitchFamily="18" charset="0"/>
                <a:cs typeface="Adobe Devanagari" pitchFamily="18" charset="0"/>
              </a:rPr>
              <a:t> Perak.</a:t>
            </a:r>
          </a:p>
          <a:p>
            <a:pPr lvl="0">
              <a:lnSpc>
                <a:spcPct val="120000"/>
              </a:lnSpc>
            </a:pPr>
            <a:r>
              <a:rPr lang="en-US" sz="8000" b="1" dirty="0" err="1" smtClean="0">
                <a:latin typeface="Adobe Devanagari" pitchFamily="18" charset="0"/>
                <a:cs typeface="Adobe Devanagari" pitchFamily="18" charset="0"/>
              </a:rPr>
              <a:t>Tokoh</a:t>
            </a:r>
            <a:r>
              <a:rPr lang="en-US" sz="8000" b="1" dirty="0" smtClean="0">
                <a:latin typeface="Adobe Devanagari" pitchFamily="18" charset="0"/>
                <a:cs typeface="Adobe Devanagari" pitchFamily="18" charset="0"/>
              </a:rPr>
              <a:t> agama : </a:t>
            </a:r>
          </a:p>
          <a:p>
            <a:pPr lvl="0">
              <a:lnSpc>
                <a:spcPct val="120000"/>
              </a:lnSpc>
              <a:buNone/>
            </a:pPr>
            <a:r>
              <a:rPr lang="en-US" sz="8000" b="1" dirty="0" smtClean="0">
                <a:latin typeface="Adobe Devanagari" pitchFamily="18" charset="0"/>
                <a:cs typeface="Adobe Devanagari" pitchFamily="18" charset="0"/>
              </a:rPr>
              <a:t>      </a:t>
            </a:r>
            <a:r>
              <a:rPr lang="en-US" sz="8000" b="1" dirty="0" smtClean="0">
                <a:solidFill>
                  <a:srgbClr val="00B050"/>
                </a:solidFill>
                <a:latin typeface="Adobe Devanagari" pitchFamily="18" charset="0"/>
                <a:cs typeface="Adobe Devanagari" pitchFamily="18" charset="0"/>
              </a:rPr>
              <a:t>Sheikh Omar </a:t>
            </a:r>
            <a:r>
              <a:rPr lang="en-US" sz="8000" b="1" dirty="0" err="1" smtClean="0">
                <a:solidFill>
                  <a:srgbClr val="00B050"/>
                </a:solidFill>
                <a:latin typeface="Adobe Devanagari" pitchFamily="18" charset="0"/>
                <a:cs typeface="Adobe Devanagari" pitchFamily="18" charset="0"/>
              </a:rPr>
              <a:t>Bashyir</a:t>
            </a:r>
            <a:endParaRPr lang="en-US" sz="8000" b="1" dirty="0" smtClean="0">
              <a:solidFill>
                <a:srgbClr val="00B050"/>
              </a:solidFill>
              <a:latin typeface="Adobe Devanagari" pitchFamily="18" charset="0"/>
              <a:cs typeface="Adobe Devanagari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sz="8000" b="1" dirty="0" err="1" smtClean="0">
                <a:latin typeface="Adobe Devanagari" pitchFamily="18" charset="0"/>
                <a:cs typeface="Adobe Devanagari" pitchFamily="18" charset="0"/>
              </a:rPr>
              <a:t>Ketokohan</a:t>
            </a:r>
            <a:r>
              <a:rPr lang="en-US" sz="8000" b="1" dirty="0" smtClean="0">
                <a:latin typeface="Adobe Devanagari" pitchFamily="18" charset="0"/>
                <a:cs typeface="Adobe Devanagari" pitchFamily="18" charset="0"/>
              </a:rPr>
              <a:t> / </a:t>
            </a:r>
            <a:r>
              <a:rPr lang="en-US" sz="8000" b="1" dirty="0" err="1" smtClean="0">
                <a:latin typeface="Adobe Devanagari" pitchFamily="18" charset="0"/>
                <a:cs typeface="Adobe Devanagari" pitchFamily="18" charset="0"/>
              </a:rPr>
              <a:t>ahli</a:t>
            </a:r>
            <a:r>
              <a:rPr lang="en-US" sz="8000" b="1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8000" b="1" dirty="0" err="1" smtClean="0">
                <a:latin typeface="Adobe Devanagari" pitchFamily="18" charset="0"/>
                <a:cs typeface="Adobe Devanagari" pitchFamily="18" charset="0"/>
              </a:rPr>
              <a:t>dalam</a:t>
            </a:r>
            <a:r>
              <a:rPr lang="en-US" sz="8000" b="1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8000" b="1" dirty="0" err="1" smtClean="0">
                <a:latin typeface="Adobe Devanagari" pitchFamily="18" charset="0"/>
                <a:cs typeface="Adobe Devanagari" pitchFamily="18" charset="0"/>
              </a:rPr>
              <a:t>pelbagai</a:t>
            </a:r>
            <a:r>
              <a:rPr lang="en-US" sz="8000" b="1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8000" b="1" dirty="0" err="1" smtClean="0">
                <a:latin typeface="Adobe Devanagari" pitchFamily="18" charset="0"/>
                <a:cs typeface="Adobe Devanagari" pitchFamily="18" charset="0"/>
              </a:rPr>
              <a:t>bidang</a:t>
            </a:r>
            <a:r>
              <a:rPr lang="en-US" sz="8000" b="1" dirty="0" smtClean="0">
                <a:latin typeface="Adobe Devanagari" pitchFamily="18" charset="0"/>
                <a:cs typeface="Adobe Devanagari" pitchFamily="18" charset="0"/>
              </a:rPr>
              <a:t> :</a:t>
            </a:r>
          </a:p>
          <a:p>
            <a:pPr lvl="0">
              <a:lnSpc>
                <a:spcPct val="120000"/>
              </a:lnSpc>
              <a:buNone/>
            </a:pPr>
            <a:r>
              <a:rPr lang="en-US" sz="8000" b="1" dirty="0" smtClean="0">
                <a:latin typeface="Adobe Devanagari" pitchFamily="18" charset="0"/>
                <a:cs typeface="Adobe Devanagari" pitchFamily="18" charset="0"/>
              </a:rPr>
              <a:t>       </a:t>
            </a:r>
            <a:r>
              <a:rPr lang="en-US" sz="8000" b="1" dirty="0" err="1" smtClean="0">
                <a:solidFill>
                  <a:srgbClr val="00B050"/>
                </a:solidFill>
                <a:latin typeface="Adobe Devanagari" pitchFamily="18" charset="0"/>
                <a:cs typeface="Adobe Devanagari" pitchFamily="18" charset="0"/>
              </a:rPr>
              <a:t>Mahsuri</a:t>
            </a:r>
            <a:endParaRPr lang="en-US" sz="8000" b="1" dirty="0" smtClean="0">
              <a:solidFill>
                <a:srgbClr val="00B050"/>
              </a:solidFill>
              <a:latin typeface="Adobe Devanagari" pitchFamily="18" charset="0"/>
              <a:cs typeface="Adobe Devanagari" pitchFamily="18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21434140">
            <a:off x="4638263" y="474893"/>
            <a:ext cx="4038600" cy="6005363"/>
          </a:xfrm>
          <a:ln w="19050"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sz="4000" b="1" dirty="0" smtClean="0">
                <a:solidFill>
                  <a:srgbClr val="00B050"/>
                </a:solidFill>
              </a:rPr>
              <a:t>            </a:t>
            </a:r>
            <a:r>
              <a:rPr lang="en-US" sz="9600" b="1" dirty="0" err="1" smtClean="0">
                <a:solidFill>
                  <a:srgbClr val="00B050"/>
                </a:solidFill>
                <a:latin typeface="Adobe Devanagari" pitchFamily="18" charset="0"/>
                <a:cs typeface="Adobe Devanagari" pitchFamily="18" charset="0"/>
              </a:rPr>
              <a:t>Lagenda</a:t>
            </a:r>
            <a:r>
              <a:rPr lang="en-US" sz="9600" b="1" dirty="0" smtClean="0">
                <a:solidFill>
                  <a:srgbClr val="00B050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9600" b="1" dirty="0" err="1" smtClean="0">
                <a:solidFill>
                  <a:srgbClr val="00B050"/>
                </a:solidFill>
                <a:latin typeface="Adobe Devanagari" pitchFamily="18" charset="0"/>
                <a:cs typeface="Adobe Devanagari" pitchFamily="18" charset="0"/>
              </a:rPr>
              <a:t>tempat</a:t>
            </a:r>
            <a:r>
              <a:rPr lang="en-US" sz="9600" b="1" dirty="0" smtClean="0">
                <a:solidFill>
                  <a:srgbClr val="00B050"/>
                </a:solidFill>
                <a:latin typeface="Adobe Devanagari" pitchFamily="18" charset="0"/>
                <a:cs typeface="Adobe Devanagari" pitchFamily="18" charset="0"/>
              </a:rPr>
              <a:t> :</a:t>
            </a:r>
            <a:endParaRPr lang="en-US" sz="8000" b="1" dirty="0" smtClean="0">
              <a:solidFill>
                <a:srgbClr val="00B050"/>
              </a:solidFill>
              <a:latin typeface="Adobe Devanagari" pitchFamily="18" charset="0"/>
              <a:cs typeface="Adobe Devanagari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sz="8000" dirty="0" err="1" smtClean="0">
                <a:latin typeface="Adobe Devanagari" pitchFamily="18" charset="0"/>
                <a:cs typeface="Adobe Devanagari" pitchFamily="18" charset="0"/>
              </a:rPr>
              <a:t>Cerita</a:t>
            </a:r>
            <a:r>
              <a:rPr lang="en-US" sz="8000" dirty="0" smtClean="0">
                <a:latin typeface="Adobe Devanagari" pitchFamily="18" charset="0"/>
                <a:cs typeface="Adobe Devanagari" pitchFamily="18" charset="0"/>
              </a:rPr>
              <a:t> yang </a:t>
            </a:r>
            <a:r>
              <a:rPr lang="en-US" sz="8000" dirty="0" err="1" smtClean="0">
                <a:latin typeface="Adobe Devanagari" pitchFamily="18" charset="0"/>
                <a:cs typeface="Adobe Devanagari" pitchFamily="18" charset="0"/>
              </a:rPr>
              <a:t>berhubung</a:t>
            </a:r>
            <a:r>
              <a:rPr lang="en-US" sz="8000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8000" dirty="0" err="1" smtClean="0">
                <a:latin typeface="Adobe Devanagari" pitchFamily="18" charset="0"/>
                <a:cs typeface="Adobe Devanagari" pitchFamily="18" charset="0"/>
              </a:rPr>
              <a:t>sesuatu</a:t>
            </a:r>
            <a:r>
              <a:rPr lang="en-US" sz="8000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8000" dirty="0" err="1" smtClean="0">
                <a:latin typeface="Adobe Devanagari" pitchFamily="18" charset="0"/>
                <a:cs typeface="Adobe Devanagari" pitchFamily="18" charset="0"/>
              </a:rPr>
              <a:t>tempat</a:t>
            </a:r>
            <a:r>
              <a:rPr lang="en-US" sz="8000" dirty="0" smtClean="0">
                <a:latin typeface="Adobe Devanagari" pitchFamily="18" charset="0"/>
                <a:cs typeface="Adobe Devanagari" pitchFamily="18" charset="0"/>
              </a:rPr>
              <a:t>.</a:t>
            </a:r>
          </a:p>
          <a:p>
            <a:pPr lvl="0">
              <a:lnSpc>
                <a:spcPct val="120000"/>
              </a:lnSpc>
            </a:pPr>
            <a:r>
              <a:rPr lang="en-US" sz="8000" dirty="0" smtClean="0">
                <a:latin typeface="Adobe Devanagari" pitchFamily="18" charset="0"/>
                <a:cs typeface="Adobe Devanagari" pitchFamily="18" charset="0"/>
              </a:rPr>
              <a:t>Nama </a:t>
            </a:r>
            <a:r>
              <a:rPr lang="en-US" sz="8000" dirty="0" err="1" smtClean="0">
                <a:latin typeface="Adobe Devanagari" pitchFamily="18" charset="0"/>
                <a:cs typeface="Adobe Devanagari" pitchFamily="18" charset="0"/>
              </a:rPr>
              <a:t>tempat</a:t>
            </a:r>
            <a:r>
              <a:rPr lang="en-US" sz="8000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8000" dirty="0" err="1" smtClean="0">
                <a:latin typeface="Adobe Devanagari" pitchFamily="18" charset="0"/>
                <a:cs typeface="Adobe Devanagari" pitchFamily="18" charset="0"/>
              </a:rPr>
              <a:t>kadangkala</a:t>
            </a:r>
            <a:r>
              <a:rPr lang="en-US" sz="8000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8000" dirty="0" err="1" smtClean="0">
                <a:latin typeface="Adobe Devanagari" pitchFamily="18" charset="0"/>
                <a:cs typeface="Adobe Devanagari" pitchFamily="18" charset="0"/>
              </a:rPr>
              <a:t>berkaitan</a:t>
            </a:r>
            <a:r>
              <a:rPr lang="en-US" sz="8000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8000" dirty="0" err="1" smtClean="0">
                <a:latin typeface="Adobe Devanagari" pitchFamily="18" charset="0"/>
                <a:cs typeface="Adobe Devanagari" pitchFamily="18" charset="0"/>
              </a:rPr>
              <a:t>dengan</a:t>
            </a:r>
            <a:r>
              <a:rPr lang="en-US" sz="8000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8000" dirty="0" err="1" smtClean="0">
                <a:latin typeface="Adobe Devanagari" pitchFamily="18" charset="0"/>
                <a:cs typeface="Adobe Devanagari" pitchFamily="18" charset="0"/>
              </a:rPr>
              <a:t>nama</a:t>
            </a:r>
            <a:r>
              <a:rPr lang="en-US" sz="8000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8000" dirty="0" err="1" smtClean="0">
                <a:latin typeface="Adobe Devanagari" pitchFamily="18" charset="0"/>
                <a:cs typeface="Adobe Devanagari" pitchFamily="18" charset="0"/>
              </a:rPr>
              <a:t>tokoh</a:t>
            </a:r>
            <a:r>
              <a:rPr lang="en-US" sz="8000" dirty="0" smtClean="0">
                <a:latin typeface="Adobe Devanagari" pitchFamily="18" charset="0"/>
                <a:cs typeface="Adobe Devanagari" pitchFamily="18" charset="0"/>
              </a:rPr>
              <a:t> / </a:t>
            </a:r>
            <a:r>
              <a:rPr lang="en-US" sz="8000" dirty="0" err="1" smtClean="0">
                <a:latin typeface="Adobe Devanagari" pitchFamily="18" charset="0"/>
                <a:cs typeface="Adobe Devanagari" pitchFamily="18" charset="0"/>
              </a:rPr>
              <a:t>binatang</a:t>
            </a:r>
            <a:r>
              <a:rPr lang="en-US" sz="8000" dirty="0" smtClean="0">
                <a:latin typeface="Adobe Devanagari" pitchFamily="18" charset="0"/>
                <a:cs typeface="Adobe Devanagari" pitchFamily="18" charset="0"/>
              </a:rPr>
              <a:t>.</a:t>
            </a:r>
          </a:p>
          <a:p>
            <a:pPr lvl="0">
              <a:lnSpc>
                <a:spcPct val="120000"/>
              </a:lnSpc>
            </a:pPr>
            <a:endParaRPr lang="en-US" sz="8000" dirty="0" smtClean="0">
              <a:latin typeface="Adobe Devanagari" pitchFamily="18" charset="0"/>
              <a:cs typeface="Adobe Devanagari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sz="8000" b="1" dirty="0" err="1" smtClean="0">
                <a:latin typeface="Adobe Devanagari" pitchFamily="18" charset="0"/>
                <a:cs typeface="Adobe Devanagari" pitchFamily="18" charset="0"/>
              </a:rPr>
              <a:t>Berunsur</a:t>
            </a:r>
            <a:r>
              <a:rPr lang="en-US" sz="8000" b="1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8000" b="1" dirty="0" err="1" smtClean="0">
                <a:latin typeface="Adobe Devanagari" pitchFamily="18" charset="0"/>
                <a:cs typeface="Adobe Devanagari" pitchFamily="18" charset="0"/>
              </a:rPr>
              <a:t>historiografi</a:t>
            </a:r>
            <a:r>
              <a:rPr lang="en-US" sz="8000" b="1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8000" dirty="0" smtClean="0">
                <a:latin typeface="Adobe Devanagari" pitchFamily="18" charset="0"/>
                <a:cs typeface="Adobe Devanagari" pitchFamily="18" charset="0"/>
              </a:rPr>
              <a:t>– </a:t>
            </a:r>
            <a:r>
              <a:rPr lang="en-US" sz="8000" dirty="0" err="1" smtClean="0">
                <a:latin typeface="Adobe Devanagari" pitchFamily="18" charset="0"/>
                <a:cs typeface="Adobe Devanagari" pitchFamily="18" charset="0"/>
              </a:rPr>
              <a:t>berkaitan</a:t>
            </a:r>
            <a:r>
              <a:rPr lang="en-US" sz="8000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8000" dirty="0" err="1" smtClean="0">
                <a:latin typeface="Adobe Devanagari" pitchFamily="18" charset="0"/>
                <a:cs typeface="Adobe Devanagari" pitchFamily="18" charset="0"/>
              </a:rPr>
              <a:t>peristiwa</a:t>
            </a:r>
            <a:r>
              <a:rPr lang="en-US" sz="8000" dirty="0" smtClean="0">
                <a:latin typeface="Adobe Devanagari" pitchFamily="18" charset="0"/>
                <a:cs typeface="Adobe Devanagari" pitchFamily="18" charset="0"/>
              </a:rPr>
              <a:t> yang </a:t>
            </a:r>
            <a:r>
              <a:rPr lang="en-US" sz="8000" dirty="0" err="1" smtClean="0">
                <a:latin typeface="Adobe Devanagari" pitchFamily="18" charset="0"/>
                <a:cs typeface="Adobe Devanagari" pitchFamily="18" charset="0"/>
              </a:rPr>
              <a:t>rapat</a:t>
            </a:r>
            <a:r>
              <a:rPr lang="en-US" sz="8000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8000" dirty="0" err="1" smtClean="0">
                <a:latin typeface="Adobe Devanagari" pitchFamily="18" charset="0"/>
                <a:cs typeface="Adobe Devanagari" pitchFamily="18" charset="0"/>
              </a:rPr>
              <a:t>dengan</a:t>
            </a:r>
            <a:r>
              <a:rPr lang="en-US" sz="8000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8000" dirty="0" err="1" smtClean="0">
                <a:latin typeface="Adobe Devanagari" pitchFamily="18" charset="0"/>
                <a:cs typeface="Adobe Devanagari" pitchFamily="18" charset="0"/>
              </a:rPr>
              <a:t>fakta-fakta</a:t>
            </a:r>
            <a:r>
              <a:rPr lang="en-US" sz="8000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8000" dirty="0" err="1" smtClean="0">
                <a:latin typeface="Adobe Devanagari" pitchFamily="18" charset="0"/>
                <a:cs typeface="Adobe Devanagari" pitchFamily="18" charset="0"/>
              </a:rPr>
              <a:t>sejarah</a:t>
            </a:r>
            <a:r>
              <a:rPr lang="en-US" sz="8000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8000" dirty="0" err="1" smtClean="0">
                <a:latin typeface="Adobe Devanagari" pitchFamily="18" charset="0"/>
                <a:cs typeface="Adobe Devanagari" pitchFamily="18" charset="0"/>
              </a:rPr>
              <a:t>tempatan</a:t>
            </a:r>
            <a:r>
              <a:rPr lang="en-US" sz="8000" dirty="0" smtClean="0">
                <a:latin typeface="Adobe Devanagari" pitchFamily="18" charset="0"/>
                <a:cs typeface="Adobe Devanagari" pitchFamily="18" charset="0"/>
              </a:rPr>
              <a:t>.</a:t>
            </a:r>
          </a:p>
          <a:p>
            <a:pPr lvl="0">
              <a:lnSpc>
                <a:spcPct val="120000"/>
              </a:lnSpc>
            </a:pPr>
            <a:endParaRPr lang="en-US" sz="8000" dirty="0" smtClean="0">
              <a:latin typeface="Adobe Devanagari" pitchFamily="18" charset="0"/>
              <a:cs typeface="Adobe Devanagari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sz="8000" b="1" dirty="0" err="1" smtClean="0">
                <a:latin typeface="Adobe Devanagari" pitchFamily="18" charset="0"/>
                <a:cs typeface="Adobe Devanagari" pitchFamily="18" charset="0"/>
              </a:rPr>
              <a:t>Berunsur</a:t>
            </a:r>
            <a:r>
              <a:rPr lang="en-US" sz="8000" b="1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8000" b="1" dirty="0" err="1" smtClean="0">
                <a:latin typeface="Adobe Devanagari" pitchFamily="18" charset="0"/>
                <a:cs typeface="Adobe Devanagari" pitchFamily="18" charset="0"/>
              </a:rPr>
              <a:t>tokoh</a:t>
            </a:r>
            <a:r>
              <a:rPr lang="en-US" sz="8000" b="1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8000" b="1" dirty="0" err="1" smtClean="0">
                <a:latin typeface="Adobe Devanagari" pitchFamily="18" charset="0"/>
                <a:cs typeface="Adobe Devanagari" pitchFamily="18" charset="0"/>
              </a:rPr>
              <a:t>istimewa</a:t>
            </a:r>
            <a:r>
              <a:rPr lang="en-US" sz="8000" b="1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8000" dirty="0" smtClean="0">
                <a:latin typeface="Adobe Devanagari" pitchFamily="18" charset="0"/>
                <a:cs typeface="Adobe Devanagari" pitchFamily="18" charset="0"/>
              </a:rPr>
              <a:t>– </a:t>
            </a:r>
            <a:r>
              <a:rPr lang="en-US" sz="8000" dirty="0" err="1" smtClean="0">
                <a:latin typeface="Adobe Devanagari" pitchFamily="18" charset="0"/>
                <a:cs typeface="Adobe Devanagari" pitchFamily="18" charset="0"/>
              </a:rPr>
              <a:t>tempat</a:t>
            </a:r>
            <a:r>
              <a:rPr lang="en-US" sz="8000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8000" dirty="0" err="1" smtClean="0">
                <a:latin typeface="Adobe Devanagari" pitchFamily="18" charset="0"/>
                <a:cs typeface="Adobe Devanagari" pitchFamily="18" charset="0"/>
              </a:rPr>
              <a:t>dikaitkan</a:t>
            </a:r>
            <a:r>
              <a:rPr lang="en-US" sz="8000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8000" dirty="0" err="1" smtClean="0">
                <a:latin typeface="Adobe Devanagari" pitchFamily="18" charset="0"/>
                <a:cs typeface="Adobe Devanagari" pitchFamily="18" charset="0"/>
              </a:rPr>
              <a:t>dengan</a:t>
            </a:r>
            <a:r>
              <a:rPr lang="en-US" sz="8000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8000" dirty="0" err="1" smtClean="0">
                <a:latin typeface="Adobe Devanagari" pitchFamily="18" charset="0"/>
                <a:cs typeface="Adobe Devanagari" pitchFamily="18" charset="0"/>
              </a:rPr>
              <a:t>tokoh</a:t>
            </a:r>
            <a:r>
              <a:rPr lang="en-US" sz="8000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8000" dirty="0" err="1" smtClean="0">
                <a:latin typeface="Adobe Devanagari" pitchFamily="18" charset="0"/>
                <a:cs typeface="Adobe Devanagari" pitchFamily="18" charset="0"/>
              </a:rPr>
              <a:t>istimewa</a:t>
            </a:r>
            <a:r>
              <a:rPr lang="en-US" sz="8000" dirty="0" smtClean="0">
                <a:latin typeface="Adobe Devanagari" pitchFamily="18" charset="0"/>
                <a:cs typeface="Adobe Devanagari" pitchFamily="18" charset="0"/>
              </a:rPr>
              <a:t> yang </a:t>
            </a:r>
            <a:r>
              <a:rPr lang="en-US" sz="8000" dirty="0" err="1" smtClean="0">
                <a:latin typeface="Adobe Devanagari" pitchFamily="18" charset="0"/>
                <a:cs typeface="Adobe Devanagari" pitchFamily="18" charset="0"/>
              </a:rPr>
              <a:t>menjadi</a:t>
            </a:r>
            <a:r>
              <a:rPr lang="en-US" sz="8000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8000" dirty="0" err="1" smtClean="0">
                <a:latin typeface="Adobe Devanagari" pitchFamily="18" charset="0"/>
                <a:cs typeface="Adobe Devanagari" pitchFamily="18" charset="0"/>
              </a:rPr>
              <a:t>pengasas</a:t>
            </a:r>
            <a:r>
              <a:rPr lang="en-US" sz="8000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8000" dirty="0" err="1" smtClean="0">
                <a:latin typeface="Adobe Devanagari" pitchFamily="18" charset="0"/>
                <a:cs typeface="Adobe Devanagari" pitchFamily="18" charset="0"/>
              </a:rPr>
              <a:t>tempat</a:t>
            </a:r>
            <a:r>
              <a:rPr lang="en-US" sz="8000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8000" dirty="0" err="1" smtClean="0">
                <a:latin typeface="Adobe Devanagari" pitchFamily="18" charset="0"/>
                <a:cs typeface="Adobe Devanagari" pitchFamily="18" charset="0"/>
              </a:rPr>
              <a:t>itu</a:t>
            </a:r>
            <a:r>
              <a:rPr lang="en-US" sz="8000" dirty="0" smtClean="0">
                <a:latin typeface="Adobe Devanagari" pitchFamily="18" charset="0"/>
                <a:cs typeface="Adobe Devanagari" pitchFamily="18" charset="0"/>
              </a:rPr>
              <a:t>.</a:t>
            </a:r>
          </a:p>
          <a:p>
            <a:pPr lvl="0">
              <a:lnSpc>
                <a:spcPct val="120000"/>
              </a:lnSpc>
            </a:pPr>
            <a:endParaRPr lang="en-US" sz="8000" dirty="0" smtClean="0">
              <a:latin typeface="Adobe Devanagari" pitchFamily="18" charset="0"/>
              <a:cs typeface="Adobe Devanagari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sz="8000" b="1" dirty="0" err="1" smtClean="0">
                <a:latin typeface="Adobe Devanagari" pitchFamily="18" charset="0"/>
                <a:cs typeface="Adobe Devanagari" pitchFamily="18" charset="0"/>
              </a:rPr>
              <a:t>Berunsur</a:t>
            </a:r>
            <a:r>
              <a:rPr lang="en-US" sz="8000" b="1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8000" b="1" dirty="0" err="1" smtClean="0">
                <a:latin typeface="Adobe Devanagari" pitchFamily="18" charset="0"/>
                <a:cs typeface="Adobe Devanagari" pitchFamily="18" charset="0"/>
              </a:rPr>
              <a:t>tanda-tanda</a:t>
            </a:r>
            <a:r>
              <a:rPr lang="en-US" sz="8000" b="1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8000" b="1" dirty="0" err="1" smtClean="0">
                <a:latin typeface="Adobe Devanagari" pitchFamily="18" charset="0"/>
                <a:cs typeface="Adobe Devanagari" pitchFamily="18" charset="0"/>
              </a:rPr>
              <a:t>alam</a:t>
            </a:r>
            <a:r>
              <a:rPr lang="en-US" sz="8000" b="1" dirty="0" smtClean="0">
                <a:latin typeface="Adobe Devanagari" pitchFamily="18" charset="0"/>
                <a:cs typeface="Adobe Devanagari" pitchFamily="18" charset="0"/>
              </a:rPr>
              <a:t> / </a:t>
            </a:r>
            <a:r>
              <a:rPr lang="en-US" sz="8000" b="1" dirty="0" err="1" smtClean="0">
                <a:latin typeface="Adobe Devanagari" pitchFamily="18" charset="0"/>
                <a:cs typeface="Adobe Devanagari" pitchFamily="18" charset="0"/>
              </a:rPr>
              <a:t>bentuk</a:t>
            </a:r>
            <a:r>
              <a:rPr lang="en-US" sz="8000" b="1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8000" b="1" dirty="0" err="1" smtClean="0">
                <a:latin typeface="Adobe Devanagari" pitchFamily="18" charset="0"/>
                <a:cs typeface="Adobe Devanagari" pitchFamily="18" charset="0"/>
              </a:rPr>
              <a:t>muka</a:t>
            </a:r>
            <a:r>
              <a:rPr lang="en-US" sz="8000" b="1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8000" b="1" dirty="0" err="1" smtClean="0">
                <a:latin typeface="Adobe Devanagari" pitchFamily="18" charset="0"/>
                <a:cs typeface="Adobe Devanagari" pitchFamily="18" charset="0"/>
              </a:rPr>
              <a:t>bumi</a:t>
            </a:r>
            <a:r>
              <a:rPr lang="en-US" sz="8000" b="1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8000" dirty="0" smtClean="0">
                <a:latin typeface="Adobe Devanagari" pitchFamily="18" charset="0"/>
                <a:cs typeface="Adobe Devanagari" pitchFamily="18" charset="0"/>
              </a:rPr>
              <a:t>– </a:t>
            </a:r>
            <a:r>
              <a:rPr lang="en-US" sz="8000" dirty="0" err="1" smtClean="0">
                <a:latin typeface="Adobe Devanagari" pitchFamily="18" charset="0"/>
                <a:cs typeface="Adobe Devanagari" pitchFamily="18" charset="0"/>
              </a:rPr>
              <a:t>kesan</a:t>
            </a:r>
            <a:r>
              <a:rPr lang="en-US" sz="8000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8000" dirty="0" err="1" smtClean="0">
                <a:latin typeface="Adobe Devanagari" pitchFamily="18" charset="0"/>
                <a:cs typeface="Adobe Devanagari" pitchFamily="18" charset="0"/>
              </a:rPr>
              <a:t>dan</a:t>
            </a:r>
            <a:r>
              <a:rPr lang="en-US" sz="8000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8000" dirty="0" err="1" smtClean="0">
                <a:latin typeface="Adobe Devanagari" pitchFamily="18" charset="0"/>
                <a:cs typeface="Adobe Devanagari" pitchFamily="18" charset="0"/>
              </a:rPr>
              <a:t>tanda</a:t>
            </a:r>
            <a:r>
              <a:rPr lang="en-US" sz="8000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8000" dirty="0" err="1" smtClean="0">
                <a:latin typeface="Adobe Devanagari" pitchFamily="18" charset="0"/>
                <a:cs typeface="Adobe Devanagari" pitchFamily="18" charset="0"/>
              </a:rPr>
              <a:t>tersebut</a:t>
            </a:r>
            <a:r>
              <a:rPr lang="en-US" sz="8000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8000" dirty="0" err="1" smtClean="0">
                <a:latin typeface="Adobe Devanagari" pitchFamily="18" charset="0"/>
                <a:cs typeface="Adobe Devanagari" pitchFamily="18" charset="0"/>
              </a:rPr>
              <a:t>masih</a:t>
            </a:r>
            <a:r>
              <a:rPr lang="en-US" sz="8000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8000" dirty="0" err="1" smtClean="0">
                <a:latin typeface="Adobe Devanagari" pitchFamily="18" charset="0"/>
                <a:cs typeface="Adobe Devanagari" pitchFamily="18" charset="0"/>
              </a:rPr>
              <a:t>dapat</a:t>
            </a:r>
            <a:r>
              <a:rPr lang="en-US" sz="8000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8000" dirty="0" err="1" smtClean="0">
                <a:latin typeface="Adobe Devanagari" pitchFamily="18" charset="0"/>
                <a:cs typeface="Adobe Devanagari" pitchFamily="18" charset="0"/>
              </a:rPr>
              <a:t>dilihat</a:t>
            </a:r>
            <a:r>
              <a:rPr lang="en-US" sz="8000" dirty="0" smtClean="0">
                <a:latin typeface="Adobe Devanagari" pitchFamily="18" charset="0"/>
                <a:cs typeface="Adobe Devanagari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00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</TotalTime>
  <Words>913</Words>
  <Application>Microsoft Office PowerPoint</Application>
  <PresentationFormat>นำเสนอทางหน้าจอ (4:3)</PresentationFormat>
  <Paragraphs>175</Paragraphs>
  <Slides>17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2</vt:i4>
      </vt:variant>
      <vt:variant>
        <vt:lpstr>ชื่อเรื่องภาพนิ่ง</vt:lpstr>
      </vt:variant>
      <vt:variant>
        <vt:i4>17</vt:i4>
      </vt:variant>
    </vt:vector>
  </HeadingPairs>
  <TitlesOfParts>
    <vt:vector size="19" baseType="lpstr">
      <vt:lpstr>ชุดรูปแบบของ Office</vt:lpstr>
      <vt:lpstr>1_ชุดรูปแบบของ Office</vt:lpstr>
      <vt:lpstr>Sastera Rakyat</vt:lpstr>
      <vt:lpstr>งานนำเสนอ PowerPoint</vt:lpstr>
      <vt:lpstr>Ciri- ciri Sastera Rakyat :</vt:lpstr>
      <vt:lpstr> Sastera Rakyat Jenis Naratif : </vt:lpstr>
      <vt:lpstr> Jenis-jenis mitos : </vt:lpstr>
      <vt:lpstr>งานนำเสนอ PowerPoint</vt:lpstr>
      <vt:lpstr> Jenis-jenis lagenda : </vt:lpstr>
      <vt:lpstr>งานนำเสนอ PowerPoint</vt:lpstr>
      <vt:lpstr>งานนำเสนอ PowerPoint</vt:lpstr>
      <vt:lpstr>งานนำเสนอ PowerPoint</vt:lpstr>
      <vt:lpstr> Cerita binatang  ialah cerita yang bersifat menghibur dan mendidik. </vt:lpstr>
      <vt:lpstr> Cerita lipur lara  ialah Cerita Lipur Lara ialah segala cerita yang mempunyai unsur pengambaran atau advanture yang berkaitan dengan anak- anak / golongan raja. • Mengisahkan mengenai anak-anak raja/golongan istana dengan segala gambaran, keindahan, kemewahan, kesaktian serta kejadian-kejadian luar biasa (sumber natural).</vt:lpstr>
      <vt:lpstr>งานนำเสนอ PowerPoint</vt:lpstr>
      <vt:lpstr>งานนำเสนอ PowerPoint</vt:lpstr>
      <vt:lpstr>  Cerita jenaka  ialah cerita yang menimbulkan rasa geli hati dan ketawa kepada orang yang mendengarnya.  </vt:lpstr>
      <vt:lpstr> Cerita teladan  ialah cerita yang mempunyai unsur deduktif / pengajaran. </vt:lpstr>
      <vt:lpstr> Sastera Rakyat Jenis Bukan Naratif.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JENIS DAN BENTUK KESUSASTERAAN</dc:title>
  <dc:creator>Windows User</dc:creator>
  <cp:lastModifiedBy>Windows User</cp:lastModifiedBy>
  <cp:revision>12</cp:revision>
  <dcterms:created xsi:type="dcterms:W3CDTF">2019-01-08T23:44:11Z</dcterms:created>
  <dcterms:modified xsi:type="dcterms:W3CDTF">2019-03-22T03:27:27Z</dcterms:modified>
</cp:coreProperties>
</file>