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302" r:id="rId5"/>
    <p:sldId id="299" r:id="rId6"/>
    <p:sldId id="310" r:id="rId7"/>
    <p:sldId id="305" r:id="rId8"/>
    <p:sldId id="311" r:id="rId9"/>
    <p:sldId id="312" r:id="rId10"/>
    <p:sldId id="314" r:id="rId11"/>
    <p:sldId id="315" r:id="rId12"/>
    <p:sldId id="316" r:id="rId13"/>
    <p:sldId id="318" r:id="rId14"/>
    <p:sldId id="317" r:id="rId15"/>
    <p:sldId id="319" r:id="rId16"/>
    <p:sldId id="320" r:id="rId17"/>
    <p:sldId id="307" r:id="rId18"/>
    <p:sldId id="321" r:id="rId19"/>
    <p:sldId id="322" r:id="rId20"/>
    <p:sldId id="323" r:id="rId21"/>
    <p:sldId id="324" r:id="rId22"/>
    <p:sldId id="325" r:id="rId23"/>
    <p:sldId id="309" r:id="rId24"/>
    <p:sldId id="326" r:id="rId25"/>
    <p:sldId id="327" r:id="rId26"/>
    <p:sldId id="328" r:id="rId27"/>
    <p:sldId id="329" r:id="rId28"/>
    <p:sldId id="330" r:id="rId29"/>
    <p:sldId id="308" r:id="rId30"/>
    <p:sldId id="331" r:id="rId31"/>
    <p:sldId id="332" r:id="rId32"/>
    <p:sldId id="33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70AADC-E467-4019-AC8B-26A30539C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938DF8F-A159-4AFE-83F5-04C983499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0D862AE-36DD-417F-90E6-FAAFB848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2406394-3B56-4488-B842-0BA495E9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1971B1-0065-45B1-9B09-A8B7C108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8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BAF1A1-FF21-4771-9408-B8CDE2CD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0DD5182-C09E-4A9E-880B-B2821A36E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1FA400B-62F0-44DB-8254-76CFB71C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017E50C-DA95-4906-B3F5-D3E4CE32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A44535A-ADA3-497E-AEC3-6BC193AB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9EE10475-3E00-4BE8-AE40-17557339D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6C667CB-C901-48B6-A4F9-75ADCDFFA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75E06A-4D18-4590-A4CD-755D74E71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4C628AD-CE9E-4BE1-818A-77EF71D05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6AD86C3-C02F-45A8-9354-314E6169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F661A5-ACD3-4BEC-BAE6-593D4144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898B0BB-5BFA-4356-80DF-B22C1A703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438196-BD96-4E9D-B6E3-111D7A9B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3156E5-54E5-4307-A743-212C9E55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6CBDDE6-C291-4D6C-BF08-70057581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3A8021-239B-4964-91DB-EF1C00B7C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AE1B5D9-3DA1-4E5B-A386-93D4EAF90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1BF3460-577D-4C53-8D4E-92DDC75B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8A3B29-65F3-4B1B-89F4-88A73264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E836DA-E845-4164-8ED3-918A8CD9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745A011-1496-44E3-AB06-DB2E180BC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D02C348-A9C7-44C2-A4D8-5A22DDC7D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FD17CCA-D1B9-42CF-B52D-1806EDC94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BEB8471-DED1-446F-B246-5FA82FA31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B1BADF7-8A40-495D-A18E-EE1DFD02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EFD8EA1-DFAD-476A-AEB5-558CEA56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1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C5F2B1-C57B-47D5-8B5E-FCC3270D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1E18084-1FC0-4393-84D9-23E6F0F5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827B9D8-EF66-4B1E-844D-AE4B10CE4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4FB06657-FAF6-42B5-BCAE-AF6BCF5FE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CE0F32-BD17-4A71-BF7F-04E772F45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3B1F902-0D0E-4400-BC2A-76AADADB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47BBBFF-7EC8-48F0-A990-F9F7E686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E0D8E81-26A9-4D1E-882E-91A4781D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D32D0B-DCBF-438A-9503-E2A4F406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E2643432-E99F-47A8-9487-A7CD92D5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DA47CAA-6F24-40BA-9C7A-2BA0777C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A3AE34B-4114-4FC0-A9F0-3CD80C88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6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9759F05-AAD0-4DC5-ADB8-FB4CD065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A274B9B-2AE7-41CF-A7B8-3BF99FA1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347831B-1589-477E-B50D-7F922700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1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0D4957-D73E-48A7-B904-D69F783A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A99093-17B4-48EE-A84A-36318FE99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AC3D0F2-A968-4509-9EE9-9F21773C9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757ED0C-52DD-49D8-A93B-9A6C11EF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F61762D-1274-4895-9068-A39E48EC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BC51C4B-8263-478B-9ABE-51032BE8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F75E67-3153-4D50-9CAE-E18262B9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C8AA83A5-7D35-44D1-9B20-D1CB2D4B3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35D810E-33B9-4D94-AF3F-2EDA45599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7C06E06-CB3F-49D3-BB69-1FB21F04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96935D7-9167-4B2F-80E7-2C4D8A34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2E33EED-E74F-4A8F-9CE0-3BDAAB5F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7FB9E2B-6CED-4564-BA5C-B0A72CF9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45ED1F1-F6BE-4783-B812-1EDB487DB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011BA6C-54E5-4414-AC19-ABC8784F8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0514-8943-4813-B05A-69EA60B549CC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09A6B20-959C-41C6-B750-96F93D813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8782249-A276-43BA-98DE-4D585FDEB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7EA2-0E1B-4069-8ED2-3658EA7E8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7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DF3EF3-48B7-4692-BEA0-06F4DBC37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1856"/>
            <a:ext cx="9144000" cy="1107653"/>
          </a:xfrm>
        </p:spPr>
        <p:txBody>
          <a:bodyPr>
            <a:normAutofit/>
          </a:bodyPr>
          <a:lstStyle/>
          <a:p>
            <a:r>
              <a:rPr lang="th-TH" b="1" dirty="0"/>
              <a:t>หน่วยที่ 2</a:t>
            </a:r>
            <a:endParaRPr lang="en-US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E8EB4A1-51CC-4D6E-BE4E-AC0297C6B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73" y="3047838"/>
            <a:ext cx="10834253" cy="1655762"/>
          </a:xfrm>
        </p:spPr>
        <p:txBody>
          <a:bodyPr>
            <a:noAutofit/>
          </a:bodyPr>
          <a:lstStyle/>
          <a:p>
            <a:r>
              <a:rPr lang="th-TH" sz="6600" b="1" dirty="0"/>
              <a:t>หลักการและแนวคิดของการสัมมนา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9652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1.2 การแก้ปัญหาเชิงระบบ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6422"/>
            <a:ext cx="10515600" cy="430099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>
                <a:cs typeface="+mj-cs"/>
              </a:rPr>
              <a:t>       1.2.2 </a:t>
            </a:r>
            <a:r>
              <a:rPr lang="th-TH" sz="4000" b="1" dirty="0">
                <a:cs typeface="+mj-cs"/>
              </a:rPr>
              <a:t>มองสิ่งที่จะทำให้เห็นความเป็นระบบ </a:t>
            </a:r>
            <a:r>
              <a:rPr lang="th-TH" sz="4000" dirty="0">
                <a:cs typeface="+mj-cs"/>
              </a:rPr>
              <a:t>การเห็นความเป็นระบบ ทำให้สามารถเห็นทั้ง 3 ส่วน คือ สิ่งป้อน กระบวนการ และผลผลิตในทุก ๆ ระบบทำงาน เมื่อเป็นเช่นนี้ การประสานให้ทุกหน่วยระบบทำงานสอดคล้องกันสามารถทำได้อย่างมีประสิทธิภาพสูง และท้ายสุดก็คือผลผลิตที่ได้จะตรงตามเป้าหมายที่กำหนดไว้อย่างสมบูรณ์</a:t>
            </a:r>
            <a:endParaRPr lang="th-TH" sz="4000" dirty="0"/>
          </a:p>
          <a:p>
            <a:pPr marL="0" indent="0">
              <a:buNone/>
            </a:pPr>
            <a:endParaRPr lang="th-TH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16494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1.2 การแก้ปัญหาเชิงระบบ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2969"/>
            <a:ext cx="10515600" cy="402221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>
                <a:cs typeface="+mj-cs"/>
              </a:rPr>
              <a:t>       1.2.3 วิเคราะห์ข้อมูลที่ได้ ในกรณีที่ผลออกมาแบบเดิมดีแล้วก็ให้คงเดิมไว้ แต่ถ้าผลออกมาไม่ดีก็ให้ปรับเปลี่ยนโดยวิเคราะห์ว่า ควรจะปรับเปลี่ยนส่วนไหนของระบบ ตัวป้อน กระบวนการ หรือผลผลิต ถ้าหากผลวิเคราะห์ที่ออกมาไม่ดีและปรับเปลี่ยนไม่ได้ก็ให้สร้างใหม่ โดยเลือกสรรองค์ประกอบ 3 ส่วนของระบบให้มีคุณภาพ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169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1.2 การแก้ปัญหาเชิงระบบ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>
                <a:cs typeface="+mj-cs"/>
              </a:rPr>
              <a:t>	การแก้ปัญหาเชิงระบบอีกแนวคิดหนึ่ง (ไพพรรณ เกียรติโชคชัย</a:t>
            </a:r>
            <a:r>
              <a:rPr lang="en-US" sz="3600" dirty="0">
                <a:cs typeface="+mj-cs"/>
              </a:rPr>
              <a:t>, 2546: 20</a:t>
            </a:r>
            <a:r>
              <a:rPr lang="th-TH" sz="3600" dirty="0">
                <a:cs typeface="+mj-cs"/>
              </a:rPr>
              <a:t>)  เป็นกระบวนการที่ประกอบด้วย 5 ชั้นตอนคือ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  <p:pic>
        <p:nvPicPr>
          <p:cNvPr id="3074" name="Picture 2" descr="G:\มคอ 2 2564\มคอ 3 สัมมนาทางอิสลามศึกษา\502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30276" r="3730" b="54979"/>
          <a:stretch/>
        </p:blipFill>
        <p:spPr bwMode="auto">
          <a:xfrm>
            <a:off x="435893" y="3000104"/>
            <a:ext cx="11335187" cy="322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6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1.2 การแก้ปัญหาเชิงระบบ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>
                <a:cs typeface="+mj-cs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754743" y="1050224"/>
            <a:ext cx="1101633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/>
              <a:t>	สำหรับในหนังสือ “ศัพท์การบริหาร" (</a:t>
            </a:r>
            <a:r>
              <a:rPr lang="th-TH" sz="3200" dirty="0" err="1"/>
              <a:t>ศิริวรรณ</a:t>
            </a:r>
            <a:r>
              <a:rPr lang="th-TH" sz="3200" dirty="0"/>
              <a:t> เสรีรัตน์ และคณะ 2538 : 345) ได้กล่าวถึงการแท้ปัญหาเชิงระบบว่ามี 7 ขั้นตอน คือ</a:t>
            </a:r>
          </a:p>
          <a:p>
            <a:r>
              <a:rPr lang="th-TH" sz="3200" dirty="0"/>
              <a:t>		1. ระบุปัญหาหลัก</a:t>
            </a:r>
          </a:p>
          <a:p>
            <a:r>
              <a:rPr lang="th-TH" sz="3200" dirty="0"/>
              <a:t>		2. รวบรวมข้อมูล</a:t>
            </a:r>
          </a:p>
          <a:p>
            <a:r>
              <a:rPr lang="th-TH" sz="3200" dirty="0"/>
              <a:t>		3. ระบุแนวทางเลือกต่าง ๆ</a:t>
            </a:r>
          </a:p>
          <a:p>
            <a:r>
              <a:rPr lang="th-TH" sz="3200" dirty="0"/>
              <a:t>		4. ประเมินแนวทางเลือก</a:t>
            </a:r>
          </a:p>
          <a:p>
            <a:r>
              <a:rPr lang="th-TH" sz="3200" dirty="0"/>
              <a:t>		5. เลือกแนวทางเลือกที่ดีที่สุด</a:t>
            </a:r>
          </a:p>
          <a:p>
            <a:r>
              <a:rPr lang="th-TH" sz="3200" dirty="0"/>
              <a:t>		6. นำทางเลือกที่ดีที่สุดมาปฏิบัติ</a:t>
            </a:r>
          </a:p>
          <a:p>
            <a:r>
              <a:rPr lang="th-TH" sz="3200" dirty="0"/>
              <a:t>		7. ติดตามและประเมินผลการแก้ปัญหาที่มีประสิทธิภาพ</a:t>
            </a:r>
          </a:p>
          <a:p>
            <a:r>
              <a:rPr lang="th-TH" sz="3200" dirty="0"/>
              <a:t>	จะเห็นได้ว่า ถึงแม้จำนวนขั้นตอนในการแก้ปัญหาจะแดกต่างกัน แค่ลักษณะโดยรวมแล้ววิธีการจะเหมือนกัน</a:t>
            </a:r>
          </a:p>
        </p:txBody>
      </p:sp>
    </p:spTree>
    <p:extLst>
      <p:ext uri="{BB962C8B-B14F-4D97-AF65-F5344CB8AC3E}">
        <p14:creationId xmlns:p14="http://schemas.microsoft.com/office/powerpoint/2010/main" val="389152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1.3 </a:t>
            </a:r>
            <a:r>
              <a:rPr lang="th-TH" dirty="0"/>
              <a:t>กระบวนการกลุ่ม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>
                <a:cs typeface="+mj-cs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754743" y="1306701"/>
            <a:ext cx="110163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/>
              <a:t>	การสัมมนา นับเป็นรูปแบบการประชุมกลุ่ม แบบหนึ่งซึ่งอาศัยกระบวนการกลุ่มในการดำเนินงาน</a:t>
            </a:r>
          </a:p>
          <a:p>
            <a:pPr algn="thaiDist"/>
            <a:r>
              <a:rPr lang="th-TH" sz="3200" dirty="0"/>
              <a:t>	คำว่า "กระบวนการ" คือ แนวทางดำเนินการในเรื่องใดเรื่องหนึ่งอย่างมีลำดับขั้นตอนที่ต่อเนื่องตั้งแต่ตันจนแล้วเสร็จตามจุดประสงค์ที่กำหนดไว้ ขั้นตอนดังกล่าวมีการทคลองใช้แล้วพบว่า ช่วยให้การดำเนินการมีประสิทธิภาพ นำไปสู่ความสำเร็จตามเป้าหมายโดยใช้เวลาและทรัพยากรน้อยที่สุด</a:t>
            </a:r>
          </a:p>
          <a:p>
            <a:pPr algn="thaiDist"/>
            <a:r>
              <a:rPr lang="th-TH" sz="3200" dirty="0"/>
              <a:t>	ส่วนในหนังสือ "พจนานุกรมฉบับราชบัณฑิตยสถาน พ.ศ. 2525"  ได้ให้ความหมายของคำว่า “กระบวนการ"  หมายถึง ปรากฏการณ์ธรรมชาติที่ค่อย ๆ เปลี่ยนแปลงอย่างมีระเบียบไปสู่ผลอย่างหนึ่ง หรือกรรมวิธี ลำดับการกระนำ ซึ่งดำเนินต่อเนื่องกันไปจนสำเร็จลง ณ ระดับหนึ่ง (ราชบัณฑิตยสถาน 2538 : 35-36)</a:t>
            </a:r>
          </a:p>
        </p:txBody>
      </p:sp>
    </p:spTree>
    <p:extLst>
      <p:ext uri="{BB962C8B-B14F-4D97-AF65-F5344CB8AC3E}">
        <p14:creationId xmlns:p14="http://schemas.microsoft.com/office/powerpoint/2010/main" val="155862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1.3 </a:t>
            </a:r>
            <a:r>
              <a:rPr lang="th-TH" dirty="0"/>
              <a:t>กระบวนการกลุ่ม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>
                <a:cs typeface="+mj-cs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831" y="1423225"/>
            <a:ext cx="110163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600" dirty="0"/>
              <a:t>	สำหรับ คำว่า "กลุ่ม" นั้น </a:t>
            </a:r>
            <a:r>
              <a:rPr lang="th-TH" sz="3600" dirty="0" err="1"/>
              <a:t>ศิริวรรณ</a:t>
            </a:r>
            <a:r>
              <a:rPr lang="th-TH" sz="3600" dirty="0"/>
              <a:t> เสรัตน์ และคณะ (2538 : 134) ได้ให้ความหมายหลากหลายดังนี้</a:t>
            </a:r>
          </a:p>
          <a:p>
            <a:pPr algn="thaiDist"/>
            <a:r>
              <a:rPr lang="th-TH" sz="3600" dirty="0"/>
              <a:t>		1. กลุ่มบุคคลสองคนขึ้นไปซึ่งเกี่ยวข้องกัน และมีอิทธิพลต่อกันและกันที่จะให้บรรลุจุดมุ่งหมาย</a:t>
            </a:r>
          </a:p>
          <a:p>
            <a:pPr algn="thaiDist"/>
            <a:r>
              <a:rPr lang="th-TH" sz="3600" dirty="0"/>
              <a:t>		2. กลุ่มบุคคล ซึ่งมีคุณสมบัติ ดังนี้</a:t>
            </a:r>
          </a:p>
          <a:p>
            <a:pPr algn="thaiDist"/>
            <a:r>
              <a:rPr lang="th-TH" sz="3600" dirty="0"/>
              <a:t>		    ก. มีผลกระทบและมีความเกี่ยวข้องกัน</a:t>
            </a:r>
          </a:p>
          <a:p>
            <a:pPr algn="thaiDist"/>
            <a:r>
              <a:rPr lang="th-TH" sz="3600" dirty="0"/>
              <a:t>		    ข. มีความรู้สึกนึกคิดต่อกัน</a:t>
            </a:r>
          </a:p>
          <a:p>
            <a:pPr algn="thaiDist"/>
            <a:r>
              <a:rPr lang="th-TH" sz="3600" dirty="0"/>
              <a:t>		    ค. มีความคิดสร้างสรรค์ อันเป็นผลจากการขัดขวางของสมาชิกเกี่ยวกับการแสดงออก</a:t>
            </a:r>
          </a:p>
        </p:txBody>
      </p:sp>
    </p:spTree>
    <p:extLst>
      <p:ext uri="{BB962C8B-B14F-4D97-AF65-F5344CB8AC3E}">
        <p14:creationId xmlns:p14="http://schemas.microsoft.com/office/powerpoint/2010/main" val="408923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799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1.3 กระบวนการกลุ่ม (ต่อ)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>
                <a:cs typeface="+mj-cs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6166" y="3962382"/>
            <a:ext cx="70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524107" y="1139432"/>
            <a:ext cx="114188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/>
              <a:t>	"กระบวนการกลุ่ม" เป็นกระบวนการที่มุ่งให้ผู้เข้าร่วมการสัมมนาทำงานร่วมกัน โดยมุ่งเน้นกิจกรรมดังต่อไปนี้</a:t>
            </a:r>
          </a:p>
          <a:p>
            <a:pPr algn="thaiDist"/>
            <a:r>
              <a:rPr lang="th-TH" sz="3200" dirty="0"/>
              <a:t>		1. มีผู้นำกลุ่มซึ่งอาจผลัดเปลี่ยนกันทำหน้าที่</a:t>
            </a:r>
          </a:p>
          <a:p>
            <a:pPr algn="thaiDist"/>
            <a:r>
              <a:rPr lang="th-TH" sz="3200" dirty="0"/>
              <a:t>		2. วางแผนกำหนดวัตถุประสงค์และวิธีการที่ชัดเจน</a:t>
            </a:r>
          </a:p>
          <a:p>
            <a:pPr algn="thaiDist"/>
            <a:r>
              <a:rPr lang="th-TH" sz="3200" dirty="0"/>
              <a:t>		3. รับฟังความคิดเห็นจากสมาชิกทุกคนบนพื้นฐานของเหตุผล</a:t>
            </a:r>
          </a:p>
          <a:p>
            <a:pPr algn="thaiDist"/>
            <a:r>
              <a:rPr lang="th-TH" sz="3200" dirty="0"/>
              <a:t>		4. แบ่งหน้าที่รับผิดชอบเมื่อมีการปฏิบัติงาน</a:t>
            </a:r>
          </a:p>
          <a:p>
            <a:pPr algn="thaiDist"/>
            <a:r>
              <a:rPr lang="th-TH" sz="3200" dirty="0"/>
              <a:t>		5. ติดตามผลการปฏิบัติงานและปรับปรุงพัฒนา</a:t>
            </a:r>
          </a:p>
          <a:p>
            <a:pPr algn="thaiDist"/>
            <a:r>
              <a:rPr lang="th-TH" sz="3200" dirty="0"/>
              <a:t>		6. ประเมินผลรวมและชื่นชมในผลงานของคณะ</a:t>
            </a:r>
          </a:p>
          <a:p>
            <a:pPr algn="thaiDist"/>
            <a:r>
              <a:rPr lang="th-TH" sz="3200" dirty="0"/>
              <a:t>	กระบวนการกลุ่มมีอิทธิพลอย่างมากมายต่อความสำเร็จและประสิทธิภาพของการดำเนินการจัดสัมมนา ดังนั้น คณะทำงานการจัดการสัมมนาจึงมีความจำเป็นอย่างยิ่งที่จะต้องทำความเข้าใจถึงธรรมชาติของกระบวนการกลุ่มอย่างถ่องแท้</a:t>
            </a:r>
          </a:p>
        </p:txBody>
      </p:sp>
    </p:spTree>
    <p:extLst>
      <p:ext uri="{BB962C8B-B14F-4D97-AF65-F5344CB8AC3E}">
        <p14:creationId xmlns:p14="http://schemas.microsoft.com/office/powerpoint/2010/main" val="82138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370"/>
            <a:ext cx="10515600" cy="752475"/>
          </a:xfrm>
        </p:spPr>
        <p:txBody>
          <a:bodyPr/>
          <a:lstStyle/>
          <a:p>
            <a:r>
              <a:rPr lang="th-TH" b="1" dirty="0"/>
              <a:t>1.4 การสร้างแรงจูงใจ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48416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dirty="0"/>
              <a:t>	ในกระบวนการกลุ่มที่มีเป้าหมายมุ่งแก้ไขปัญหา และเสนอแนะทางแก้ไขเป็นหลักนั้นผู้เข้าร่วมสัมมนา นับเป็นหัวใจหลักที่จะผลักดันแนวทางแก้ไขปัญหาได้อย่างมีคุณภาพ ฉะนั้นการสร้างแรงจูงใจให้แก่ผู้เข้าร่วมสัมมนาจึงเป็นปัจจัยที่ควรคำนึงถึงเป็นอย่างมาก </a:t>
            </a:r>
          </a:p>
          <a:p>
            <a:pPr marL="0" indent="0" algn="thaiDist">
              <a:buNone/>
            </a:pPr>
            <a:r>
              <a:rPr lang="th-TH" sz="4000" dirty="0"/>
              <a:t>	แรงจูงใจจัดเป็นศาสตร์แขนงหนึ่งในการบริหารงานบุคคล ที่มีวัตถุประสงค์เพื่อเพิ่มประสิทธิภาพการปฏิบัติงานให้ดีขึ้น ซึ่งความหมายของการจูงใจ (</a:t>
            </a:r>
            <a:r>
              <a:rPr lang="en-US" sz="4000" dirty="0"/>
              <a:t>Motivation) </a:t>
            </a:r>
            <a:r>
              <a:rPr lang="th-TH" sz="4000" dirty="0"/>
              <a:t>ได้มีนักจิตวิทยาหลายท่านได้ให้คำจำกัดความไว้ต่าง ๆ กันคือ</a:t>
            </a:r>
          </a:p>
        </p:txBody>
      </p:sp>
    </p:spTree>
    <p:extLst>
      <p:ext uri="{BB962C8B-B14F-4D97-AF65-F5344CB8AC3E}">
        <p14:creationId xmlns:p14="http://schemas.microsoft.com/office/powerpoint/2010/main" val="314061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823"/>
            <a:ext cx="10515600" cy="752475"/>
          </a:xfrm>
        </p:spPr>
        <p:txBody>
          <a:bodyPr/>
          <a:lstStyle/>
          <a:p>
            <a:r>
              <a:rPr lang="th-TH" b="1" dirty="0"/>
              <a:t>1.4 การสร้างแรงจูงใจ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48416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dirty="0"/>
              <a:t>	ดร. </a:t>
            </a:r>
            <a:r>
              <a:rPr lang="th-TH" sz="3600" dirty="0" err="1"/>
              <a:t>หลุย</a:t>
            </a:r>
            <a:r>
              <a:rPr lang="th-TH" sz="3600" dirty="0"/>
              <a:t> จำปาเทศ (2535 :47) ได้ให้คำจำกัดความไว้ว่า "การจูงใจ" การกระตุ้นหรือเร้าให้อินทรีย์ได้เพิ่มพูนความสามารถ ความพยายามหรือพลังที่ซ่อนเร้นอยู่ภายใน ให้เกิดการกระทำหรือทุ่มเทในงานที่ทำ เพื่อให้บรรลุความปรารถนา การแก้ปัญหาหรือเพื่อให้เป็นไปตามเป้าหมายอันจะนำมาซึ่งความพึงพอใจ</a:t>
            </a:r>
          </a:p>
          <a:p>
            <a:pPr marL="0" indent="0" algn="thaiDist">
              <a:buNone/>
            </a:pPr>
            <a:r>
              <a:rPr lang="en-US" sz="3600" dirty="0"/>
              <a:t>	Robert </a:t>
            </a:r>
            <a:r>
              <a:rPr lang="en-US" sz="3600" dirty="0" err="1"/>
              <a:t>O.Baron</a:t>
            </a:r>
            <a:r>
              <a:rPr lang="en-US" sz="3600" dirty="0"/>
              <a:t>  </a:t>
            </a:r>
            <a:r>
              <a:rPr lang="th-TH" sz="3600" dirty="0"/>
              <a:t>กล่าวว่า "การจูงใจเป็นกระบวนการชุดหนึ่งที่ทำให้พฤติกรรมของบุคคลเกิดพลังและกำกับให้พฤติกรรมที่เกิดพลังนั้นได้บรรลุเป้าหมายบางประการ“</a:t>
            </a:r>
          </a:p>
          <a:p>
            <a:pPr marL="0" indent="0" algn="thaiDist">
              <a:buNone/>
            </a:pPr>
            <a:r>
              <a:rPr lang="th-TH" sz="3600" dirty="0"/>
              <a:t>	จากความหมายทั้งหลายจึงพอสรุปได้ว่า การจูงใจ คือ การกระตุ้นให้พลังที่ซ่อนเร้นอยู่ภายใน ได้เกิดการกระทำเพื่อบรรลุเป้าหมายและวัตถุประสงค์ที่ตั้งไว้</a:t>
            </a:r>
          </a:p>
        </p:txBody>
      </p:sp>
    </p:spTree>
    <p:extLst>
      <p:ext uri="{BB962C8B-B14F-4D97-AF65-F5344CB8AC3E}">
        <p14:creationId xmlns:p14="http://schemas.microsoft.com/office/powerpoint/2010/main" val="1070293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th-TH" b="1" dirty="0"/>
              <a:t>1.4 การสร้างแรงจูงใจ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48416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dirty="0"/>
              <a:t>	กระบวนการที่ก่อให้เกิดแรงจูงใจ มีขั้นตอนดังนี้</a:t>
            </a:r>
          </a:p>
          <a:p>
            <a:pPr marL="0" indent="0" algn="thaiDist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ความต้องการ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Needs)</a:t>
            </a:r>
          </a:p>
          <a:p>
            <a:pPr marL="0" indent="0" algn="thaiDist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แรงขับ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Drives)</a:t>
            </a:r>
          </a:p>
          <a:p>
            <a:pPr marL="0" indent="0" algn="thaiDist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ทำพฤติกรรมเพื่อให้ได้สิ่งที่ต้องการ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Actions)</a:t>
            </a:r>
          </a:p>
          <a:p>
            <a:pPr marL="0" indent="0" algn="thaiDist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พอใจที่ได้รับการตอบสนอง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(Satisfactions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 algn="thaiDist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แรงขับลดลง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Reduction)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098" name="Picture 2" descr="G:\มคอ 2 2564\มคอ 3 สัมมนาทางอิสลามศึกษา\502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6" t="22222" r="42382" b="22539"/>
          <a:stretch/>
        </p:blipFill>
        <p:spPr bwMode="auto">
          <a:xfrm rot="5400000">
            <a:off x="7133533" y="1694163"/>
            <a:ext cx="5275944" cy="412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57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ED9C39-373C-48A6-83AD-5B1295C8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65"/>
            <a:ext cx="10515600" cy="776288"/>
          </a:xfrm>
        </p:spPr>
        <p:txBody>
          <a:bodyPr/>
          <a:lstStyle/>
          <a:p>
            <a:r>
              <a:rPr lang="th-TH" dirty="0"/>
              <a:t>1. หลักการสัมมนาทั่วไป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503E6C-6258-4F47-A4EA-EB43748A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3115"/>
            <a:ext cx="10661073" cy="474142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dirty="0"/>
              <a:t>	ในการทำงานใด ๆ ตามไม่ว่างานชิ้นนั้นจะเป็นงานใหญ่หรืองานเล็ก ไม่ว่างานนั้นจะเป็นงานที่ง่ายหรือซับซ้อนงานทุกชิ้นย่อมต้องมีป้าหมายในการทำ เมื่อตั้งเป้าหมายในการทำงานแล้ว เราจำเป็นต้องหาแนวทางต่างๆ ที่จะทำให้สามารถเดินไปสู่เป้าหมายได้โดยตรง สัมมนาก็นับว่าเป็นงานชิ้นหนึ่งที่ค่อนข้างจะซับซ้อน การจะให้งานสัมมนาสามารถบรรลุเป้าหมายการจัดที่กำหนดไว้อย่างงดงามนั้นต้องอาศัยแนวทางในการดำเนินงานที่เป็นระบบ ซึ่งแนวทางนี้จะนำไปสู่เป้าหมายที่กำหนดไว้โดยตรง และแนวทางนี้ก็คือ "หลักการ"</a:t>
            </a:r>
          </a:p>
          <a:p>
            <a:pPr marL="0" indent="0" algn="thaiDist">
              <a:buNone/>
            </a:pPr>
            <a:r>
              <a:rPr lang="th-TH" sz="3600" dirty="0"/>
              <a:t>	ในพจนานุกรมฉบับราชบัณฑิตย์สถาน พ.ศ. 2525 (2538 : 879) ได้ให้ความหมายของ "หลักการ“ ไว้ว่า เป็นหลักสาระสำคัญในการดำเนินการ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11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068"/>
            <a:ext cx="10515600" cy="752475"/>
          </a:xfrm>
        </p:spPr>
        <p:txBody>
          <a:bodyPr/>
          <a:lstStyle/>
          <a:p>
            <a:r>
              <a:rPr lang="th-TH" b="1" dirty="0"/>
              <a:t>1.4 การสร้างแรงจูงใจ (ต่อ)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629" y="1117600"/>
            <a:ext cx="11016342" cy="5370285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/>
              <a:t>	ความต้องการ นับเป็นขั้นตอนที่สำคัญที่สุดของกระบนการแรงจูงใจ เพราะแรงจูงใจต้องเริ่มต้นจากความต้องการเสมอ นักมานุษยวิทยาได้ทำการวิจัยศึกษาพฤติกรรมของมนุษย์และได้แบ่งความต้องการพื้นฐานของมนุษย์เป็น 5 ชนิด ซึ่งเป็นแนวคิดของ</a:t>
            </a:r>
            <a:r>
              <a:rPr lang="th-TH" sz="3200" dirty="0" err="1"/>
              <a:t>อัมป</a:t>
            </a:r>
            <a:r>
              <a:rPr lang="th-TH" sz="3200" dirty="0"/>
              <a:t>ราแฮม </a:t>
            </a:r>
            <a:r>
              <a:rPr lang="th-TH" sz="3200" dirty="0" err="1"/>
              <a:t>เอช</a:t>
            </a:r>
            <a:r>
              <a:rPr lang="th-TH" sz="3200" dirty="0"/>
              <a:t>. (</a:t>
            </a:r>
            <a:r>
              <a:rPr lang="en-US" sz="3200" dirty="0"/>
              <a:t>Abraham H. </a:t>
            </a:r>
            <a:r>
              <a:rPr lang="en-US" sz="3200" dirty="0" err="1"/>
              <a:t>Maslaw</a:t>
            </a:r>
            <a:r>
              <a:rPr lang="en-US" sz="3200" dirty="0"/>
              <a:t>)</a:t>
            </a:r>
          </a:p>
          <a:p>
            <a:pPr marL="0" indent="0" algn="thaiDist">
              <a:buNone/>
            </a:pPr>
            <a:r>
              <a:rPr lang="th-TH" sz="3200" dirty="0"/>
              <a:t>	ขั้นที่ 1 ความต้องการด้านร่างกาย</a:t>
            </a:r>
          </a:p>
          <a:p>
            <a:pPr marL="0" indent="0" algn="thaiDist">
              <a:buNone/>
            </a:pPr>
            <a:r>
              <a:rPr lang="th-TH" sz="3200" dirty="0"/>
              <a:t>	ขั้นที่ 2 ความต้องการความมั่นคงปลอดภัย</a:t>
            </a:r>
          </a:p>
          <a:p>
            <a:pPr marL="0" indent="0" algn="thaiDist">
              <a:buNone/>
            </a:pPr>
            <a:r>
              <a:rPr lang="th-TH" sz="3200" dirty="0"/>
              <a:t>	ขั้นที่ 3 ความต้องการความรักและการเป็นที่ยอมรับจากสังคม</a:t>
            </a:r>
          </a:p>
          <a:p>
            <a:pPr marL="0" indent="0" algn="thaiDist">
              <a:buNone/>
            </a:pPr>
            <a:r>
              <a:rPr lang="th-TH" sz="3200" dirty="0"/>
              <a:t>	ขั้นที่ 4 ความต้องการได้รับการยกย่อง</a:t>
            </a:r>
          </a:p>
          <a:p>
            <a:pPr marL="0" indent="0" algn="thaiDist">
              <a:buNone/>
            </a:pPr>
            <a:r>
              <a:rPr lang="th-TH" sz="3200" dirty="0"/>
              <a:t>	ขั้นที่ 5 ความต้องที่จะรู้และเข้าใจตนเองอย่างแท้จริงและตระหนักในความสามารถแห่งตนกล้าเปิดเผยตนเอง ยอมรับข้อบกพร่องของตนเอง และมีความปรารถนาอย่างแรงกล้าที่จะเป็นคนดีที่สุดเท่าที่จะมีความสามารถทำได้ </a:t>
            </a:r>
          </a:p>
          <a:p>
            <a:pPr marL="0" indent="0" algn="thaiDist">
              <a:buNone/>
            </a:pPr>
            <a:endParaRPr lang="th-TH" sz="3200" dirty="0"/>
          </a:p>
          <a:p>
            <a:pPr marL="0" indent="0" algn="thaiDist"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695246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546" y="234499"/>
            <a:ext cx="10515600" cy="752475"/>
          </a:xfrm>
        </p:spPr>
        <p:txBody>
          <a:bodyPr/>
          <a:lstStyle/>
          <a:p>
            <a:r>
              <a:rPr lang="th-TH" b="1" dirty="0"/>
              <a:t>1.4 การสร้างแรงจูงใจ (ต่อ)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629" y="1070896"/>
            <a:ext cx="11016342" cy="5387965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/>
              <a:t>	ความต้องการพื้นฐานทั้ง 5 ประการของมาส</a:t>
            </a:r>
            <a:r>
              <a:rPr lang="th-TH" sz="3200" dirty="0" err="1"/>
              <a:t>โลว์</a:t>
            </a:r>
            <a:r>
              <a:rPr lang="th-TH" sz="3200" dirty="0"/>
              <a:t>นี้ หากวิทยากรมีความเข้าใจและสมารถวิเคราะห์ความต้องการของผู้เข้าร่วมการสัมมนาได้อย่างถ่องแท้ ก็เชื่อว่าจะส่งเสริมประสิทธิภาพในการสัมมนาได้เป็นอย่างดี</a:t>
            </a:r>
          </a:p>
          <a:p>
            <a:pPr marL="0" indent="0" algn="thaiDist">
              <a:buNone/>
            </a:pPr>
            <a:r>
              <a:rPr lang="th-TH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5618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8" y="223425"/>
            <a:ext cx="10515600" cy="752475"/>
          </a:xfrm>
        </p:spPr>
        <p:txBody>
          <a:bodyPr>
            <a:normAutofit/>
          </a:bodyPr>
          <a:lstStyle/>
          <a:p>
            <a:r>
              <a:rPr lang="th-TH" sz="3200" b="1" dirty="0"/>
              <a:t>1.4 การสร้างแรงจูงใจ (ต่อ)</a:t>
            </a:r>
            <a:endParaRPr lang="th-TH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629" y="1070896"/>
            <a:ext cx="11016342" cy="5387965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/>
              <a:t>	</a:t>
            </a:r>
          </a:p>
        </p:txBody>
      </p:sp>
      <p:pic>
        <p:nvPicPr>
          <p:cNvPr id="5122" name="Picture 2" descr="G:\มคอ 2 2564\มคอ 3 สัมมนาทางอิสลามศึกษา\5029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9" t="24252" r="5437" b="37874"/>
          <a:stretch/>
        </p:blipFill>
        <p:spPr bwMode="auto">
          <a:xfrm>
            <a:off x="1926505" y="223425"/>
            <a:ext cx="8650513" cy="648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084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708929"/>
          </a:xfrm>
        </p:spPr>
        <p:txBody>
          <a:bodyPr/>
          <a:lstStyle/>
          <a:p>
            <a:r>
              <a:rPr lang="th-TH" b="1" dirty="0"/>
              <a:t>1.5 การสร้างวิธีคิด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7" y="969285"/>
            <a:ext cx="10947400" cy="5358946"/>
          </a:xfrm>
        </p:spPr>
        <p:txBody>
          <a:bodyPr>
            <a:noAutofit/>
          </a:bodyPr>
          <a:lstStyle/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dirty="0"/>
              <a:t>	</a:t>
            </a:r>
            <a:r>
              <a:rPr lang="th-TH" dirty="0"/>
              <a:t>เป้าหมายสุดท้ายของการสัมมนาแต่ละครั้ง คือ การเสนอแนวคิดในการแก้ไขปัญหาที่ทำมาเป็นหัวข้อการสัมมนา แนวความคิดเหล่านี้ได้จากการระดมความคิดของผู้เข้าร่วมการสัมมนาทุกคน ฉะนั้น ถ้าผู้เข้าร่วมการสัมมนามีวิธีการคิดที่มีคุณภาพ การระดมความคิดในการหาทางออกให้กับปัญหาก็ย่อมมีประสิทธิภาพเช่นกัน จะเห็นได้ว่า การระดมความคิดเป็นหัวใจของการสัมมนา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dirty="0"/>
              <a:t>	ศาสตราจารย์ นายแพทย์ ประเวศ วะสี (2537 : 3-21 ) ได้กล่าวถึงวิธีคิดแบบต่าง ๆ 7 วิธี สรุปได้ดังนี้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dirty="0"/>
              <a:t>		</a:t>
            </a:r>
            <a:r>
              <a:rPr lang="th-TH" sz="3200" b="1" dirty="0"/>
              <a:t>1. คิดแบบเปะปะ </a:t>
            </a:r>
            <a:r>
              <a:rPr lang="th-TH" sz="3200" dirty="0"/>
              <a:t>เป็นการคิดอะไรไปเรื่อย ๆ ไม่มีระบบ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dirty="0"/>
              <a:t>		</a:t>
            </a:r>
            <a:r>
              <a:rPr lang="th-TH" sz="3200" b="1" dirty="0"/>
              <a:t>2. คิดแบบวิทยาศาสตร์ </a:t>
            </a:r>
            <a:r>
              <a:rPr lang="th-TH" sz="3200" dirty="0"/>
              <a:t>เป็นการคิดสอบสวนตรวจสอบความรู้อย่างมีเหตุผล โดยแยกเป็นส่วน ๆ ซึ่งทำให้สามารถสร้างความรู้ใหม่ได้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คิดแบบอิทัป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ปัจจย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เป็นการคิดแบบเชื่อมโยงว่าสิ่งต่าง ๆ ล้วนเป็นกระแสของเหตุปัจจัยที่ผลักดันต่อกันมาเรื่อย ๆ ย้อนกลับไปกลับมาไม่มีจุดเริ่มต้น ทุกอย่างเชื่อมโยงกันหมดไม่ว่าจะเป็นมนุษย์ สังคม วัตถุ นามธรรม หรือ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สิ่งต่าง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ๆ ทั้งหมด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003076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708929"/>
          </a:xfrm>
        </p:spPr>
        <p:txBody>
          <a:bodyPr>
            <a:normAutofit/>
          </a:bodyPr>
          <a:lstStyle/>
          <a:p>
            <a:r>
              <a:rPr lang="th-TH" b="1" dirty="0"/>
              <a:t>1.5 การสร้างวิธีคิด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6" y="1114425"/>
            <a:ext cx="10874829" cy="543151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4. คิดแบบอริยสัจ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เป็นการคิดโดยยึดหลักอริยสัจ 4 ได้แก่ ทุกข์ซึ่งให้รู้ว่า ทุกข์คืออะไร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ทำให้รู้สาเหตุของการเกิดทุกข์ นิโรธซึ่งทำให้ผู้นั้นถึงแนวทางในระดับทุกข์ และมรรคซึ่งทำให้รู้ถึงวิธีการดับทุกข์นั้น</a:t>
            </a:r>
          </a:p>
          <a:p>
            <a:pPr marL="0" indent="0" algn="thaiDist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5. คิดแบบทวิลักษณ์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เป็นการคิด 2 ด้าน มองลักษณะของสรรพสิ่งต่าง ๆ ทั้งด้านที่เป็นคุณและด้านที่เป็นโทษ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คิดแบบทางบวก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เป็นการคิดทางที่ดี ซึ่งมีผลดีต่อระบบชีววิทยา ทำให้สุขภาพจิตดีสามารถทำงานสร้างสรรค์ได้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คิดแบบไม่คิด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เป็นการหยุดคิดเพื่อให้เกิดความรู้สึกที่เป็นกลาง และเกิดความสงบขึ้นเมื่อสงบจากการหยุดคิด สมองจะปรับระบบของมันเอง แล้วทำให้สามารถเห็นอะไรต่าง ๆ ด้วย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ความเป็นจริงมากขึ้น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3064641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708929"/>
          </a:xfrm>
        </p:spPr>
        <p:txBody>
          <a:bodyPr>
            <a:normAutofit/>
          </a:bodyPr>
          <a:lstStyle/>
          <a:p>
            <a:r>
              <a:rPr lang="th-TH" b="1" dirty="0"/>
              <a:t>1.5 การสร้างวิธีคิด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6" y="928914"/>
            <a:ext cx="10874829" cy="561702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คนที่มีความรู้กับคนที่มีความคิดที่ถูกทางนั้นต่างกัน คนที่มีความคิดถูกทางไม่จำเป็นจะต้องเป็นคนที่มีการศึกษาสูงเสมอ แต่จะมีอยู่ในบุคคลทุกชั้นทุกอาชีพ และทุกวัย ในหนังสือ "มันสมอง" ของพลตรี หลวง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วิจิตร วาท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 (2532 :102- 108) ได้กล่าวถึงวิธีคิดหาเหตุผลให้ถูกทางว่ามี 2 วิธี คือ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พยายามแสวงหาความจริง ซึ่งสามารถทำได้โดย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ก. ยอมรับว่าเป็นความจริงเฉพาะในสิ่งที่เราพิจารณาแล้ว ซึ่งเกณฑ์การพิจารณายึด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หลักต่อไปนี้ 	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1) ความจริงต้องไม่ขัดกัน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Principle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 Contradiction)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2) ความจริงต้องพิสูจน์ได้ว่าเหมือนกัน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Principle of Identity)</a:t>
            </a:r>
          </a:p>
          <a:p>
            <a:pPr marL="0" indent="0" algn="thaiDist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3) ความจริงจะต้องเป็นอย่างหนึ่งอย่างใด โดยบริบูรณ์ไม่เป็นเพียงแต่ครึ่ง ๆ กลาง ๆ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Principle of the Meddle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Bening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Excluded)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4) ความจริงจะต้องมีเหตุผลเพียงพอ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Principle of Sufficient Reason)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0029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708929"/>
          </a:xfrm>
        </p:spPr>
        <p:txBody>
          <a:bodyPr>
            <a:normAutofit/>
          </a:bodyPr>
          <a:lstStyle/>
          <a:p>
            <a:r>
              <a:rPr lang="th-TH" b="1" dirty="0"/>
              <a:t>1.5 การสร้างวิธีคิด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6" y="928914"/>
            <a:ext cx="10874829" cy="561702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พลตรี หลวงวิจิตรวาทการ (2532 :102- 108) ได้กล่าวถึงวิธีคิดหาเหตุผลให้ถูกทางว่ามี 2 วิธี คือ</a:t>
            </a:r>
          </a:p>
          <a:p>
            <a:pPr marL="0" indent="0" algn="thaiDist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พยายามแสวงหาความจริง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ซึ่งสามารถทำได้โดย</a:t>
            </a:r>
          </a:p>
          <a:p>
            <a:pPr marL="0" indent="0" algn="thaiDist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ข. การแสวงหาความจริงนั้น จะต้องไม่ยกเอาประโยชน์ส่วนตัวขึ้นเป็นที่ตั้ง คนบางคนยอมฟังแต่ความจริงที่เป็นประโยชน์ข้างตัว ที่จะเป็นเครื่องสนับสนุนความเห็นเดิม และความมุ่งหมายของตัว คนชนิดนี้ไม่มีโอกาสจะทราบความจริงอันใดได้ แต่ถ้าเราพยายามฟังทั้งสองฝ่ายอามาตริตรองโดยรอบคอบแล้ว จึงลงความเห็นว่าเป็นจริงในข้อที่ตนเห็นซัดแจ้งว่าเป็นจึงจะมีความเห็นที่ถูกทาง</a:t>
            </a:r>
          </a:p>
          <a:p>
            <a:pPr marL="0" indent="0" algn="thaiDist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ค. ทำตัวให้เคยชินต่อการแสวงหาความจริงอยู่เสมอ</a:t>
            </a:r>
          </a:p>
        </p:txBody>
      </p:sp>
    </p:spTree>
    <p:extLst>
      <p:ext uri="{BB962C8B-B14F-4D97-AF65-F5344CB8AC3E}">
        <p14:creationId xmlns:p14="http://schemas.microsoft.com/office/powerpoint/2010/main" val="958653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3182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1.5 การสร้างวิธีคิด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8226"/>
            <a:ext cx="10990943" cy="5341257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b="1" dirty="0"/>
              <a:t>	2. พยายามแสวงหาเหตุผล </a:t>
            </a:r>
            <a:r>
              <a:rPr lang="th-TH" sz="3600" dirty="0"/>
              <a:t>การแสวงหาเหตุผลนับเป็นสิ่งสำคัญมาก เพราะถ้าเราต้องการบรรลุผลอันหนึ่ง เราจำเป็นต้องพยายามหาเหตุแห่งผลอันนั้น และพยายามทำให้มีเหตุอันนั้นเกิดขึ้น หลักการแสวงหาเหตุผลมี 5 ประการ คือ</a:t>
            </a:r>
          </a:p>
          <a:p>
            <a:pPr marL="0" indent="0" algn="thaiDist">
              <a:buNone/>
            </a:pPr>
            <a:r>
              <a:rPr lang="th-TH" sz="3600" dirty="0"/>
              <a:t>		ก. ระวังอย่าเอาผลมาทำเป็นเหตุ </a:t>
            </a:r>
          </a:p>
          <a:p>
            <a:pPr marL="0" indent="0" algn="thaiDist">
              <a:buNone/>
            </a:pPr>
            <a:r>
              <a:rPr lang="th-TH" sz="3600" dirty="0"/>
              <a:t>		ข. ระวังอย่าเอาความบังเอิญมาเป็นเหตุ</a:t>
            </a:r>
          </a:p>
          <a:p>
            <a:pPr marL="0" indent="0" algn="thaiDist">
              <a:buNone/>
            </a:pPr>
            <a:r>
              <a:rPr lang="th-TH" sz="3600" dirty="0"/>
              <a:t>		ค. สิ่งที่มีมาก่อนไม่จำต้องเป็นเหตุของสิ่งที่มีมาภายหลังเสมอไป </a:t>
            </a:r>
          </a:p>
          <a:p>
            <a:pPr marL="0" indent="0" algn="thaiDist">
              <a:buNone/>
            </a:pPr>
            <a:r>
              <a:rPr lang="th-TH" sz="3600" dirty="0"/>
              <a:t>		ง. อย่าเอาสิ่งซึ่งมีขึ้นภายหลังมาเป็นเหตุของสิ่งที่จะต้องมีขึ้นมาก่อน</a:t>
            </a:r>
          </a:p>
          <a:p>
            <a:pPr marL="0" indent="0" algn="thaiDist"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90176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070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1.5 การสร้างวิธีคิด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61142"/>
            <a:ext cx="10990943" cy="5341257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dirty="0"/>
              <a:t>       2. </a:t>
            </a:r>
            <a:r>
              <a:rPr lang="th-TH" sz="3600" b="1" dirty="0"/>
              <a:t>พยายามแสวงหาเหตุผล </a:t>
            </a:r>
            <a:r>
              <a:rPr lang="th-TH" sz="3600" dirty="0"/>
              <a:t>การแสวงหาเหตุผลนับเป็นสิ่งสำคัญมาก เพราะถ้าเราต้องการบรรลุผลอันหนึ่ง เราจำเป็นต้องพยายามหาเหตุแห่งผลอันนั้น และพยายามทำให้มีเหตุอันนั้นเกิดขึ้น หลักการแสวงหาเหตุผลมี 5 ประการ คือ</a:t>
            </a:r>
          </a:p>
          <a:p>
            <a:pPr marL="0" indent="0" algn="thaiDist">
              <a:buNone/>
            </a:pPr>
            <a:r>
              <a:rPr lang="th-TH" sz="3600" dirty="0"/>
              <a:t>		จ. สิ่งอันหนึ่งจะนับเป็นเหตุของอีกหนึ่งได้ต่อเมื่อมีกำลังพอที่จะทำให้สิ่งอื่นอีกอันหนึ่งนั้นเกิดขึ้น ผลบางอันเกิดขึ้นโดยที่เราเข้าใจว่าสิ่งนั้น ๆ เป็นเหตุ แต่ความจริงยังต้องอาศัยเหตุอันอื่น ๆ อยู่มาก ถ้าลำพังแต่เหตุนั้นอันเดียว ผลอันนั้นก็จะไม่เกิดขึ้นได้ เมื่อเป็นเช่นนี้ จะเรียกว่าสิ่งนั้นเป็นเหตุของผลอันนั้นโดยเฉพาะ ไม่ได้</a:t>
            </a:r>
          </a:p>
          <a:p>
            <a:pPr marL="0" indent="0" algn="thaiDist">
              <a:buNone/>
            </a:pPr>
            <a:r>
              <a:rPr lang="th-TH" sz="3600" dirty="0"/>
              <a:t>	</a:t>
            </a:r>
            <a:r>
              <a:rPr lang="th-TH" sz="3600" b="1" dirty="0">
                <a:solidFill>
                  <a:srgbClr val="FF0000"/>
                </a:solidFill>
              </a:rPr>
              <a:t>ในการสัมมนา </a:t>
            </a:r>
            <a:r>
              <a:rPr lang="th-TH" sz="3600" dirty="0"/>
              <a:t>การระดมความคิดในการแก้ไขปัญหาถ้าตั้งอยู่บนพื้นฐานของความเป็นเหตุเป็นผลที่ถูกต้องย่อมจะได้แนวทางแก้ไขปัญหาที่ถูกต้อง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221183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612"/>
            <a:ext cx="10515600" cy="825046"/>
          </a:xfrm>
        </p:spPr>
        <p:txBody>
          <a:bodyPr/>
          <a:lstStyle/>
          <a:p>
            <a:r>
              <a:rPr lang="th-TH" b="1" dirty="0"/>
              <a:t>1.6 การสืบคันข้อมูล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961914" cy="529771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dirty="0"/>
              <a:t>	ในการระคมความคิด ผู้เข้าร่วมสัมมนาจำเป็นอย่างยิ่งที่จะต้องมีข้อมูลที่เกี่ยวข้องกันอย่างเต็มที่ การเตรียมข้อมูลมีผลต่อการสร้างวิสัยทัศน์ในการแก้ไขปัญหาได้ดียิ่งข้อมูลเหล่าตามารถสีบนได้จากแหล่งข้อมูลหลากหลายไม่ว่าจะเป็นในรูปของหนังสือ บุคคล </a:t>
            </a:r>
            <a:r>
              <a:rPr lang="th-TH" dirty="0" err="1"/>
              <a:t>หรือวัส</a:t>
            </a:r>
            <a:r>
              <a:rPr lang="th-TH" dirty="0"/>
              <a:t>ดูอุป</a:t>
            </a:r>
            <a:r>
              <a:rPr lang="th-TH" dirty="0" err="1"/>
              <a:t>กรณ</a:t>
            </a:r>
            <a:r>
              <a:rPr lang="th-TH" dirty="0"/>
              <a:t>ต่าง ๆ อย่างไรก็ตามแหล่งสืบค้นข้อมูลที่</a:t>
            </a:r>
            <a:r>
              <a:rPr lang="th-TH" dirty="0" err="1"/>
              <a:t>ไช้</a:t>
            </a:r>
            <a:r>
              <a:rPr lang="th-TH" dirty="0"/>
              <a:t>ในการเตรียมตัวก่อนเข้าร่วมสัมมนามีดังต่อไปนี้</a:t>
            </a:r>
          </a:p>
          <a:p>
            <a:pPr marL="0" indent="0">
              <a:buNone/>
            </a:pPr>
            <a:r>
              <a:rPr lang="th-TH" dirty="0"/>
              <a:t>	1. วิจัยพัฒนา การเปลี่ยนแปลงในทางที่เจริญขึ้น ซึ่งผลงานวิจัยถือว่าเป็นข้อมูลที่ใหม่ที่สุด</a:t>
            </a:r>
          </a:p>
          <a:p>
            <a:pPr marL="0" indent="0">
              <a:buNone/>
            </a:pPr>
            <a:r>
              <a:rPr lang="th-TH" dirty="0"/>
              <a:t>	2. สิทธิบัตร </a:t>
            </a:r>
            <a:r>
              <a:rPr lang="th-TH" dirty="0" smtClean="0"/>
              <a:t>เป็นเอกสารแสดง</a:t>
            </a:r>
            <a:r>
              <a:rPr lang="th-TH" dirty="0"/>
              <a:t>กรรมสิทธ์ในสิ่งประดิษฐ์ งานเขียนหรืองานคันคว้าต่าง ๆ</a:t>
            </a:r>
          </a:p>
          <a:p>
            <a:pPr marL="0" indent="0">
              <a:buNone/>
            </a:pPr>
            <a:r>
              <a:rPr lang="th-TH" dirty="0"/>
              <a:t>	3. การสัมมนา เป็นความรู้หรือ</a:t>
            </a:r>
            <a:r>
              <a:rPr lang="th-TH" dirty="0" smtClean="0"/>
              <a:t>ข้อสรุป</a:t>
            </a:r>
            <a:r>
              <a:rPr lang="th-TH" dirty="0"/>
              <a:t>ที่ได้จากการประชุมสัมมนา ถือว่าเป็นความรู้ที่ใหม่กว่าในเอกสาร หรือตำรา</a:t>
            </a:r>
          </a:p>
          <a:p>
            <a:pPr marL="0" indent="0">
              <a:buNone/>
            </a:pPr>
            <a:r>
              <a:rPr lang="th-TH" dirty="0"/>
              <a:t>	4. รายงานการวิจัย ซึ่งผู้วิจัยได้เขียนขึ้นเพื่อรายงานผลที่ได้จากการทำวิจัยให้เจ้าของทุนทราบ หรือเพื่อรายงานสรุปผลส่งผลในวารสารต่าง</a:t>
            </a:r>
          </a:p>
          <a:p>
            <a:pPr marL="0" indent="0">
              <a:buNone/>
            </a:pPr>
            <a:r>
              <a:rPr lang="th-TH" dirty="0"/>
              <a:t>	5. วารสารต่าง ๆ ที่ห้องสมุดได้ซื้อหรือรับเป็นรายปักษ์ รายเดือน หรือรายปี ดามที่วารสารประเภทนั้นได้จัดพิมพ์ขึ้น</a:t>
            </a:r>
          </a:p>
        </p:txBody>
      </p:sp>
    </p:spTree>
    <p:extLst>
      <p:ext uri="{BB962C8B-B14F-4D97-AF65-F5344CB8AC3E}">
        <p14:creationId xmlns:p14="http://schemas.microsoft.com/office/powerpoint/2010/main" val="188618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ED9C39-373C-48A6-83AD-5B1295C8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7" y="387908"/>
            <a:ext cx="10515600" cy="776288"/>
          </a:xfrm>
        </p:spPr>
        <p:txBody>
          <a:bodyPr/>
          <a:lstStyle/>
          <a:p>
            <a:r>
              <a:rPr lang="th-TH" dirty="0"/>
              <a:t>1. หลักการสัมมนาทั่วไป (ต่อ)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503E6C-6258-4F47-A4EA-EB43748A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399309"/>
            <a:ext cx="11416146" cy="508461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dirty="0"/>
              <a:t>	หลักการสัมมนาและแนวคิดที่เกี่ยวข้องกับการสัมมนามีดังต่อไปนี้</a:t>
            </a:r>
          </a:p>
          <a:p>
            <a:pPr marL="0" indent="0" algn="thaiDist">
              <a:buNone/>
            </a:pPr>
            <a:r>
              <a:rPr lang="th-TH" sz="4000" dirty="0"/>
              <a:t>	</a:t>
            </a:r>
            <a:r>
              <a:rPr lang="th-TH" sz="4000" b="1" dirty="0"/>
              <a:t>1. หลักการสัมมนาทั่วไป </a:t>
            </a:r>
            <a:r>
              <a:rPr lang="th-TH" sz="4000" dirty="0"/>
              <a:t>จะช่วยเป็นแนวทางใน</a:t>
            </a:r>
            <a:r>
              <a:rPr lang="th-TH" sz="4000" dirty="0" smtClean="0"/>
              <a:t>การดำเนินการ</a:t>
            </a:r>
            <a:r>
              <a:rPr lang="th-TH" sz="4000" dirty="0"/>
              <a:t>จัดการสัมมนาได้อย่างถูกต้องตามกระบวนการที่ยึดถือปฏิบัติกัน</a:t>
            </a:r>
          </a:p>
          <a:p>
            <a:pPr marL="0" indent="0" algn="thaiDist">
              <a:buNone/>
            </a:pPr>
            <a:r>
              <a:rPr lang="th-TH" sz="4000" dirty="0"/>
              <a:t>	</a:t>
            </a:r>
            <a:r>
              <a:rPr lang="th-TH" sz="4000" b="1" dirty="0"/>
              <a:t>2. การแก้ปัญหาเชิงระบบ </a:t>
            </a:r>
            <a:r>
              <a:rPr lang="th-TH" sz="4000" dirty="0"/>
              <a:t>จะช่วยให้การดำเนินการค้นหา วิเคราะห์ และสังเคราะห์ปัญหาไปเป็นอย่างมีประสิทธิภาพ</a:t>
            </a:r>
          </a:p>
          <a:p>
            <a:pPr marL="0" indent="0" algn="thaiDist">
              <a:buNone/>
            </a:pPr>
            <a:r>
              <a:rPr lang="th-TH" sz="4000" dirty="0"/>
              <a:t>	</a:t>
            </a:r>
            <a:r>
              <a:rPr lang="th-TH" sz="4000" b="1" dirty="0"/>
              <a:t>3. กระบวนการกลุ่ม </a:t>
            </a:r>
            <a:r>
              <a:rPr lang="th-TH" sz="4000" dirty="0"/>
              <a:t>จะช่วยให้สมาชิกที่เข้าร่วมการสัมมนา</a:t>
            </a:r>
            <a:r>
              <a:rPr lang="th-TH" sz="4000" dirty="0" smtClean="0"/>
              <a:t>ทั้งหมดสามารถ</a:t>
            </a:r>
            <a:r>
              <a:rPr lang="th-TH" sz="4000" dirty="0"/>
              <a:t>เข้าใจซึ่งกันและกัน อันนำไปสู่การทำงานร่วมกัน การประสานกันได้อย่างเรียบร้อย</a:t>
            </a:r>
          </a:p>
        </p:txBody>
      </p:sp>
    </p:spTree>
    <p:extLst>
      <p:ext uri="{BB962C8B-B14F-4D97-AF65-F5344CB8AC3E}">
        <p14:creationId xmlns:p14="http://schemas.microsoft.com/office/powerpoint/2010/main" val="1936746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612"/>
            <a:ext cx="10515600" cy="825046"/>
          </a:xfrm>
        </p:spPr>
        <p:txBody>
          <a:bodyPr/>
          <a:lstStyle/>
          <a:p>
            <a:r>
              <a:rPr lang="th-TH" b="1" dirty="0"/>
              <a:t>1.6 การสืบคันข้อมูล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961914" cy="529771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dirty="0"/>
              <a:t>	6. เครื่องมือช่วยค้น ได้แก่ บัตรรายงาน บัตรดัชนี หรือการสืบกันข้อมูลด้วยคอมพิวเตอร์ เป็นต้น</a:t>
            </a:r>
          </a:p>
          <a:p>
            <a:pPr marL="0" indent="0">
              <a:buNone/>
            </a:pPr>
            <a:r>
              <a:rPr lang="th-TH" dirty="0"/>
              <a:t>	7. หนังสือและเอกสารรวมเรื่องต่าง ๆ</a:t>
            </a:r>
          </a:p>
          <a:p>
            <a:pPr marL="0" indent="0" algn="thaiDist">
              <a:buNone/>
            </a:pPr>
            <a:r>
              <a:rPr lang="th-TH" dirty="0"/>
              <a:t>	8. สารานุกรม (</a:t>
            </a:r>
            <a:r>
              <a:rPr lang="en-US" dirty="0"/>
              <a:t>Encyclopedia ) </a:t>
            </a:r>
            <a:r>
              <a:rPr lang="th-TH" dirty="0"/>
              <a:t>เป็นหนังสือรวบรวมบทความขนาดสั้น ส่วนใหญ่จะเรียงบทความไร้ตามลำดับตัวอักษร ง่ายต่อการดันหา มีทั้งสารานุกรมทั่วไป และสารานุกรมเฉพาะสาขาวิรา ซึ่งจะมีบทความต่าง ๆ เกี่ยวกับลาขาวิชานั้นที่เขียนโดยผู้เชี่ยวชาญเฉพาะเรื่องหรืออาจจะมีผลงานในสาขาวิชานั้นสรุปไว้ในสารานุกรมที่เกี่ยวข้อง สารานุกรมที่ควรศึกษาคันคว้า ได้แก่ ตารานุกรมไทยฉบับราชบัณฑิตยสถาน สารานุกรมศึกษาศาสตร์ เป็นต้น</a:t>
            </a:r>
          </a:p>
          <a:p>
            <a:pPr marL="0" indent="0" algn="thaiDist">
              <a:buNone/>
            </a:pPr>
            <a:r>
              <a:rPr lang="th-TH" dirty="0"/>
              <a:t>	9. พจนานุกรม (</a:t>
            </a:r>
            <a:r>
              <a:rPr lang="en-US" dirty="0"/>
              <a:t>Dictionary) </a:t>
            </a:r>
            <a:r>
              <a:rPr lang="th-TH" dirty="0"/>
              <a:t>เป็นหนังสือรวมคำ โดยเรียงลำดับอักษรและให้ความรู้เกี่ยวกับคำนั้น มีทั้งพจนานุกรมภาษาต่าง ๆ และพจนานุกรมเฉพาะวิชา เช่น พจนานุกรมไทย</a:t>
            </a:r>
          </a:p>
          <a:p>
            <a:pPr marL="0" indent="0" algn="thaiDist">
              <a:buNone/>
            </a:pPr>
            <a:r>
              <a:rPr lang="th-TH" dirty="0"/>
              <a:t>	10. หนังสือรายปี หนังสือสมพัตสร และหนังสือคู่มือ (</a:t>
            </a:r>
            <a:r>
              <a:rPr lang="en-US" dirty="0"/>
              <a:t>Yearbooks, Almanac, and Handbooks) </a:t>
            </a:r>
            <a:r>
              <a:rPr lang="th-TH" dirty="0"/>
              <a:t>หนังสือรายปีและสมพัดสร เป็นหนังสือรวบรวมแหล่งความรู้ สถิติ ข่าวสาร รายละเอียดเกี่ยวกับ</a:t>
            </a:r>
            <a:r>
              <a:rPr lang="th-TH" dirty="0" err="1"/>
              <a:t>ความกัาวห</a:t>
            </a:r>
            <a:r>
              <a:rPr lang="th-TH" dirty="0"/>
              <a:t>น้าทางวิชาการตาขาต่าง ๆ หนังสือรายปีจะเสนอเรื่องราวในรอบปีที่ผ่านมา</a:t>
            </a:r>
          </a:p>
        </p:txBody>
      </p:sp>
    </p:spTree>
    <p:extLst>
      <p:ext uri="{BB962C8B-B14F-4D97-AF65-F5344CB8AC3E}">
        <p14:creationId xmlns:p14="http://schemas.microsoft.com/office/powerpoint/2010/main" val="923062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612"/>
            <a:ext cx="10515600" cy="825046"/>
          </a:xfrm>
        </p:spPr>
        <p:txBody>
          <a:bodyPr/>
          <a:lstStyle/>
          <a:p>
            <a:r>
              <a:rPr lang="th-TH" b="1" dirty="0"/>
              <a:t>1.6 การสืบคันข้อมูล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074057"/>
            <a:ext cx="11611428" cy="5442857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/>
              <a:t>	11. นามานุกรม (</a:t>
            </a:r>
            <a:r>
              <a:rPr lang="en-US" sz="3200" dirty="0"/>
              <a:t>Directories) </a:t>
            </a:r>
            <a:r>
              <a:rPr lang="th-TH" sz="3200" dirty="0"/>
              <a:t>นามานุกรม คือ หนังสือที่ให้ข้อมูลเกี่ยวกับชื่อต่าง ๆ ได้แก่ ชื่อบุคคลและชื่อสถานที่ อาจจัดเรียงตามลำดับตัวอักษร หรือแบ่งเป็นหมวดหมู่ตามลักษณะของหน่วยงาน </a:t>
            </a:r>
          </a:p>
          <a:p>
            <a:pPr marL="0" indent="0" algn="thaiDist">
              <a:buNone/>
            </a:pPr>
            <a:r>
              <a:rPr lang="th-TH" sz="3200" dirty="0"/>
              <a:t>	12. หนังสือบรรณานุกรม (</a:t>
            </a:r>
            <a:r>
              <a:rPr lang="en-US" sz="3200" dirty="0"/>
              <a:t>Bibliographies) </a:t>
            </a:r>
            <a:r>
              <a:rPr lang="th-TH" sz="3200" dirty="0"/>
              <a:t>เป็นหนังสือรวมรายชื่อสิ่งพิมพ์ โดยให้รายละเอียดเกี่ยวกับชื่อผู้แต่ง ชื่อหนังสือ สถานที่พิมพ์ สำนักพิมพ์ บรรณานุกรมบางเล่มจะสรุปสาระสำคัญของหนังสือ ซึ่งเรียกว่า "บรรณนิทัศน์" ประกอบไว้ด้วย บรรณานุกรมที่สามารถใช้คันคว้า ได้แก่ บรรณานุกรมแห่งชาติ บรรณานุกรมสิ่งพิมพ์ของกระทรวงศึกษาธิการ เป็นต้น</a:t>
            </a:r>
          </a:p>
          <a:p>
            <a:pPr marL="0" indent="0" algn="thaiDist">
              <a:buNone/>
            </a:pPr>
            <a:r>
              <a:rPr lang="th-TH" sz="3200" dirty="0"/>
              <a:t>	13. </a:t>
            </a:r>
            <a:r>
              <a:rPr lang="th-TH" sz="3200" dirty="0" err="1"/>
              <a:t>คัชนี</a:t>
            </a:r>
            <a:r>
              <a:rPr lang="th-TH" sz="3200" dirty="0"/>
              <a:t> (</a:t>
            </a:r>
            <a:r>
              <a:rPr lang="en-US" sz="3200" dirty="0"/>
              <a:t>Index)  </a:t>
            </a:r>
            <a:r>
              <a:rPr lang="th-TH" sz="3200" dirty="0"/>
              <a:t>เป็นสิ่งพิมพ์ที่แสดงแหล่งของบทความ หรือหนังสือโดยจัดเรียงหัวข้อเรื่องตามลำดับตัวอักษร พร้อมทั้งบอกรายละเอียดอื่น ๆ เช่น ชื่อผู้เขียน ชื่อสถานที่ ชื่อวัสดุ สิ่งของ และชื่ออื่น ๆ ช่วยให้ผู้วิจัยหาข้อมูลที่ต้องการได้รวดเร็วดัชนีที่ใช้มาก เช่น ดัชนีหนังสือพิมพ์ ดัชนีวารสาร เป็นต้น</a:t>
            </a:r>
          </a:p>
          <a:p>
            <a:pPr marL="0" indent="0" algn="thaiDist">
              <a:buNone/>
            </a:pPr>
            <a:r>
              <a:rPr lang="th-TH" sz="3200" dirty="0"/>
              <a:t>	14. วารสารวิจัย (</a:t>
            </a:r>
            <a:r>
              <a:rPr lang="en-US" sz="3200" dirty="0"/>
              <a:t>Research periodicals) </a:t>
            </a:r>
            <a:r>
              <a:rPr lang="th-TH" sz="3200" dirty="0"/>
              <a:t>หรือวารสารวัดผลเป็นแหล่งคันคว้าที่ละทันสมัย</a:t>
            </a:r>
          </a:p>
        </p:txBody>
      </p:sp>
    </p:spTree>
    <p:extLst>
      <p:ext uri="{BB962C8B-B14F-4D97-AF65-F5344CB8AC3E}">
        <p14:creationId xmlns:p14="http://schemas.microsoft.com/office/powerpoint/2010/main" val="3923615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612"/>
            <a:ext cx="10515600" cy="825046"/>
          </a:xfrm>
        </p:spPr>
        <p:txBody>
          <a:bodyPr/>
          <a:lstStyle/>
          <a:p>
            <a:r>
              <a:rPr lang="th-TH" b="1" dirty="0"/>
              <a:t>1.6 การสืบคันข้อมูล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961914" cy="5297714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dirty="0"/>
              <a:t>	15. บทคัดบ่อ (</a:t>
            </a:r>
            <a:r>
              <a:rPr lang="en-US" dirty="0"/>
              <a:t>Abstracts) </a:t>
            </a:r>
            <a:r>
              <a:rPr lang="th-TH" dirty="0"/>
              <a:t>บทคัดย่อเป็นหนังสือรวบรวมผลงานวิจัย โดยการสรุปเนื้อหาวิธีการและผลที่คันพบ โดยจัดพิมพ์แยกตามสาขาวิซาต่าง ๆ </a:t>
            </a:r>
          </a:p>
          <a:p>
            <a:pPr marL="0" indent="0" algn="thaiDist">
              <a:buNone/>
            </a:pPr>
            <a:r>
              <a:rPr lang="th-TH" dirty="0"/>
              <a:t>	16. ปริญญานิพนธ์ปริญญาเอก (</a:t>
            </a:r>
            <a:r>
              <a:rPr lang="en-US" dirty="0"/>
              <a:t>Theses and Dissertations) </a:t>
            </a:r>
            <a:endParaRPr lang="th-TH" dirty="0"/>
          </a:p>
          <a:p>
            <a:pPr marL="0" indent="0" algn="thaiDist">
              <a:buNone/>
            </a:pPr>
            <a:r>
              <a:rPr lang="th-TH" dirty="0"/>
              <a:t>	17. หนังสือพิมพ์ (</a:t>
            </a:r>
            <a:r>
              <a:rPr lang="en-US" dirty="0"/>
              <a:t>Newspapers) </a:t>
            </a:r>
            <a:r>
              <a:rPr lang="th-TH" dirty="0"/>
              <a:t>บทความทางวิชาการที่ต้องการดันคว้าอาจมีอยู่ในหนังสือพิมพ์ ปัจจุบัน</a:t>
            </a:r>
          </a:p>
          <a:p>
            <a:pPr marL="0" indent="0" algn="thaiDist">
              <a:buNone/>
            </a:pPr>
            <a:r>
              <a:rPr lang="th-TH" dirty="0"/>
              <a:t>	18. จุลสาร (</a:t>
            </a:r>
            <a:r>
              <a:rPr lang="en-US" dirty="0"/>
              <a:t>Pamphlets) </a:t>
            </a:r>
            <a:r>
              <a:rPr lang="th-TH" dirty="0"/>
              <a:t>เป็นสิ่งพิมพ์ที่มีขนาดเล็ก มีความหนาไม่มาก รูปเล่มไม่เข็งแรงถาวร </a:t>
            </a:r>
          </a:p>
          <a:p>
            <a:pPr marL="0" indent="0" algn="thaiDist">
              <a:buNone/>
            </a:pPr>
            <a:r>
              <a:rPr lang="th-TH" dirty="0"/>
              <a:t>	19. เอกสารของรัฐบาล (</a:t>
            </a:r>
            <a:r>
              <a:rPr lang="en-US" dirty="0"/>
              <a:t>Government documents) </a:t>
            </a:r>
            <a:r>
              <a:rPr lang="th-TH" dirty="0"/>
              <a:t>เป็นสิ่งพิมพ์หรือหนังสือที่ทางรัฐบาลจัดทำขึ้น มีทั้งเป็นหนังสือ จุลสาร แผ่นพับ แผ่นปลิว ในลักษณะของตัวบทกฎหมาย ตำรา รายงานการศึกษาค้นคว้า ข้อมูลทางสถิติ รายงานการตำรวจ รายงาน การประชุมสัมมนา ข่าว บทความ</a:t>
            </a:r>
          </a:p>
          <a:p>
            <a:pPr marL="0" indent="0" algn="thaiDist">
              <a:buNone/>
            </a:pPr>
            <a:r>
              <a:rPr lang="th-TH" dirty="0"/>
              <a:t>	20. เอกสารทางวิชาการ (</a:t>
            </a:r>
            <a:r>
              <a:rPr lang="en-US" dirty="0"/>
              <a:t>Monographs) </a:t>
            </a:r>
            <a:endParaRPr lang="th-TH" dirty="0"/>
          </a:p>
          <a:p>
            <a:pPr marL="0" indent="0" algn="thaiDist">
              <a:buNone/>
            </a:pPr>
            <a:r>
              <a:rPr lang="th-TH" dirty="0"/>
              <a:t>	21. สื่ออิเลคทรอนิกส์ ได้แก่ การสืบคันด้วยคอมพิวเตอร์จากฐานข้อมูลคอมพิวเตอร์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62338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ED9C39-373C-48A6-83AD-5B1295C8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7" y="387908"/>
            <a:ext cx="10515600" cy="776288"/>
          </a:xfrm>
        </p:spPr>
        <p:txBody>
          <a:bodyPr/>
          <a:lstStyle/>
          <a:p>
            <a:r>
              <a:rPr lang="th-TH" dirty="0"/>
              <a:t>1. หลักการสัมมนาทั่วไป (ต่อ)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503E6C-6258-4F47-A4EA-EB43748A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399309"/>
            <a:ext cx="11416146" cy="508461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dirty="0"/>
              <a:t>	หลักการสัมมนาและแนวคิดที่เกี่ยวข้องกับการสัมมนามีดังต่อไปนี้</a:t>
            </a:r>
          </a:p>
          <a:p>
            <a:pPr marL="0" indent="0" algn="thaiDist">
              <a:buNone/>
            </a:pPr>
            <a:r>
              <a:rPr lang="th-TH" sz="3600" dirty="0"/>
              <a:t>	</a:t>
            </a:r>
            <a:r>
              <a:rPr lang="th-TH" sz="3600" b="1" dirty="0"/>
              <a:t>4. การสร้างแรงจูงใจ </a:t>
            </a:r>
            <a:r>
              <a:rPr lang="th-TH" sz="3600" dirty="0"/>
              <a:t>จะช่วยให้สมาชิกที่ร่วมในการสัมมนาทุกคน มีความยินดีพอใจและพร้อมที่จะเสียสละให้กับการทำงานได้อย่างเต็มที่</a:t>
            </a:r>
            <a:endParaRPr lang="en-US" sz="3600" dirty="0"/>
          </a:p>
          <a:p>
            <a:pPr marL="0" indent="0" algn="thaiDist">
              <a:buNone/>
            </a:pPr>
            <a:r>
              <a:rPr lang="th-TH" sz="3600" dirty="0"/>
              <a:t>	</a:t>
            </a:r>
            <a:r>
              <a:rPr lang="th-TH" sz="3600" b="1" dirty="0"/>
              <a:t>5. การสร้างวิธีคิด </a:t>
            </a:r>
            <a:r>
              <a:rPr lang="th-TH" sz="3600" dirty="0"/>
              <a:t>จะช่วยให้การนำเสนอแนวคิดในการแก้ไขปัญหามีประสิทธิภาพสูงและนำไปปฏิบัติจริงได้ อย่างสมบูรณ์</a:t>
            </a:r>
          </a:p>
          <a:p>
            <a:pPr marL="0" indent="0" algn="thaiDist">
              <a:buNone/>
            </a:pPr>
            <a:r>
              <a:rPr lang="th-TH" sz="3600" dirty="0"/>
              <a:t>	</a:t>
            </a:r>
            <a:r>
              <a:rPr lang="th-TH" sz="3600" b="1" dirty="0"/>
              <a:t>6. การ</a:t>
            </a:r>
            <a:r>
              <a:rPr lang="th-TH" sz="3600" b="1" dirty="0" smtClean="0"/>
              <a:t>สืบค้น</a:t>
            </a:r>
            <a:r>
              <a:rPr lang="th-TH" sz="3600" b="1" dirty="0"/>
              <a:t>ข้อมูล </a:t>
            </a:r>
            <a:r>
              <a:rPr lang="th-TH" sz="3600" dirty="0"/>
              <a:t>จะช่วยให้ผู้เข้าร่วมการสัมมนามีวิสัยทัศน์กว้างไกล มองปัญหาได้อย่างละเอียด มีการเชื่อมโยงข้อมูลได้อย่างราบรื่น</a:t>
            </a:r>
          </a:p>
          <a:p>
            <a:pPr marL="0" indent="0" algn="thaiDist">
              <a:buNone/>
            </a:pPr>
            <a:r>
              <a:rPr lang="th-TH" sz="3600" dirty="0"/>
              <a:t>	ถ้าหากผู้เข้าร่วมการสัมมนาทุกคนเข้าใจหลักการและแนวคิดดังกล่าวนั้นการสัมมนาที่จัดขึ้นทุกครั้งจะมีประสิทธิภาพและคุ้ม</a:t>
            </a:r>
            <a:r>
              <a:rPr lang="th-TH" sz="3600" dirty="0" smtClean="0"/>
              <a:t>คาต่อ</a:t>
            </a:r>
            <a:r>
              <a:rPr lang="th-TH" sz="3600" dirty="0"/>
              <a:t>การลงทุนเป็นอย่างยิ่ง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26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ED9C39-373C-48A6-83AD-5B1295C8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505"/>
            <a:ext cx="10515600" cy="776288"/>
          </a:xfrm>
        </p:spPr>
        <p:txBody>
          <a:bodyPr>
            <a:normAutofit/>
          </a:bodyPr>
          <a:lstStyle/>
          <a:p>
            <a:r>
              <a:rPr lang="th-TH" sz="3200" b="1" dirty="0"/>
              <a:t>1.1 หลักการทั่ว ๆ ไปในการสัมมนามีดังต่อไปนี้</a:t>
            </a:r>
            <a:endParaRPr lang="en-US" sz="32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503E6C-6258-4F47-A4EA-EB43748A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1260767"/>
            <a:ext cx="11263746" cy="487679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b="1" dirty="0">
                <a:latin typeface="CS ChatThai" panose="02000503000000000000" pitchFamily="2" charset="-34"/>
                <a:cs typeface="CS ChatThai" panose="02000503000000000000" pitchFamily="2" charset="-34"/>
              </a:rPr>
              <a:t>	</a:t>
            </a:r>
            <a:r>
              <a:rPr lang="th-TH" sz="2400" dirty="0">
                <a:latin typeface="CS ChatThai" panose="02000503000000000000" pitchFamily="2" charset="-34"/>
                <a:cs typeface="CS ChatThai" panose="02000503000000000000" pitchFamily="2" charset="-34"/>
              </a:rPr>
              <a:t>  1) การสัมมนา เป็นการประชุม</a:t>
            </a:r>
            <a:r>
              <a:rPr lang="th-TH" sz="2400" dirty="0">
                <a:solidFill>
                  <a:srgbClr val="FF0000"/>
                </a:solidFill>
                <a:latin typeface="CS ChatThai" panose="02000503000000000000" pitchFamily="2" charset="-34"/>
                <a:cs typeface="CS ChatThai" panose="02000503000000000000" pitchFamily="2" charset="-34"/>
              </a:rPr>
              <a:t>ลุ่ม</a:t>
            </a:r>
            <a:r>
              <a:rPr lang="th-TH" sz="2400" dirty="0">
                <a:latin typeface="CS ChatThai" panose="02000503000000000000" pitchFamily="2" charset="-34"/>
                <a:cs typeface="CS ChatThai" panose="02000503000000000000" pitchFamily="2" charset="-34"/>
              </a:rPr>
              <a:t>แบบหนึ่งซึ่งยึดระบบการทำงานกลุ่มเป็นหลัก</a:t>
            </a:r>
          </a:p>
          <a:p>
            <a:pPr marL="0" indent="0" algn="thaiDist">
              <a:buNone/>
            </a:pPr>
            <a:r>
              <a:rPr lang="th-TH" sz="2400" b="1" dirty="0">
                <a:latin typeface="CS ChatThai" panose="02000503000000000000" pitchFamily="2" charset="-34"/>
                <a:cs typeface="CS ChatThai" panose="02000503000000000000" pitchFamily="2" charset="-34"/>
              </a:rPr>
              <a:t>            2) เป้าหมายหลักของการสัมมนา</a:t>
            </a:r>
            <a:r>
              <a:rPr lang="th-TH" sz="2400" dirty="0">
                <a:latin typeface="CS ChatThai" panose="02000503000000000000" pitchFamily="2" charset="-34"/>
                <a:cs typeface="CS ChatThai" panose="02000503000000000000" pitchFamily="2" charset="-34"/>
              </a:rPr>
              <a:t>มุ่งแก้ไขปัญหาของหน่วยงานหรือองค์กร โดยการเสนอแนะวิธีแก้ไขปัญหานั้น ๆ</a:t>
            </a:r>
          </a:p>
          <a:p>
            <a:pPr marL="0" indent="0" algn="thaiDist">
              <a:buNone/>
            </a:pPr>
            <a:r>
              <a:rPr lang="th-TH" sz="2400" b="1" dirty="0">
                <a:latin typeface="CS ChatThai" panose="02000503000000000000" pitchFamily="2" charset="-34"/>
                <a:cs typeface="CS ChatThai" panose="02000503000000000000" pitchFamily="2" charset="-34"/>
              </a:rPr>
              <a:t>            3) ผู้เข้าร่วมการสัมมนา</a:t>
            </a:r>
            <a:r>
              <a:rPr lang="th-TH" sz="2400" dirty="0">
                <a:latin typeface="CS ChatThai" panose="02000503000000000000" pitchFamily="2" charset="-34"/>
                <a:cs typeface="CS ChatThai" panose="02000503000000000000" pitchFamily="2" charset="-34"/>
              </a:rPr>
              <a:t>จะต้องเป็นผู้ที่มีประสบการณ์ในปัญหานั้น ๆ มาก่อน</a:t>
            </a:r>
          </a:p>
          <a:p>
            <a:pPr marL="0" indent="0" algn="thaiDist">
              <a:buNone/>
            </a:pPr>
            <a:r>
              <a:rPr lang="th-TH" sz="2400" dirty="0">
                <a:latin typeface="CS ChatThai" panose="02000503000000000000" pitchFamily="2" charset="-34"/>
                <a:cs typeface="CS ChatThai" panose="02000503000000000000" pitchFamily="2" charset="-34"/>
              </a:rPr>
              <a:t>	  4) ในการศึกษาปัญหาในการสัมมนาต้อง</a:t>
            </a:r>
            <a:r>
              <a:rPr lang="th-TH" sz="2400" b="1" dirty="0">
                <a:latin typeface="CS ChatThai" panose="02000503000000000000" pitchFamily="2" charset="-34"/>
                <a:cs typeface="CS ChatThai" panose="02000503000000000000" pitchFamily="2" charset="-34"/>
              </a:rPr>
              <a:t>อาศัยรูปแบบการประชุมที่หลากหลาย</a:t>
            </a:r>
            <a:r>
              <a:rPr lang="th-TH" sz="2400" dirty="0">
                <a:latin typeface="CS ChatThai" panose="02000503000000000000" pitchFamily="2" charset="-34"/>
                <a:cs typeface="CS ChatThai" panose="02000503000000000000" pitchFamily="2" charset="-34"/>
              </a:rPr>
              <a:t>โดยเลือกรูปแบบที่เหมาะสมกับลักษณะของปัญหา และลักษณะของผู้เข้าร่วมการสัมมนา</a:t>
            </a:r>
            <a:endParaRPr lang="en-US" sz="2400" dirty="0">
              <a:latin typeface="CS ChatThai" panose="02000503000000000000" pitchFamily="2" charset="-34"/>
              <a:cs typeface="CS ChatThai" panose="02000503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077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r>
              <a:rPr lang="th-TH" sz="4000" b="1" dirty="0"/>
              <a:t>1.1 หลักการทั่ว ๆ ไปในการสัมมนามีดังต่อไปนี้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3" y="1370562"/>
            <a:ext cx="11402290" cy="481836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000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         5) การดำเนินการศึกษาหาแนวทางแก้ไขปัญหานั้น </a:t>
            </a:r>
            <a:r>
              <a:rPr lang="th-TH" sz="2000" b="1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จะต้องร่วมมือกันอย่างเป็นระบบ</a:t>
            </a:r>
            <a:r>
              <a:rPr lang="th-TH" sz="2000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ตามหลักประชาธิปไตย</a:t>
            </a:r>
          </a:p>
          <a:p>
            <a:pPr marL="0" indent="0" algn="thaiDist">
              <a:buNone/>
            </a:pPr>
            <a:r>
              <a:rPr lang="th-TH" sz="2000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         6) การสัมมนานับเป็นกระบวนการเรียนรู้ประเภทหนึ่งที่มีประสิทธิภาพในเชิงช่วย</a:t>
            </a:r>
            <a:r>
              <a:rPr lang="th-TH" sz="2000" b="1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สร้างความคิดสร้างสรรค์</a:t>
            </a:r>
          </a:p>
          <a:p>
            <a:pPr marL="0" indent="0" algn="thaiDist">
              <a:buNone/>
            </a:pPr>
            <a:r>
              <a:rPr lang="th-TH" sz="2000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         7) การระดมความคิดในการแก้ไขปัญหาในการสัมมนา จะประสบความสำเร็จอย่างยิ่งถ้าผู้เข้าร่วมการสัมมนา </a:t>
            </a:r>
            <a:r>
              <a:rPr lang="th-TH" sz="2000" b="1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มีโอกาสได้เตรียม</a:t>
            </a:r>
            <a:r>
              <a:rPr lang="th-TH" sz="2000" b="1" dirty="0" smtClean="0">
                <a:latin typeface="SV Mattana UNI" panose="02020603050405020304" pitchFamily="18" charset="-34"/>
                <a:cs typeface="SV Mattana UNI" panose="02020603050405020304" pitchFamily="18" charset="-34"/>
              </a:rPr>
              <a:t>ข้อมูลต่าง </a:t>
            </a:r>
            <a:r>
              <a:rPr lang="th-TH" sz="2000" b="1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ๆ ที่เกี่ยวข้องกับปัญหานั้นอย่างเต็มที่</a:t>
            </a:r>
          </a:p>
          <a:p>
            <a:pPr marL="0" indent="0" algn="thaiDist">
              <a:buNone/>
            </a:pPr>
            <a:r>
              <a:rPr lang="th-TH" sz="2000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         8) หลังจากการสัมมนาแต่ละครั้ง จะมี</a:t>
            </a:r>
            <a:r>
              <a:rPr lang="th-TH" sz="2000" b="1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การทำรายงานผลของการสัมมนา เพื่อแจกจ่ายให้แก่ผู้เข้าร่วมการสัมมนา </a:t>
            </a:r>
            <a:r>
              <a:rPr lang="th-TH" sz="2000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และหน่วยงานที่เกี่ยวข้องกับปัญหาที่ใช้ในการสัมมนา เพื่อ</a:t>
            </a:r>
            <a:r>
              <a:rPr lang="th-TH" sz="2000" b="1" dirty="0">
                <a:latin typeface="SV Mattana UNI" panose="02020603050405020304" pitchFamily="18" charset="-34"/>
                <a:cs typeface="SV Mattana UNI" panose="02020603050405020304" pitchFamily="18" charset="-34"/>
              </a:rPr>
              <a:t>เป็นประโยชน์และเป็นแนวความคิดที่จะดำเนินการแก้ไขปัญหาต่อไป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72748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23348"/>
          </a:xfrm>
        </p:spPr>
        <p:txBody>
          <a:bodyPr/>
          <a:lstStyle/>
          <a:p>
            <a:r>
              <a:rPr lang="th-TH" b="1" dirty="0"/>
              <a:t>1.2 การแก้ปัญหาเชิงระบบ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483307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/>
              <a:t>	การจัดการประชุมในแต่ละรูปแบบจะมีวัตถุประสงค์เฉพาะที่แดกต่างกัน  "การสัมมนา</a:t>
            </a:r>
            <a:r>
              <a:rPr lang="en-US" sz="3200" dirty="0"/>
              <a:t>”</a:t>
            </a:r>
            <a:r>
              <a:rPr lang="th-TH" sz="3200" dirty="0"/>
              <a:t>ก็เช่นเดียวกัน  วัตถุประสงค์หลักของการสัมมนาคือ  มุ่งแก้ไขปัญหาที่ค่อนข้างซับซ้อน ดังนั้นในการดำเนินการแก้ไขปัญหาให้มีประสิทธิภาพนั้น ต้องอาศัยหลักการแนวคิด และ ทฤษฏีที่เกี่ยวข้องกับการแก้ปัญหามาเป็นแม่บทในการดำเนินการ </a:t>
            </a:r>
          </a:p>
          <a:p>
            <a:pPr marL="0" indent="0" algn="thaiDist">
              <a:buNone/>
            </a:pPr>
            <a:r>
              <a:rPr lang="th-TH" sz="3200" dirty="0"/>
              <a:t>	การแก้ปัญหาเชิงระบบนับเป็นแนวคิดที่ได้รับความนิยมอย่างแพร่หลาย ในการใช้แก้ไขปัญหาที่ซับซ้อนได้อย่างมีประสิทธิภาพ การแก้ไขปัญหาเชิงระบบ เป็นวิธีการเชิงระบบที่ใช้มานานแล้ว เพียงแต่เราเอามาสังเคราะห์ให้เหมาะสมกับการใช้ในแต่ละศาสตร์</a:t>
            </a:r>
          </a:p>
          <a:p>
            <a:pPr marL="0" indent="0" algn="thaiDist">
              <a:buNone/>
            </a:pPr>
            <a:r>
              <a:rPr lang="th-TH" sz="3200" dirty="0"/>
              <a:t>	</a:t>
            </a:r>
            <a:r>
              <a:rPr lang="th-TH" sz="3200" b="1" dirty="0"/>
              <a:t>คำว่า "ระบบ" หมายถึง ระเบียบเกี่ยวกับการรวมสิ่งต่าง ๆ ซึ่งมีลักษณะซับซ้อนให้เข้าลำดับ</a:t>
            </a:r>
            <a:r>
              <a:rPr lang="th-TH" sz="3200" b="1" dirty="0">
                <a:solidFill>
                  <a:srgbClr val="FF0000"/>
                </a:solidFill>
              </a:rPr>
              <a:t>ประถาน</a:t>
            </a:r>
            <a:r>
              <a:rPr lang="th-TH" sz="3200" b="1" dirty="0"/>
              <a:t>กันเป็นอันเดียว คามหลักเหตุผลทางวิชาการ </a:t>
            </a:r>
            <a:r>
              <a:rPr lang="th-TH" sz="3200" dirty="0"/>
              <a:t>(ราชบัณฑิตยสถาน 2538 : 690)</a:t>
            </a:r>
          </a:p>
        </p:txBody>
      </p:sp>
    </p:spTree>
    <p:extLst>
      <p:ext uri="{BB962C8B-B14F-4D97-AF65-F5344CB8AC3E}">
        <p14:creationId xmlns:p14="http://schemas.microsoft.com/office/powerpoint/2010/main" val="317551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646256"/>
          </a:xfrm>
        </p:spPr>
        <p:txBody>
          <a:bodyPr>
            <a:normAutofit/>
          </a:bodyPr>
          <a:lstStyle/>
          <a:p>
            <a:r>
              <a:rPr lang="th-TH" sz="3600" b="1" dirty="0"/>
              <a:t>1.2 การแก้ปัญหาเชิงระบบ (ต่อ)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8190"/>
            <a:ext cx="10515600" cy="5317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	วิธีการเชิงระบบมี 3 ขั้นตอน ดังนี้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แผนภาพที่ 1 แสดงการแก้ปัญหาเชิงระบบแบบ 3 ขั้นตอน</a:t>
            </a:r>
          </a:p>
          <a:p>
            <a:pPr marL="0" indent="0">
              <a:buNone/>
            </a:pPr>
            <a:r>
              <a:rPr lang="th-TH" dirty="0"/>
              <a:t>(ที่มา ไพพรรณ เกียรติโชคชัย</a:t>
            </a:r>
            <a:r>
              <a:rPr lang="en-US" dirty="0"/>
              <a:t>, 2546: 20</a:t>
            </a:r>
            <a:r>
              <a:rPr lang="th-TH" dirty="0"/>
              <a:t>)</a:t>
            </a:r>
          </a:p>
        </p:txBody>
      </p:sp>
      <p:pic>
        <p:nvPicPr>
          <p:cNvPr id="1026" name="Picture 2" descr="G:\มคอ 2 2564\มคอ 3 สัมมนาทางอิสลามศึกษา\502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30171" r="5758" b="47666"/>
          <a:stretch/>
        </p:blipFill>
        <p:spPr bwMode="auto">
          <a:xfrm>
            <a:off x="1527041" y="1291334"/>
            <a:ext cx="8516906" cy="381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9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03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1.2 การแก้ปัญหาเชิงระบบ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>
                <a:cs typeface="+mj-cs"/>
              </a:rPr>
              <a:t>       1.2.1 ทำความเข้าใจทฤษฏีระบบ ทุกสิ่งทุกอย่างในจักรวาลล้วนแต่เป็นหน่วยงานหรือเรียกอีกอย่างหนึ่งว่า "หน่วยระบบ" อาทิ นักเรียน ครู โรงเรียน แม้แต่ฝันละอองต่างก็เป็นหน่วยงานหรือหน่วยระบบทั้งสิ้น ในแต่ละหน่วยงานหรือหน่วยระบบจะประกอบด้วยองค์ประกอบ 3 ประการคือ สิ่งป้อน (</a:t>
            </a:r>
            <a:r>
              <a:rPr lang="en-US" dirty="0">
                <a:cs typeface="+mj-cs"/>
              </a:rPr>
              <a:t>Input) </a:t>
            </a:r>
            <a:r>
              <a:rPr lang="th-TH" dirty="0">
                <a:cs typeface="+mj-cs"/>
              </a:rPr>
              <a:t>กระบวนการ (</a:t>
            </a:r>
            <a:r>
              <a:rPr lang="en-US" dirty="0">
                <a:cs typeface="+mj-cs"/>
              </a:rPr>
              <a:t>Process) </a:t>
            </a:r>
            <a:r>
              <a:rPr lang="th-TH" dirty="0">
                <a:cs typeface="+mj-cs"/>
              </a:rPr>
              <a:t>และผลผลิต (</a:t>
            </a:r>
            <a:r>
              <a:rPr lang="en-US" dirty="0">
                <a:cs typeface="+mj-cs"/>
              </a:rPr>
              <a:t>Output)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2050" name="Picture 2" descr="G:\มคอ 2 2564\มคอ 3 สัมมนาทางอิสลามศึกษา\5024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0" t="12617" r="8264" b="35533"/>
          <a:stretch/>
        </p:blipFill>
        <p:spPr bwMode="auto">
          <a:xfrm>
            <a:off x="1092820" y="3258228"/>
            <a:ext cx="2991119" cy="348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46166" y="3962382"/>
            <a:ext cx="7024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	จากวิธีการเชิงระบบนี้ สรุปได้ว่าเมื่อไหร่ก็ตามที่ต้องการจะได้ผลผลิตที่ดีจำเป็นต้องไปปรับกระบวนการเช่นเดียวกับกระบวนการจะดีได้ต้องไปปรับคุณภาพของตัวป้อ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244433015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603</Words>
  <Application>Microsoft Office PowerPoint</Application>
  <PresentationFormat>แบบจอกว้าง</PresentationFormat>
  <Paragraphs>180</Paragraphs>
  <Slides>32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41" baseType="lpstr">
      <vt:lpstr>Angsana New</vt:lpstr>
      <vt:lpstr>Arial</vt:lpstr>
      <vt:lpstr>Calibri</vt:lpstr>
      <vt:lpstr>Calibri Light</vt:lpstr>
      <vt:lpstr>Cordia New</vt:lpstr>
      <vt:lpstr>CS ChatThai</vt:lpstr>
      <vt:lpstr>SV Mattana UNI</vt:lpstr>
      <vt:lpstr>TH SarabunPSK</vt:lpstr>
      <vt:lpstr>ธีมของ Office</vt:lpstr>
      <vt:lpstr>หน่วยที่ 2</vt:lpstr>
      <vt:lpstr>1. หลักการสัมมนาทั่วไป</vt:lpstr>
      <vt:lpstr>1. หลักการสัมมนาทั่วไป (ต่อ)</vt:lpstr>
      <vt:lpstr>1. หลักการสัมมนาทั่วไป (ต่อ)</vt:lpstr>
      <vt:lpstr>1.1 หลักการทั่ว ๆ ไปในการสัมมนามีดังต่อไปนี้</vt:lpstr>
      <vt:lpstr>1.1 หลักการทั่ว ๆ ไปในการสัมมนามีดังต่อไปนี้</vt:lpstr>
      <vt:lpstr>1.2 การแก้ปัญหาเชิงระบบ</vt:lpstr>
      <vt:lpstr>1.2 การแก้ปัญหาเชิงระบบ (ต่อ)</vt:lpstr>
      <vt:lpstr>1.2 การแก้ปัญหาเชิงระบบ (ต่อ)</vt:lpstr>
      <vt:lpstr>1.2 การแก้ปัญหาเชิงระบบ (ต่อ)</vt:lpstr>
      <vt:lpstr>1.2 การแก้ปัญหาเชิงระบบ (ต่อ)</vt:lpstr>
      <vt:lpstr>1.2 การแก้ปัญหาเชิงระบบ (ต่อ)</vt:lpstr>
      <vt:lpstr>1.2 การแก้ปัญหาเชิงระบบ (ต่อ)</vt:lpstr>
      <vt:lpstr>1.3 กระบวนการกลุ่ม</vt:lpstr>
      <vt:lpstr>1.3 กระบวนการกลุ่ม (ต่อ)</vt:lpstr>
      <vt:lpstr>1.3 กระบวนการกลุ่ม (ต่อ)</vt:lpstr>
      <vt:lpstr>1.4 การสร้างแรงจูงใจ</vt:lpstr>
      <vt:lpstr>1.4 การสร้างแรงจูงใจ (ต่อ)</vt:lpstr>
      <vt:lpstr>1.4 การสร้างแรงจูงใจ (ต่อ)</vt:lpstr>
      <vt:lpstr>1.4 การสร้างแรงจูงใจ (ต่อ)</vt:lpstr>
      <vt:lpstr>1.4 การสร้างแรงจูงใจ (ต่อ)</vt:lpstr>
      <vt:lpstr>1.4 การสร้างแรงจูงใจ (ต่อ)</vt:lpstr>
      <vt:lpstr>1.5 การสร้างวิธีคิด</vt:lpstr>
      <vt:lpstr>1.5 การสร้างวิธีคิด (ต่อ)</vt:lpstr>
      <vt:lpstr>1.5 การสร้างวิธีคิด (ต่อ)</vt:lpstr>
      <vt:lpstr>1.5 การสร้างวิธีคิด (ต่อ)</vt:lpstr>
      <vt:lpstr>1.5 การสร้างวิธีคิด (ต่อ)</vt:lpstr>
      <vt:lpstr>1.5 การสร้างวิธีคิด (ต่อ)</vt:lpstr>
      <vt:lpstr>1.6 การสืบคันข้อมูล</vt:lpstr>
      <vt:lpstr>1.6 การสืบคันข้อมูล (ต่อ)</vt:lpstr>
      <vt:lpstr>1.6 การสืบคันข้อมูล (ต่อ)</vt:lpstr>
      <vt:lpstr>1.6 การสืบคันข้อมูล (ต่อ)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รูปแบบ หลักการและกระบวนการของสัมมนา</dc:title>
  <dc:creator>JM Computer</dc:creator>
  <cp:lastModifiedBy>lenovo</cp:lastModifiedBy>
  <cp:revision>44</cp:revision>
  <dcterms:created xsi:type="dcterms:W3CDTF">2021-12-21T16:50:24Z</dcterms:created>
  <dcterms:modified xsi:type="dcterms:W3CDTF">2021-12-26T05:04:52Z</dcterms:modified>
</cp:coreProperties>
</file>