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5CC980-E97A-4FAF-9FF9-9DC6058D8B4C}" type="datetimeFigureOut">
              <a:rPr lang="th-TH" smtClean="0"/>
              <a:t>10/01/65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6905700-0BFF-468E-981F-DDFAE7E9226D}" type="slidenum">
              <a:rPr lang="th-TH" smtClean="0"/>
              <a:t>‹#›</a:t>
            </a:fld>
            <a:endParaRPr lang="th-TH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59891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C980-E97A-4FAF-9FF9-9DC6058D8B4C}" type="datetimeFigureOut">
              <a:rPr lang="th-TH" smtClean="0"/>
              <a:t>10/01/65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5700-0BFF-468E-981F-DDFAE7E922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003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C980-E97A-4FAF-9FF9-9DC6058D8B4C}" type="datetimeFigureOut">
              <a:rPr lang="th-TH" smtClean="0"/>
              <a:t>10/01/65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5700-0BFF-468E-981F-DDFAE7E922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010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C980-E97A-4FAF-9FF9-9DC6058D8B4C}" type="datetimeFigureOut">
              <a:rPr lang="th-TH" smtClean="0"/>
              <a:t>10/01/65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5700-0BFF-468E-981F-DDFAE7E922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46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5CC980-E97A-4FAF-9FF9-9DC6058D8B4C}" type="datetimeFigureOut">
              <a:rPr lang="th-TH" smtClean="0"/>
              <a:t>10/01/65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905700-0BFF-468E-981F-DDFAE7E9226D}" type="slidenum">
              <a:rPr lang="th-TH" smtClean="0"/>
              <a:t>‹#›</a:t>
            </a:fld>
            <a:endParaRPr lang="th-TH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235476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C980-E97A-4FAF-9FF9-9DC6058D8B4C}" type="datetimeFigureOut">
              <a:rPr lang="th-TH" smtClean="0"/>
              <a:t>10/01/65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5700-0BFF-468E-981F-DDFAE7E922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372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C980-E97A-4FAF-9FF9-9DC6058D8B4C}" type="datetimeFigureOut">
              <a:rPr lang="th-TH" smtClean="0"/>
              <a:t>10/01/65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5700-0BFF-468E-981F-DDFAE7E922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327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C980-E97A-4FAF-9FF9-9DC6058D8B4C}" type="datetimeFigureOut">
              <a:rPr lang="th-TH" smtClean="0"/>
              <a:t>10/01/65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5700-0BFF-468E-981F-DDFAE7E922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90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C980-E97A-4FAF-9FF9-9DC6058D8B4C}" type="datetimeFigureOut">
              <a:rPr lang="th-TH" smtClean="0"/>
              <a:t>10/01/65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5700-0BFF-468E-981F-DDFAE7E922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601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5CC980-E97A-4FAF-9FF9-9DC6058D8B4C}" type="datetimeFigureOut">
              <a:rPr lang="th-TH" smtClean="0"/>
              <a:t>10/01/65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905700-0BFF-468E-981F-DDFAE7E9226D}" type="slidenum">
              <a:rPr lang="th-TH" smtClean="0"/>
              <a:t>‹#›</a:t>
            </a:fld>
            <a:endParaRPr lang="th-TH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093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5CC980-E97A-4FAF-9FF9-9DC6058D8B4C}" type="datetimeFigureOut">
              <a:rPr lang="th-TH" smtClean="0"/>
              <a:t>10/01/65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905700-0BFF-468E-981F-DDFAE7E9226D}" type="slidenum">
              <a:rPr lang="th-TH" smtClean="0"/>
              <a:t>‹#›</a:t>
            </a:fld>
            <a:endParaRPr lang="th-TH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9586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25CC980-E97A-4FAF-9FF9-9DC6058D8B4C}" type="datetimeFigureOut">
              <a:rPr lang="th-TH" smtClean="0"/>
              <a:t>10/01/65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6905700-0BFF-468E-981F-DDFAE7E9226D}" type="slidenum">
              <a:rPr lang="th-TH" smtClean="0"/>
              <a:t>‹#›</a:t>
            </a:fld>
            <a:endParaRPr lang="th-TH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850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D2D2D83-300E-4A36-B41A-0A6760BC8E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JENIS KESUSASTERAAN MELAYU</a:t>
            </a:r>
            <a:endParaRPr lang="th-TH" sz="6000" b="1" cap="none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700C327C-8094-4897-8A9B-CC670FE7C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2327" y="3886680"/>
            <a:ext cx="3022625" cy="9513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/>
            <a:endParaRPr lang="en-US" dirty="0"/>
          </a:p>
          <a:p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Ajarn.Sareeyah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Star</a:t>
            </a:r>
            <a:endParaRPr lang="th-TH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5125ECC3-307F-4021-BDC6-A60CA7050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6341">
            <a:off x="7270889" y="3984724"/>
            <a:ext cx="3387853" cy="22508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84010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AE7AE4E0-9360-43EF-8F58-1FA80FD84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76361"/>
            <a:ext cx="9601200" cy="219871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err="1"/>
              <a:t>Prosa</a:t>
            </a:r>
            <a:r>
              <a:rPr lang="en-US" sz="2800" dirty="0"/>
              <a:t> </a:t>
            </a:r>
            <a:r>
              <a:rPr lang="en-US" sz="2800" dirty="0" err="1"/>
              <a:t>Melayu</a:t>
            </a:r>
            <a:r>
              <a:rPr lang="en-US" sz="2800" dirty="0"/>
              <a:t> </a:t>
            </a:r>
            <a:r>
              <a:rPr lang="en-US" sz="2800" dirty="0" err="1"/>
              <a:t>tradisional</a:t>
            </a:r>
            <a:r>
              <a:rPr lang="en-US" sz="2800" dirty="0"/>
              <a:t> </a:t>
            </a:r>
            <a:r>
              <a:rPr lang="en-US" sz="2800" dirty="0" err="1"/>
              <a:t>berbentuk</a:t>
            </a:r>
            <a:r>
              <a:rPr lang="en-US" sz="2800" dirty="0"/>
              <a:t> </a:t>
            </a:r>
            <a:r>
              <a:rPr lang="en-US" sz="2800" dirty="0" err="1"/>
              <a:t>lisan</a:t>
            </a:r>
            <a:r>
              <a:rPr lang="en-US" sz="2800" dirty="0"/>
              <a:t> </a:t>
            </a:r>
            <a:r>
              <a:rPr lang="en-US" sz="2800" dirty="0" err="1"/>
              <a:t>dikenali</a:t>
            </a:r>
            <a:r>
              <a:rPr lang="en-US" sz="2800" dirty="0"/>
              <a:t> juga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sastera</a:t>
            </a:r>
            <a:r>
              <a:rPr lang="en-US" sz="2800" dirty="0"/>
              <a:t> </a:t>
            </a:r>
            <a:r>
              <a:rPr lang="en-US" sz="2800" dirty="0" err="1"/>
              <a:t>rakyat</a:t>
            </a:r>
            <a:r>
              <a:rPr lang="en-US" sz="2800" dirty="0"/>
              <a:t>. </a:t>
            </a:r>
            <a:r>
              <a:rPr lang="en-US" sz="2800" dirty="0" err="1"/>
              <a:t>Prosa</a:t>
            </a:r>
            <a:r>
              <a:rPr lang="en-US" sz="2800" dirty="0"/>
              <a:t> </a:t>
            </a:r>
            <a:r>
              <a:rPr lang="en-US" sz="2800" dirty="0" err="1"/>
              <a:t>tradisional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kesusasteraan</a:t>
            </a:r>
            <a:r>
              <a:rPr lang="en-US" sz="2800" dirty="0"/>
              <a:t> </a:t>
            </a:r>
            <a:r>
              <a:rPr lang="en-US" sz="2800" dirty="0" err="1"/>
              <a:t>Melayu</a:t>
            </a:r>
            <a:r>
              <a:rPr lang="en-US" sz="2800" dirty="0"/>
              <a:t> </a:t>
            </a:r>
            <a:r>
              <a:rPr lang="en-US" sz="2800" dirty="0" err="1"/>
              <a:t>boleh</a:t>
            </a:r>
            <a:r>
              <a:rPr lang="en-US" sz="2800" dirty="0"/>
              <a:t> </a:t>
            </a:r>
            <a:r>
              <a:rPr lang="en-US" sz="2800" dirty="0" err="1"/>
              <a:t>dibahagikan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iaitu</a:t>
            </a:r>
            <a:r>
              <a:rPr lang="en-US" sz="2800" dirty="0"/>
              <a:t> :</a:t>
            </a:r>
            <a:br>
              <a:rPr lang="en-US" sz="2800" dirty="0"/>
            </a:br>
            <a:r>
              <a:rPr lang="en-US" sz="2800" dirty="0"/>
              <a:t>- </a:t>
            </a:r>
            <a:r>
              <a:rPr lang="en-US" sz="2800" dirty="0" err="1"/>
              <a:t>Natatif</a:t>
            </a:r>
            <a:br>
              <a:rPr lang="en-US" sz="2800" dirty="0"/>
            </a:br>
            <a:r>
              <a:rPr lang="en-US" sz="2800" dirty="0"/>
              <a:t>-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naratif</a:t>
            </a:r>
            <a:endParaRPr lang="th-TH" sz="2800" dirty="0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9C80135C-BA3F-4BAB-A8AD-AD0358B21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3385545"/>
            <a:ext cx="2269375" cy="52322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/>
              <a:t>Naratif</a:t>
            </a:r>
            <a:r>
              <a:rPr lang="en-US" dirty="0"/>
              <a:t> </a:t>
            </a:r>
            <a:r>
              <a:rPr lang="en-US" dirty="0" err="1"/>
              <a:t>Lisan</a:t>
            </a:r>
            <a:endParaRPr lang="th-TH" dirty="0"/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869E40FB-3A5B-4A94-85BB-6A4763379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4016831"/>
            <a:ext cx="4443984" cy="2562193"/>
          </a:xfrm>
        </p:spPr>
        <p:txBody>
          <a:bodyPr>
            <a:normAutofit fontScale="92500"/>
          </a:bodyPr>
          <a:lstStyle/>
          <a:p>
            <a:r>
              <a:rPr lang="en-US" dirty="0"/>
              <a:t>1. </a:t>
            </a:r>
            <a:r>
              <a:rPr lang="en-US" dirty="0" err="1"/>
              <a:t>Mitos</a:t>
            </a:r>
            <a:endParaRPr lang="en-US" dirty="0"/>
          </a:p>
          <a:p>
            <a:r>
              <a:rPr lang="en-US" dirty="0"/>
              <a:t>2. Legenda</a:t>
            </a:r>
          </a:p>
          <a:p>
            <a:r>
              <a:rPr lang="en-US" dirty="0"/>
              <a:t>3.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rakyat</a:t>
            </a:r>
            <a:endParaRPr lang="en-US" dirty="0"/>
          </a:p>
          <a:p>
            <a:r>
              <a:rPr lang="en-US" dirty="0"/>
              <a:t>*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</a:t>
            </a:r>
            <a:r>
              <a:rPr lang="en-US" dirty="0" err="1"/>
              <a:t>terangkum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binatang</a:t>
            </a:r>
            <a:r>
              <a:rPr lang="en-US" dirty="0"/>
              <a:t>,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jenaka</a:t>
            </a:r>
            <a:r>
              <a:rPr lang="en-US" dirty="0"/>
              <a:t>,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Lipur</a:t>
            </a:r>
            <a:r>
              <a:rPr lang="en-US" dirty="0"/>
              <a:t> Lara dan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teladan</a:t>
            </a:r>
            <a:r>
              <a:rPr lang="en-US" dirty="0"/>
              <a:t>.</a:t>
            </a:r>
          </a:p>
          <a:p>
            <a:endParaRPr lang="th-TH" dirty="0"/>
          </a:p>
        </p:txBody>
      </p:sp>
      <p:sp>
        <p:nvSpPr>
          <p:cNvPr id="7" name="ตัวแทนข้อความ 6">
            <a:extLst>
              <a:ext uri="{FF2B5EF4-FFF2-40B4-BE49-F238E27FC236}">
                <a16:creationId xmlns:a16="http://schemas.microsoft.com/office/drawing/2014/main" id="{28707AF3-CE81-44E5-9907-35715B1DD7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3385543"/>
            <a:ext cx="2643924" cy="52322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/>
              <a:t>Naratif</a:t>
            </a:r>
            <a:r>
              <a:rPr lang="en-US" dirty="0"/>
              <a:t> Tulisan</a:t>
            </a:r>
            <a:endParaRPr lang="th-TH" dirty="0"/>
          </a:p>
        </p:txBody>
      </p:sp>
      <p:sp>
        <p:nvSpPr>
          <p:cNvPr id="8" name="ตัวแทนเนื้อหา 7">
            <a:extLst>
              <a:ext uri="{FF2B5EF4-FFF2-40B4-BE49-F238E27FC236}">
                <a16:creationId xmlns:a16="http://schemas.microsoft.com/office/drawing/2014/main" id="{A54F5B73-DE3F-4C7C-BC3F-60843C8A3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4" y="4019446"/>
            <a:ext cx="4443984" cy="2562193"/>
          </a:xfrm>
        </p:spPr>
        <p:txBody>
          <a:bodyPr>
            <a:normAutofit fontScale="92500"/>
          </a:bodyPr>
          <a:lstStyle/>
          <a:p>
            <a:r>
              <a:rPr lang="en-US" dirty="0"/>
              <a:t>1. </a:t>
            </a:r>
            <a:r>
              <a:rPr lang="en-US" dirty="0" err="1"/>
              <a:t>Sastera</a:t>
            </a:r>
            <a:r>
              <a:rPr lang="en-US" dirty="0"/>
              <a:t> </a:t>
            </a:r>
            <a:r>
              <a:rPr lang="en-US" dirty="0" err="1"/>
              <a:t>sejarah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Sastera</a:t>
            </a:r>
            <a:r>
              <a:rPr lang="en-US" dirty="0"/>
              <a:t> </a:t>
            </a:r>
            <a:r>
              <a:rPr lang="en-US" dirty="0" err="1"/>
              <a:t>hikayat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Sastera</a:t>
            </a:r>
            <a:r>
              <a:rPr lang="en-US" dirty="0"/>
              <a:t> </a:t>
            </a:r>
            <a:r>
              <a:rPr lang="en-US" dirty="0" err="1"/>
              <a:t>sastera</a:t>
            </a:r>
            <a:r>
              <a:rPr lang="en-US" dirty="0"/>
              <a:t> </a:t>
            </a:r>
            <a:r>
              <a:rPr lang="en-US" dirty="0" err="1"/>
              <a:t>panji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Sastera</a:t>
            </a:r>
            <a:r>
              <a:rPr lang="en-US" dirty="0"/>
              <a:t> </a:t>
            </a:r>
            <a:r>
              <a:rPr lang="en-US" dirty="0" err="1"/>
              <a:t>kepahlawanan</a:t>
            </a:r>
            <a:r>
              <a:rPr lang="en-US" dirty="0"/>
              <a:t> / </a:t>
            </a:r>
            <a:r>
              <a:rPr lang="en-US" dirty="0" err="1"/>
              <a:t>epik</a:t>
            </a:r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Sastera</a:t>
            </a:r>
            <a:r>
              <a:rPr lang="en-US" dirty="0"/>
              <a:t> agama</a:t>
            </a:r>
          </a:p>
          <a:p>
            <a:endParaRPr lang="th-TH" dirty="0"/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0FDD8FB8-FFA3-4DB6-AEB9-EEB630C4555A}"/>
              </a:ext>
            </a:extLst>
          </p:cNvPr>
          <p:cNvSpPr txBox="1"/>
          <p:nvPr/>
        </p:nvSpPr>
        <p:spPr>
          <a:xfrm>
            <a:off x="4189616" y="2528081"/>
            <a:ext cx="1729045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NARATIF</a:t>
            </a:r>
            <a:endParaRPr lang="th-TH" sz="2800" dirty="0"/>
          </a:p>
        </p:txBody>
      </p:sp>
      <p:sp>
        <p:nvSpPr>
          <p:cNvPr id="14" name="ลูกศร: ลง 13">
            <a:extLst>
              <a:ext uri="{FF2B5EF4-FFF2-40B4-BE49-F238E27FC236}">
                <a16:creationId xmlns:a16="http://schemas.microsoft.com/office/drawing/2014/main" id="{D613ABE5-5814-44E0-81C9-064DE796467B}"/>
              </a:ext>
            </a:extLst>
          </p:cNvPr>
          <p:cNvSpPr/>
          <p:nvPr/>
        </p:nvSpPr>
        <p:spPr>
          <a:xfrm rot="3597313">
            <a:off x="3798173" y="3100920"/>
            <a:ext cx="458793" cy="44671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5" name="รูปภาพ 14">
            <a:extLst>
              <a:ext uri="{FF2B5EF4-FFF2-40B4-BE49-F238E27FC236}">
                <a16:creationId xmlns:a16="http://schemas.microsoft.com/office/drawing/2014/main" id="{187E05C1-DE63-4CE9-94B0-B9176680F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519041">
            <a:off x="5827505" y="3081280"/>
            <a:ext cx="475529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75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7048B7C0-C4EE-47F5-B24A-BA7B31A5A00D}"/>
              </a:ext>
            </a:extLst>
          </p:cNvPr>
          <p:cNvSpPr txBox="1"/>
          <p:nvPr/>
        </p:nvSpPr>
        <p:spPr>
          <a:xfrm>
            <a:off x="1450571" y="1446416"/>
            <a:ext cx="355784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/>
              <a:t>BUKAN NARATIF</a:t>
            </a:r>
            <a:endParaRPr lang="th-TH" sz="3600" dirty="0"/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CCA85760-B851-405E-9AEC-D870A03EA1BE}"/>
              </a:ext>
            </a:extLst>
          </p:cNvPr>
          <p:cNvSpPr txBox="1"/>
          <p:nvPr/>
        </p:nvSpPr>
        <p:spPr>
          <a:xfrm>
            <a:off x="1450571" y="2219497"/>
            <a:ext cx="10245436" cy="31085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/>
              <a:t>Prosa</a:t>
            </a:r>
            <a:r>
              <a:rPr lang="en-US" sz="2800" dirty="0"/>
              <a:t> </a:t>
            </a:r>
            <a:r>
              <a:rPr lang="en-US" sz="2800" dirty="0" err="1"/>
              <a:t>tradisional</a:t>
            </a:r>
            <a:r>
              <a:rPr lang="en-US" sz="2800" dirty="0"/>
              <a:t>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naratif</a:t>
            </a:r>
            <a:r>
              <a:rPr lang="en-US" sz="2800" dirty="0"/>
              <a:t>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daripada</a:t>
            </a:r>
            <a:r>
              <a:rPr lang="en-US" sz="2800" dirty="0"/>
              <a:t> </a:t>
            </a:r>
            <a:r>
              <a:rPr lang="en-US" sz="2800" dirty="0" err="1"/>
              <a:t>empat</a:t>
            </a:r>
            <a:r>
              <a:rPr lang="en-US" sz="2800" dirty="0"/>
              <a:t> genre </a:t>
            </a:r>
            <a:r>
              <a:rPr lang="en-US" sz="2800" dirty="0" err="1"/>
              <a:t>iaitu</a:t>
            </a:r>
            <a:r>
              <a:rPr lang="en-US" sz="2800" dirty="0"/>
              <a:t> :</a:t>
            </a:r>
          </a:p>
          <a:p>
            <a:r>
              <a:rPr lang="en-US" sz="2800" dirty="0"/>
              <a:t>1. </a:t>
            </a:r>
            <a:r>
              <a:rPr lang="en-US" sz="2800" dirty="0" err="1"/>
              <a:t>Sastera</a:t>
            </a:r>
            <a:r>
              <a:rPr lang="en-US" sz="2800" dirty="0"/>
              <a:t> </a:t>
            </a:r>
            <a:r>
              <a:rPr lang="en-US" sz="2800" dirty="0" err="1"/>
              <a:t>undang-undang</a:t>
            </a:r>
            <a:endParaRPr lang="en-US" sz="2800" dirty="0"/>
          </a:p>
          <a:p>
            <a:r>
              <a:rPr lang="en-US" sz="2800" dirty="0"/>
              <a:t>2. </a:t>
            </a:r>
            <a:r>
              <a:rPr lang="en-US" sz="2800" dirty="0" err="1"/>
              <a:t>Sastera</a:t>
            </a:r>
            <a:r>
              <a:rPr lang="en-US" sz="2800" dirty="0"/>
              <a:t> kitab</a:t>
            </a:r>
          </a:p>
          <a:p>
            <a:r>
              <a:rPr lang="en-US" sz="2800" dirty="0"/>
              <a:t>3. </a:t>
            </a:r>
            <a:r>
              <a:rPr lang="en-US" sz="2800" dirty="0" err="1"/>
              <a:t>Sastera</a:t>
            </a:r>
            <a:r>
              <a:rPr lang="en-US" sz="2800" dirty="0"/>
              <a:t> </a:t>
            </a:r>
            <a:r>
              <a:rPr lang="en-US" sz="2800" dirty="0" err="1"/>
              <a:t>ketatanegaraan</a:t>
            </a:r>
            <a:endParaRPr lang="en-US" sz="2800" dirty="0"/>
          </a:p>
          <a:p>
            <a:r>
              <a:rPr lang="en-US" sz="2800" dirty="0"/>
              <a:t>4. </a:t>
            </a:r>
            <a:r>
              <a:rPr lang="en-US" sz="2800" dirty="0" err="1"/>
              <a:t>Kepustakaan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tradisional</a:t>
            </a:r>
            <a:endParaRPr lang="en-US" sz="2800" dirty="0"/>
          </a:p>
          <a:p>
            <a:r>
              <a:rPr lang="en-US" sz="2800" dirty="0"/>
              <a:t>*Nota : </a:t>
            </a:r>
            <a:r>
              <a:rPr lang="en-US" sz="2800" dirty="0" err="1"/>
              <a:t>penjelasan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genre </a:t>
            </a:r>
            <a:r>
              <a:rPr lang="en-US" sz="2800" dirty="0" err="1"/>
              <a:t>prosa</a:t>
            </a:r>
            <a:r>
              <a:rPr lang="en-US" sz="2800" dirty="0"/>
              <a:t> </a:t>
            </a:r>
            <a:r>
              <a:rPr lang="en-US" sz="2800" dirty="0" err="1"/>
              <a:t>tradisional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dibuat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tajuk</a:t>
            </a:r>
            <a:r>
              <a:rPr lang="en-US" sz="2800" dirty="0"/>
              <a:t> </a:t>
            </a:r>
            <a:r>
              <a:rPr lang="en-US" sz="2800" dirty="0" err="1"/>
              <a:t>penghayatan</a:t>
            </a:r>
            <a:r>
              <a:rPr lang="en-US" sz="2800" dirty="0"/>
              <a:t> </a:t>
            </a:r>
            <a:r>
              <a:rPr lang="en-US" sz="2800" dirty="0" err="1"/>
              <a:t>prosa</a:t>
            </a:r>
            <a:r>
              <a:rPr lang="en-US" sz="2800" dirty="0"/>
              <a:t> </a:t>
            </a:r>
            <a:r>
              <a:rPr lang="en-US" sz="2800" dirty="0" err="1"/>
              <a:t>tradisional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3363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E5F6D35-9F26-42F2-A5A5-A9864B140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5968538" cy="76892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Puisi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Tradisional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B8F7BBF-655B-44E9-AF2D-764A54711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en-US" dirty="0" err="1"/>
              <a:t>Puisi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kata </a:t>
            </a:r>
            <a:r>
              <a:rPr lang="en-US" dirty="0" err="1"/>
              <a:t>pinjaman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meluas</a:t>
            </a:r>
            <a:r>
              <a:rPr lang="en-US" dirty="0"/>
              <a:t> di Malaysia. </a:t>
            </a:r>
            <a:r>
              <a:rPr lang="en-US" dirty="0" err="1"/>
              <a:t>Puisi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karangan</a:t>
            </a:r>
            <a:r>
              <a:rPr lang="en-US" dirty="0"/>
              <a:t> </a:t>
            </a:r>
            <a:r>
              <a:rPr lang="en-US" dirty="0" err="1"/>
              <a:t>berangkap</a:t>
            </a:r>
            <a:r>
              <a:rPr lang="en-US" dirty="0"/>
              <a:t> yang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puisi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Bahasa </a:t>
            </a:r>
            <a:r>
              <a:rPr lang="en-US" dirty="0" err="1"/>
              <a:t>puisi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terhad</a:t>
            </a:r>
            <a:r>
              <a:rPr lang="en-US" dirty="0"/>
              <a:t> dan </a:t>
            </a:r>
            <a:r>
              <a:rPr lang="en-US" dirty="0" err="1"/>
              <a:t>padat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yang </a:t>
            </a:r>
            <a:r>
              <a:rPr lang="en-US" dirty="0" err="1"/>
              <a:t>cuba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. </a:t>
            </a:r>
            <a:r>
              <a:rPr lang="en-US" dirty="0" err="1"/>
              <a:t>Puisi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yang </a:t>
            </a:r>
            <a:r>
              <a:rPr lang="en-US" dirty="0" err="1"/>
              <a:t>nyata</a:t>
            </a:r>
            <a:r>
              <a:rPr lang="en-US" dirty="0"/>
              <a:t>.</a:t>
            </a:r>
          </a:p>
          <a:p>
            <a:pPr algn="thaiDist"/>
            <a:endParaRPr lang="en-US" dirty="0"/>
          </a:p>
          <a:p>
            <a:pPr algn="thaiDist"/>
            <a:r>
              <a:rPr lang="en-US" dirty="0" err="1"/>
              <a:t>Puisi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juga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dibahagikan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pecahan</a:t>
            </a:r>
            <a:r>
              <a:rPr lang="en-US" dirty="0"/>
              <a:t> </a:t>
            </a:r>
            <a:r>
              <a:rPr lang="en-US" dirty="0" err="1"/>
              <a:t>iaitu</a:t>
            </a:r>
            <a:r>
              <a:rPr lang="en-US" dirty="0"/>
              <a:t>:</a:t>
            </a:r>
          </a:p>
          <a:p>
            <a:pPr algn="thaiDist"/>
            <a:r>
              <a:rPr lang="en-US" dirty="0"/>
              <a:t>1. </a:t>
            </a:r>
            <a:r>
              <a:rPr lang="en-US" dirty="0" err="1"/>
              <a:t>Naratif</a:t>
            </a:r>
            <a:endParaRPr lang="en-US" dirty="0"/>
          </a:p>
          <a:p>
            <a:pPr algn="thaiDist"/>
            <a:r>
              <a:rPr lang="en-US" dirty="0"/>
              <a:t>2.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naratif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58812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แทนข้อความ 7">
            <a:extLst>
              <a:ext uri="{FF2B5EF4-FFF2-40B4-BE49-F238E27FC236}">
                <a16:creationId xmlns:a16="http://schemas.microsoft.com/office/drawing/2014/main" id="{883C4A4D-AF69-447B-87B4-A390558B9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8473" y="212806"/>
            <a:ext cx="4443984" cy="82391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/>
              <a:t>Naratif</a:t>
            </a:r>
            <a:endParaRPr lang="th-TH" dirty="0"/>
          </a:p>
        </p:txBody>
      </p:sp>
      <p:sp>
        <p:nvSpPr>
          <p:cNvPr id="5" name="ตัวแทนเนื้อหา 4">
            <a:extLst>
              <a:ext uri="{FF2B5EF4-FFF2-40B4-BE49-F238E27FC236}">
                <a16:creationId xmlns:a16="http://schemas.microsoft.com/office/drawing/2014/main" id="{768F1C5B-B8B6-4BD1-ABE8-383AD272B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88473" y="1334154"/>
            <a:ext cx="4443984" cy="552384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n-US" sz="3300" dirty="0" err="1"/>
              <a:t>Puisi</a:t>
            </a:r>
            <a:r>
              <a:rPr lang="en-US" sz="3300" dirty="0"/>
              <a:t> </a:t>
            </a:r>
            <a:r>
              <a:rPr lang="en-US" sz="3300" dirty="0" err="1"/>
              <a:t>Melayu</a:t>
            </a:r>
            <a:r>
              <a:rPr lang="en-US" sz="3300" dirty="0"/>
              <a:t> </a:t>
            </a:r>
            <a:r>
              <a:rPr lang="en-US" sz="3300" dirty="0" err="1"/>
              <a:t>tradisional</a:t>
            </a:r>
            <a:r>
              <a:rPr lang="en-US" sz="3300" dirty="0"/>
              <a:t> yang </a:t>
            </a:r>
            <a:r>
              <a:rPr lang="en-US" sz="3300" dirty="0" err="1"/>
              <a:t>berbentuk</a:t>
            </a:r>
            <a:r>
              <a:rPr lang="en-US" sz="3300" dirty="0"/>
              <a:t> </a:t>
            </a:r>
            <a:r>
              <a:rPr lang="en-US" sz="3300" dirty="0" err="1"/>
              <a:t>naratif</a:t>
            </a:r>
            <a:r>
              <a:rPr lang="en-US" sz="3300" dirty="0"/>
              <a:t> </a:t>
            </a:r>
            <a:r>
              <a:rPr lang="en-US" sz="3300" dirty="0" err="1"/>
              <a:t>terdiri</a:t>
            </a:r>
            <a:r>
              <a:rPr lang="en-US" sz="3300" dirty="0"/>
              <a:t> </a:t>
            </a:r>
            <a:r>
              <a:rPr lang="en-US" sz="3300" dirty="0" err="1"/>
              <a:t>daripada</a:t>
            </a:r>
            <a:r>
              <a:rPr lang="en-US" sz="3300" dirty="0"/>
              <a:t> genre </a:t>
            </a:r>
            <a:r>
              <a:rPr lang="en-US" sz="3300" dirty="0" err="1"/>
              <a:t>Syair</a:t>
            </a:r>
            <a:r>
              <a:rPr lang="en-US" sz="3300" dirty="0"/>
              <a:t> </a:t>
            </a:r>
            <a:r>
              <a:rPr lang="en-US" sz="3300" dirty="0" err="1"/>
              <a:t>sahaja</a:t>
            </a:r>
            <a:r>
              <a:rPr lang="en-US" sz="3300" dirty="0"/>
              <a:t>.</a:t>
            </a:r>
          </a:p>
          <a:p>
            <a:endParaRPr lang="en-US" dirty="0"/>
          </a:p>
          <a:p>
            <a:endParaRPr lang="th-TH" dirty="0"/>
          </a:p>
        </p:txBody>
      </p:sp>
      <p:sp>
        <p:nvSpPr>
          <p:cNvPr id="9" name="ตัวแทนข้อความ 8">
            <a:extLst>
              <a:ext uri="{FF2B5EF4-FFF2-40B4-BE49-F238E27FC236}">
                <a16:creationId xmlns:a16="http://schemas.microsoft.com/office/drawing/2014/main" id="{FFA332AC-C812-4F30-8490-07BF419806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212806"/>
            <a:ext cx="4443984" cy="82391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Naratif</a:t>
            </a:r>
            <a:endParaRPr lang="th-TH" dirty="0"/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999FB9B8-7490-4FA7-BECB-923E2AF1D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4" y="1393279"/>
            <a:ext cx="4443984" cy="546472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n-US" dirty="0" err="1"/>
              <a:t>Manakala</a:t>
            </a:r>
            <a:r>
              <a:rPr lang="en-US" dirty="0"/>
              <a:t> yang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naratif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:</a:t>
            </a:r>
          </a:p>
          <a:p>
            <a:r>
              <a:rPr lang="en-US" dirty="0"/>
              <a:t>1. Pantun</a:t>
            </a:r>
          </a:p>
          <a:p>
            <a:r>
              <a:rPr lang="en-US" dirty="0"/>
              <a:t>2. </a:t>
            </a:r>
            <a:r>
              <a:rPr lang="en-US" dirty="0" err="1"/>
              <a:t>Gurindam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Endoi</a:t>
            </a:r>
            <a:endParaRPr lang="en-US" dirty="0"/>
          </a:p>
          <a:p>
            <a:r>
              <a:rPr lang="en-US" dirty="0"/>
              <a:t>4. Rejang</a:t>
            </a:r>
          </a:p>
          <a:p>
            <a:r>
              <a:rPr lang="en-US" dirty="0"/>
              <a:t>5. </a:t>
            </a:r>
            <a:r>
              <a:rPr lang="en-US" dirty="0" err="1"/>
              <a:t>Dikir</a:t>
            </a:r>
            <a:r>
              <a:rPr lang="en-US" dirty="0"/>
              <a:t>/</a:t>
            </a:r>
            <a:r>
              <a:rPr lang="en-US" dirty="0" err="1"/>
              <a:t>Zikir</a:t>
            </a:r>
            <a:endParaRPr lang="en-US" dirty="0"/>
          </a:p>
          <a:p>
            <a:r>
              <a:rPr lang="en-US" dirty="0"/>
              <a:t>6. Rubai</a:t>
            </a:r>
          </a:p>
          <a:p>
            <a:r>
              <a:rPr lang="en-US" dirty="0"/>
              <a:t>7. </a:t>
            </a:r>
            <a:r>
              <a:rPr lang="en-US" dirty="0" err="1"/>
              <a:t>Nazam</a:t>
            </a:r>
            <a:endParaRPr lang="en-US" dirty="0"/>
          </a:p>
          <a:p>
            <a:r>
              <a:rPr lang="en-US" dirty="0"/>
              <a:t>8. </a:t>
            </a:r>
            <a:r>
              <a:rPr lang="en-US" dirty="0" err="1"/>
              <a:t>Masnawi</a:t>
            </a:r>
            <a:endParaRPr lang="en-US" dirty="0"/>
          </a:p>
          <a:p>
            <a:r>
              <a:rPr lang="en-US" dirty="0"/>
              <a:t>9. Ghazal</a:t>
            </a:r>
          </a:p>
          <a:p>
            <a:r>
              <a:rPr lang="en-US" dirty="0"/>
              <a:t>10. </a:t>
            </a:r>
            <a:r>
              <a:rPr lang="en-US" dirty="0" err="1"/>
              <a:t>Berzanji</a:t>
            </a:r>
            <a:endParaRPr lang="en-US" dirty="0"/>
          </a:p>
          <a:p>
            <a:r>
              <a:rPr lang="en-US" dirty="0"/>
              <a:t>11. </a:t>
            </a:r>
            <a:r>
              <a:rPr lang="en-US" dirty="0" err="1"/>
              <a:t>Qit'ah</a:t>
            </a:r>
            <a:endParaRPr lang="en-US" dirty="0"/>
          </a:p>
          <a:p>
            <a:r>
              <a:rPr lang="en-US" dirty="0"/>
              <a:t>12. </a:t>
            </a:r>
            <a:r>
              <a:rPr lang="en-US" dirty="0" err="1"/>
              <a:t>Seloka</a:t>
            </a:r>
            <a:endParaRPr lang="en-US" dirty="0"/>
          </a:p>
          <a:p>
            <a:r>
              <a:rPr lang="en-US" dirty="0"/>
              <a:t>13. </a:t>
            </a:r>
            <a:r>
              <a:rPr lang="en-US" dirty="0" err="1"/>
              <a:t>Teromba</a:t>
            </a:r>
            <a:endParaRPr lang="en-US" dirty="0"/>
          </a:p>
          <a:p>
            <a:r>
              <a:rPr lang="en-US" dirty="0"/>
              <a:t>14. </a:t>
            </a:r>
            <a:r>
              <a:rPr lang="en-US" dirty="0" err="1"/>
              <a:t>Talibun</a:t>
            </a:r>
            <a:endParaRPr lang="en-US" dirty="0"/>
          </a:p>
          <a:p>
            <a:r>
              <a:rPr lang="en-US" dirty="0"/>
              <a:t>15. </a:t>
            </a:r>
            <a:r>
              <a:rPr lang="en-US" dirty="0" err="1"/>
              <a:t>Peribahasa</a:t>
            </a:r>
            <a:r>
              <a:rPr lang="en-US" dirty="0"/>
              <a:t> </a:t>
            </a:r>
            <a:r>
              <a:rPr lang="en-US" dirty="0" err="1"/>
              <a:t>berangkap</a:t>
            </a:r>
            <a:endParaRPr lang="en-US" dirty="0"/>
          </a:p>
          <a:p>
            <a:r>
              <a:rPr lang="en-US" dirty="0"/>
              <a:t>16. </a:t>
            </a:r>
            <a:r>
              <a:rPr lang="en-US" dirty="0" err="1"/>
              <a:t>Mantera</a:t>
            </a:r>
            <a:endParaRPr lang="en-US" dirty="0"/>
          </a:p>
          <a:p>
            <a:r>
              <a:rPr lang="en-US" dirty="0"/>
              <a:t>*Nota :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genre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mengkaji</a:t>
            </a:r>
            <a:r>
              <a:rPr lang="en-US" dirty="0"/>
              <a:t> genre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8900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9C98B3C-0ED5-4411-BACF-C2AF00712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4089862" cy="83542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PENDAHULUAN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EA719F2-DEA9-4DD8-99F1-C646A5451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, </a:t>
            </a:r>
            <a:r>
              <a:rPr lang="en-US" dirty="0" err="1"/>
              <a:t>pengkategorian</a:t>
            </a:r>
            <a:r>
              <a:rPr lang="en-US" dirty="0"/>
              <a:t> </a:t>
            </a:r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dan </a:t>
            </a:r>
            <a:r>
              <a:rPr lang="en-US" dirty="0" err="1"/>
              <a:t>moden</a:t>
            </a:r>
            <a:r>
              <a:rPr lang="en-US" dirty="0"/>
              <a:t>.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Kedua-dua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genre </a:t>
            </a:r>
            <a:r>
              <a:rPr lang="en-US" dirty="0" err="1"/>
              <a:t>prosa</a:t>
            </a:r>
            <a:r>
              <a:rPr lang="en-US" dirty="0"/>
              <a:t> dan </a:t>
            </a:r>
            <a:r>
              <a:rPr lang="en-US" dirty="0" err="1"/>
              <a:t>puisi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,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berbeza</a:t>
            </a:r>
            <a:r>
              <a:rPr lang="en-US" dirty="0"/>
              <a:t>.</a:t>
            </a:r>
          </a:p>
          <a:p>
            <a:pPr algn="thaiDist"/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karya-karya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diwarisi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turun-temurun</a:t>
            </a:r>
            <a:r>
              <a:rPr lang="en-US" dirty="0"/>
              <a:t>, </a:t>
            </a:r>
            <a:r>
              <a:rPr lang="en-US" dirty="0" err="1"/>
              <a:t>disebarluaskan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. </a:t>
            </a:r>
            <a:r>
              <a:rPr lang="en-US" dirty="0" err="1"/>
              <a:t>Manakala</a:t>
            </a:r>
            <a:r>
              <a:rPr lang="en-US" dirty="0"/>
              <a:t> </a:t>
            </a:r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moden</a:t>
            </a:r>
            <a:r>
              <a:rPr lang="en-US" dirty="0"/>
              <a:t> </a:t>
            </a:r>
            <a:r>
              <a:rPr lang="en-US" dirty="0" err="1"/>
              <a:t>disebarkan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dan tulisan. </a:t>
            </a:r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terhad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sesebuah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sahaja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esklusif</a:t>
            </a:r>
            <a:r>
              <a:rPr lang="en-US" dirty="0"/>
              <a:t>, dan </a:t>
            </a:r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moden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cipta</a:t>
            </a:r>
            <a:r>
              <a:rPr lang="en-US" dirty="0"/>
              <a:t> </a:t>
            </a:r>
            <a:r>
              <a:rPr lang="en-US" dirty="0" err="1"/>
              <a:t>terpelihara</a:t>
            </a:r>
            <a:r>
              <a:rPr lang="en-US" dirty="0"/>
              <a:t>. </a:t>
            </a:r>
            <a:r>
              <a:rPr lang="en-US" dirty="0" err="1"/>
              <a:t>Tambahan</a:t>
            </a:r>
            <a:r>
              <a:rPr lang="en-US" dirty="0"/>
              <a:t> pula, </a:t>
            </a:r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moden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kolektif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kepunyaan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oleh </a:t>
            </a:r>
            <a:r>
              <a:rPr lang="en-US" dirty="0" err="1"/>
              <a:t>pengarangnya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81273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E9D0FE9-CC28-40B4-A5C2-EA69917E6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8828116" cy="8354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BENTUK-BENTUK KESUSASTERAAN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3F7366A-A764-4B05-8400-13D27F363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dilahirkan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. Dan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kasarnya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dikategorikan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2 </a:t>
            </a:r>
            <a:r>
              <a:rPr lang="en-US" dirty="0" err="1"/>
              <a:t>kategori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:</a:t>
            </a:r>
            <a:endParaRPr lang="th-TH" dirty="0"/>
          </a:p>
        </p:txBody>
      </p:sp>
      <p:sp>
        <p:nvSpPr>
          <p:cNvPr id="4" name="สี่เหลี่ยมผืนผ้า: มุมตัดด้านทแยง 3">
            <a:extLst>
              <a:ext uri="{FF2B5EF4-FFF2-40B4-BE49-F238E27FC236}">
                <a16:creationId xmlns:a16="http://schemas.microsoft.com/office/drawing/2014/main" id="{48912550-EBCF-4F7A-AC02-0EE0612891A1}"/>
              </a:ext>
            </a:extLst>
          </p:cNvPr>
          <p:cNvSpPr/>
          <p:nvPr/>
        </p:nvSpPr>
        <p:spPr>
          <a:xfrm>
            <a:off x="2491048" y="4264430"/>
            <a:ext cx="2809702" cy="107234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Prosa</a:t>
            </a:r>
            <a:endParaRPr lang="th-TH" dirty="0"/>
          </a:p>
        </p:txBody>
      </p:sp>
      <p:sp>
        <p:nvSpPr>
          <p:cNvPr id="7" name="สี่เหลี่ยมผืนผ้า: มุมตัดด้านทแยง 6">
            <a:extLst>
              <a:ext uri="{FF2B5EF4-FFF2-40B4-BE49-F238E27FC236}">
                <a16:creationId xmlns:a16="http://schemas.microsoft.com/office/drawing/2014/main" id="{1D999AA8-866D-4F5A-8E47-C36E7D1458AB}"/>
              </a:ext>
            </a:extLst>
          </p:cNvPr>
          <p:cNvSpPr/>
          <p:nvPr/>
        </p:nvSpPr>
        <p:spPr>
          <a:xfrm>
            <a:off x="6891251" y="4264430"/>
            <a:ext cx="2685011" cy="1072342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Puisi</a:t>
            </a:r>
            <a:endParaRPr lang="th-TH" dirty="0"/>
          </a:p>
        </p:txBody>
      </p:sp>
      <p:cxnSp>
        <p:nvCxnSpPr>
          <p:cNvPr id="9" name="ตัวเชื่อมต่อ: โค้ง 8">
            <a:extLst>
              <a:ext uri="{FF2B5EF4-FFF2-40B4-BE49-F238E27FC236}">
                <a16:creationId xmlns:a16="http://schemas.microsoft.com/office/drawing/2014/main" id="{D626C75F-475E-4A00-B838-85D14C20DF4A}"/>
              </a:ext>
            </a:extLst>
          </p:cNvPr>
          <p:cNvCxnSpPr/>
          <p:nvPr/>
        </p:nvCxnSpPr>
        <p:spPr>
          <a:xfrm rot="5400000">
            <a:off x="3408219" y="3715789"/>
            <a:ext cx="507077" cy="124691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BB6C7575-5EC0-4F08-B836-0CE4D0E29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2680" y="3503814"/>
            <a:ext cx="262151" cy="62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23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9160F12-F69B-41D7-BA1E-38DC171CE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1920240" cy="75230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PROSA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009921D-514B-4EE0-872D-3446B99AA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en-US" dirty="0" err="1"/>
              <a:t>Prosa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kesusteraan</a:t>
            </a:r>
            <a:r>
              <a:rPr lang="en-US" dirty="0"/>
              <a:t> yang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ayat-ayat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tatabahasa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ayat-ayat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karangan</a:t>
            </a:r>
            <a:r>
              <a:rPr lang="en-US" dirty="0"/>
              <a:t>. </a:t>
            </a:r>
            <a:r>
              <a:rPr lang="en-US" dirty="0" err="1"/>
              <a:t>Prosa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kesusasteraan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difahami</a:t>
            </a:r>
            <a:r>
              <a:rPr lang="en-US" dirty="0"/>
              <a:t> </a:t>
            </a:r>
            <a:r>
              <a:rPr lang="en-US" dirty="0" err="1"/>
              <a:t>berbanding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puisi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prosa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: </a:t>
            </a:r>
            <a:r>
              <a:rPr lang="en-US" dirty="0" err="1"/>
              <a:t>cerpen</a:t>
            </a:r>
            <a:r>
              <a:rPr lang="en-US" dirty="0"/>
              <a:t>, novel, </a:t>
            </a:r>
            <a:r>
              <a:rPr lang="en-US" dirty="0" err="1"/>
              <a:t>skrip</a:t>
            </a:r>
            <a:r>
              <a:rPr lang="en-US" dirty="0"/>
              <a:t> drama, </a:t>
            </a:r>
            <a:r>
              <a:rPr lang="en-US" dirty="0" err="1"/>
              <a:t>esei</a:t>
            </a:r>
            <a:r>
              <a:rPr lang="en-US" dirty="0"/>
              <a:t> dan </a:t>
            </a:r>
            <a:r>
              <a:rPr lang="en-US" dirty="0" err="1"/>
              <a:t>sebagainya</a:t>
            </a:r>
            <a:r>
              <a:rPr lang="en-US" dirty="0"/>
              <a:t>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58873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A18FAEB-BB09-4DD4-A56C-A2A29C7F8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1529542" cy="78555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PUISI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8BF3D78-A51D-4F7E-AE08-DC31D3FB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en-US" dirty="0" err="1"/>
              <a:t>Puisi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kesusasteraan</a:t>
            </a:r>
            <a:r>
              <a:rPr lang="en-US" dirty="0"/>
              <a:t> yang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"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menuruti</a:t>
            </a:r>
            <a:r>
              <a:rPr lang="en-US" dirty="0"/>
              <a:t> </a:t>
            </a:r>
            <a:r>
              <a:rPr lang="en-US" dirty="0" err="1"/>
              <a:t>tatabahasa</a:t>
            </a:r>
            <a:r>
              <a:rPr lang="en-US" dirty="0"/>
              <a:t>".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ayat-ayat</a:t>
            </a:r>
            <a:r>
              <a:rPr lang="en-US" dirty="0"/>
              <a:t> yang </a:t>
            </a:r>
            <a:r>
              <a:rPr lang="en-US" dirty="0" err="1"/>
              <a:t>lengkap</a:t>
            </a:r>
            <a:r>
              <a:rPr lang="en-US" dirty="0"/>
              <a:t>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frasa-frasa</a:t>
            </a:r>
            <a:r>
              <a:rPr lang="en-US" dirty="0"/>
              <a:t> yang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baris-</a:t>
            </a:r>
            <a:r>
              <a:rPr lang="en-US" dirty="0" err="1"/>
              <a:t>barisan</a:t>
            </a:r>
            <a:r>
              <a:rPr lang="en-US" dirty="0"/>
              <a:t>. Pada </a:t>
            </a:r>
            <a:r>
              <a:rPr lang="en-US" dirty="0" err="1"/>
              <a:t>lazimnya</a:t>
            </a:r>
            <a:r>
              <a:rPr lang="en-US" dirty="0"/>
              <a:t>, </a:t>
            </a:r>
            <a:r>
              <a:rPr lang="en-US" dirty="0" err="1"/>
              <a:t>puisi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berirama</a:t>
            </a:r>
            <a:r>
              <a:rPr lang="en-US" dirty="0"/>
              <a:t> dan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berasa</a:t>
            </a:r>
            <a:r>
              <a:rPr lang="en-US" dirty="0"/>
              <a:t> </a:t>
            </a:r>
            <a:r>
              <a:rPr lang="en-US" dirty="0" err="1"/>
              <a:t>rentaknya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kesuasteraan</a:t>
            </a:r>
            <a:r>
              <a:rPr lang="en-US" dirty="0"/>
              <a:t> </a:t>
            </a:r>
            <a:r>
              <a:rPr lang="en-US" dirty="0" err="1"/>
              <a:t>puisi</a:t>
            </a:r>
            <a:r>
              <a:rPr lang="en-US" dirty="0"/>
              <a:t> </a:t>
            </a:r>
            <a:r>
              <a:rPr lang="en-US" dirty="0" err="1"/>
              <a:t>termasuklah</a:t>
            </a:r>
            <a:r>
              <a:rPr lang="en-US" dirty="0"/>
              <a:t>: Sajak, </a:t>
            </a:r>
            <a:r>
              <a:rPr lang="en-US" dirty="0" err="1"/>
              <a:t>Syair</a:t>
            </a:r>
            <a:r>
              <a:rPr lang="en-US" dirty="0"/>
              <a:t>, Pantun, </a:t>
            </a:r>
            <a:r>
              <a:rPr lang="en-US" dirty="0" err="1"/>
              <a:t>Gurindam</a:t>
            </a:r>
            <a:r>
              <a:rPr lang="en-US" dirty="0"/>
              <a:t>, </a:t>
            </a:r>
            <a:r>
              <a:rPr lang="en-US" dirty="0" err="1"/>
              <a:t>Lirik</a:t>
            </a:r>
            <a:r>
              <a:rPr lang="en-US" dirty="0"/>
              <a:t>, </a:t>
            </a:r>
            <a:r>
              <a:rPr lang="en-US" dirty="0" err="1"/>
              <a:t>Seloka</a:t>
            </a:r>
            <a:r>
              <a:rPr lang="en-US" dirty="0"/>
              <a:t>, </a:t>
            </a:r>
            <a:r>
              <a:rPr lang="en-US" dirty="0" err="1"/>
              <a:t>Mantera</a:t>
            </a:r>
            <a:r>
              <a:rPr lang="en-US" dirty="0"/>
              <a:t> dan </a:t>
            </a:r>
            <a:r>
              <a:rPr lang="en-US" dirty="0" err="1"/>
              <a:t>sebagainya</a:t>
            </a:r>
            <a:r>
              <a:rPr lang="en-US" dirty="0"/>
              <a:t>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0017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16325C1-FA4D-4697-ABAC-6BA690E61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38298"/>
            <a:ext cx="3067396" cy="75230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JENIS-JENIS</a:t>
            </a:r>
            <a:endParaRPr lang="th-TH" dirty="0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A395E24-9068-4F39-ADEC-15FF1F64A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079299"/>
            <a:ext cx="1596044" cy="4889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400" dirty="0"/>
              <a:t>NARATIF</a:t>
            </a:r>
            <a:endParaRPr lang="th-TH" sz="24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1FD7846-BF72-43D5-B741-472BE7F40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2568263"/>
            <a:ext cx="4937760" cy="42897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thaiDist"/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Naratif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sastera</a:t>
            </a:r>
            <a:r>
              <a:rPr lang="en-US" dirty="0"/>
              <a:t> yang </a:t>
            </a:r>
            <a:r>
              <a:rPr lang="en-US" dirty="0" err="1"/>
              <a:t>mengandungi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plot. </a:t>
            </a:r>
          </a:p>
          <a:p>
            <a:pPr algn="thaiDist"/>
            <a:r>
              <a:rPr lang="en-US" dirty="0" err="1"/>
              <a:t>Dengan</a:t>
            </a:r>
            <a:r>
              <a:rPr lang="en-US" dirty="0"/>
              <a:t> kata lain,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sastera</a:t>
            </a:r>
            <a:r>
              <a:rPr lang="en-US" dirty="0"/>
              <a:t> yang </a:t>
            </a:r>
            <a:r>
              <a:rPr lang="en-US" dirty="0" err="1"/>
              <a:t>menceritakan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, yang </a:t>
            </a:r>
            <a:r>
              <a:rPr lang="en-US" dirty="0" err="1"/>
              <a:t>mengandungi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watak</a:t>
            </a:r>
            <a:r>
              <a:rPr lang="en-US" dirty="0"/>
              <a:t>, masa </a:t>
            </a:r>
            <a:r>
              <a:rPr lang="en-US" dirty="0" err="1"/>
              <a:t>berlaku</a:t>
            </a:r>
            <a:r>
              <a:rPr lang="en-US" dirty="0"/>
              <a:t> dan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. </a:t>
            </a:r>
          </a:p>
          <a:p>
            <a:pPr algn="thaiDist"/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dilahirkan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prosa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juga </a:t>
            </a:r>
            <a:r>
              <a:rPr lang="en-US" dirty="0" err="1"/>
              <a:t>dilahirkan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puisi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syair</a:t>
            </a:r>
            <a:r>
              <a:rPr lang="en-US" dirty="0"/>
              <a:t> </a:t>
            </a:r>
            <a:r>
              <a:rPr lang="en-US" dirty="0" err="1"/>
              <a:t>naratif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Syair</a:t>
            </a:r>
            <a:r>
              <a:rPr lang="en-US" dirty="0"/>
              <a:t> Siti </a:t>
            </a:r>
            <a:r>
              <a:rPr lang="en-US" dirty="0" err="1"/>
              <a:t>Zubaidah</a:t>
            </a:r>
            <a:r>
              <a:rPr lang="en-US" dirty="0"/>
              <a:t>.</a:t>
            </a:r>
          </a:p>
          <a:p>
            <a:pPr algn="thaiDist"/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naratif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hiburan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</a:p>
          <a:p>
            <a:pPr algn="thaiDi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moden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menjumpai</a:t>
            </a:r>
            <a:r>
              <a:rPr lang="en-US" dirty="0"/>
              <a:t> </a:t>
            </a:r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naratif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cerpen</a:t>
            </a:r>
            <a:r>
              <a:rPr lang="en-US" dirty="0"/>
              <a:t>, </a:t>
            </a:r>
            <a:r>
              <a:rPr lang="en-US" dirty="0" err="1"/>
              <a:t>komik</a:t>
            </a:r>
            <a:r>
              <a:rPr lang="en-US" dirty="0"/>
              <a:t>, </a:t>
            </a:r>
            <a:r>
              <a:rPr lang="en-US" dirty="0" err="1"/>
              <a:t>filem</a:t>
            </a:r>
            <a:r>
              <a:rPr lang="en-US" dirty="0"/>
              <a:t>, drama dan </a:t>
            </a:r>
            <a:r>
              <a:rPr lang="en-US" dirty="0" err="1"/>
              <a:t>sebagainya</a:t>
            </a:r>
            <a:r>
              <a:rPr lang="en-US" dirty="0"/>
              <a:t>.</a:t>
            </a:r>
            <a:endParaRPr lang="th-TH" dirty="0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8BFA807B-0B1A-4C11-A1C3-D994CBB573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203" y="2054361"/>
            <a:ext cx="2793553" cy="48896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400" dirty="0"/>
              <a:t>BUKAN NARATIF</a:t>
            </a:r>
            <a:endParaRPr lang="th-TH" sz="2400" dirty="0"/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3DBBF1D8-185C-46FC-B752-DD12D274E2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202" y="2543325"/>
            <a:ext cx="5054615" cy="43146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thaiDist"/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Naratif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kesusasteraan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mengandungi</a:t>
            </a:r>
            <a:r>
              <a:rPr lang="en-US" dirty="0"/>
              <a:t> plot. </a:t>
            </a:r>
          </a:p>
          <a:p>
            <a:pPr algn="thaiDist"/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sastera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mengandungi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pengarang</a:t>
            </a:r>
            <a:r>
              <a:rPr lang="en-US" dirty="0"/>
              <a:t> </a:t>
            </a:r>
            <a:r>
              <a:rPr lang="en-US" dirty="0" err="1"/>
              <a:t>berbanding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naratif</a:t>
            </a:r>
            <a:r>
              <a:rPr lang="en-US" dirty="0"/>
              <a:t>. </a:t>
            </a:r>
          </a:p>
          <a:p>
            <a:pPr algn="thaiDist"/>
            <a:r>
              <a:rPr lang="en-US" dirty="0" err="1"/>
              <a:t>Kesusteraan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dilahirkan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puisi</a:t>
            </a:r>
            <a:r>
              <a:rPr lang="en-US" dirty="0"/>
              <a:t>.</a:t>
            </a:r>
            <a:endParaRPr lang="th-TH" dirty="0"/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01CAF2AA-06FC-4767-B133-A3786A0C333F}"/>
              </a:ext>
            </a:extLst>
          </p:cNvPr>
          <p:cNvSpPr txBox="1"/>
          <p:nvPr/>
        </p:nvSpPr>
        <p:spPr>
          <a:xfrm>
            <a:off x="1371600" y="1131031"/>
            <a:ext cx="572746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Sekiranya</a:t>
            </a:r>
            <a:r>
              <a:rPr lang="en-US" dirty="0"/>
              <a:t>,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kesuasteraan</a:t>
            </a:r>
            <a:r>
              <a:rPr lang="en-US" dirty="0"/>
              <a:t> </a:t>
            </a:r>
            <a:r>
              <a:rPr lang="en-US" dirty="0" err="1"/>
              <a:t>dikategorikan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semantik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, </a:t>
            </a:r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dibahagikan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: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55395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6">
            <a:extLst>
              <a:ext uri="{FF2B5EF4-FFF2-40B4-BE49-F238E27FC236}">
                <a16:creationId xmlns:a16="http://schemas.microsoft.com/office/drawing/2014/main" id="{B075B3E7-B8BC-44F9-AEF8-29C2AAEBA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2859578" cy="81049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STRUKTUR</a:t>
            </a:r>
            <a:endParaRPr lang="th-TH" dirty="0"/>
          </a:p>
        </p:txBody>
      </p:sp>
      <p:sp>
        <p:nvSpPr>
          <p:cNvPr id="8" name="ตัวแทนเนื้อหา 7">
            <a:extLst>
              <a:ext uri="{FF2B5EF4-FFF2-40B4-BE49-F238E27FC236}">
                <a16:creationId xmlns:a16="http://schemas.microsoft.com/office/drawing/2014/main" id="{87E70C01-6DAE-44FE-836A-8AC70C0BD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04356"/>
            <a:ext cx="9601200" cy="5253644"/>
          </a:xfrm>
        </p:spPr>
        <p:txBody>
          <a:bodyPr>
            <a:normAutofit/>
          </a:bodyPr>
          <a:lstStyle/>
          <a:p>
            <a:pPr algn="thaiDist"/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dilahirkan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pelbagai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, dan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ditemui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tulisan yang </a:t>
            </a:r>
            <a:r>
              <a:rPr lang="en-US" dirty="0" err="1"/>
              <a:t>tersusun</a:t>
            </a:r>
            <a:r>
              <a:rPr lang="en-US" dirty="0"/>
              <a:t>. Teks </a:t>
            </a:r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binaan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sebut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Tema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Gaya Bahasa </a:t>
            </a:r>
          </a:p>
          <a:p>
            <a:r>
              <a:rPr lang="en-US" dirty="0"/>
              <a:t>(Yang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sastera</a:t>
            </a:r>
            <a:r>
              <a:rPr lang="en-US" dirty="0"/>
              <a:t> </a:t>
            </a:r>
            <a:r>
              <a:rPr lang="en-US" dirty="0" err="1"/>
              <a:t>naratif</a:t>
            </a:r>
            <a:r>
              <a:rPr lang="en-US" dirty="0"/>
              <a:t> </a:t>
            </a:r>
            <a:r>
              <a:rPr lang="en-US" dirty="0" err="1"/>
              <a:t>sahaja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- Plot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Watak</a:t>
            </a:r>
            <a:r>
              <a:rPr lang="en-US" dirty="0"/>
              <a:t> dan </a:t>
            </a:r>
            <a:r>
              <a:rPr lang="en-US" dirty="0" err="1"/>
              <a:t>Perwatakan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Latar</a:t>
            </a:r>
            <a:endParaRPr lang="en-US" dirty="0"/>
          </a:p>
          <a:p>
            <a:pPr algn="thaiDist"/>
            <a:r>
              <a:rPr lang="en-US" dirty="0" err="1"/>
              <a:t>Kehadiran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membezakan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tulisan yang lain </a:t>
            </a:r>
            <a:r>
              <a:rPr lang="en-US" dirty="0" err="1"/>
              <a:t>seperti</a:t>
            </a:r>
            <a:r>
              <a:rPr lang="en-US" dirty="0"/>
              <a:t> tulisan </a:t>
            </a:r>
            <a:r>
              <a:rPr lang="en-US" dirty="0" err="1"/>
              <a:t>sains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6134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8D4E1ED-1087-43D1-861E-197AC810F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10498975" cy="83542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JENIS KESUSASTERAAN MELAYU TRADISIONAL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F4D033D-CBD8-4717-AAEA-59A8E4001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iaitu</a:t>
            </a:r>
            <a:r>
              <a:rPr lang="en-US" dirty="0"/>
              <a:t>:</a:t>
            </a:r>
          </a:p>
          <a:p>
            <a:r>
              <a:rPr lang="en-US" dirty="0"/>
              <a:t>1. </a:t>
            </a:r>
            <a:r>
              <a:rPr lang="en-US" dirty="0" err="1"/>
              <a:t>Prosa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Tradisional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Puisi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Tradisional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36024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CB0FE51-7D44-4E82-A26C-DA967B112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6059978" cy="76892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Prosa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Tradisional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A5FA896-9DC5-4028-9580-A01497FFF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en-US" dirty="0" err="1"/>
              <a:t>Prosa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ditakrifkan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karangan</a:t>
            </a:r>
            <a:r>
              <a:rPr lang="en-US" dirty="0"/>
              <a:t> yang </a:t>
            </a:r>
            <a:r>
              <a:rPr lang="en-US" dirty="0" err="1"/>
              <a:t>panjang</a:t>
            </a:r>
            <a:r>
              <a:rPr lang="en-US" dirty="0"/>
              <a:t>. </a:t>
            </a:r>
            <a:r>
              <a:rPr lang="en-US" dirty="0" err="1"/>
              <a:t>Prosa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(</a:t>
            </a:r>
            <a:r>
              <a:rPr lang="en-US" dirty="0" err="1"/>
              <a:t>naratif</a:t>
            </a:r>
            <a:r>
              <a:rPr lang="en-US" dirty="0"/>
              <a:t>) </a:t>
            </a:r>
            <a:r>
              <a:rPr lang="en-US" dirty="0" err="1"/>
              <a:t>sahaja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juga </a:t>
            </a:r>
            <a:r>
              <a:rPr lang="en-US" dirty="0" err="1"/>
              <a:t>karya-karya</a:t>
            </a:r>
            <a:r>
              <a:rPr lang="en-US" dirty="0"/>
              <a:t> yang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(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naratif</a:t>
            </a:r>
            <a:r>
              <a:rPr lang="en-US" dirty="0"/>
              <a:t>/non-</a:t>
            </a:r>
            <a:r>
              <a:rPr lang="en-US" dirty="0" err="1"/>
              <a:t>naratif</a:t>
            </a:r>
            <a:r>
              <a:rPr lang="en-US" dirty="0"/>
              <a:t>). Oleh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karya-karya</a:t>
            </a:r>
            <a:r>
              <a:rPr lang="en-US" dirty="0"/>
              <a:t> </a:t>
            </a:r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yang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tulisan</a:t>
            </a:r>
          </a:p>
          <a:p>
            <a:pPr algn="thaiDist"/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prosa</a:t>
            </a:r>
            <a:r>
              <a:rPr lang="en-US" dirty="0"/>
              <a:t>.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kesusasteraan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karya-karya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merangkumi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nusantara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99327899"/>
      </p:ext>
    </p:extLst>
  </p:cSld>
  <p:clrMapOvr>
    <a:masterClrMapping/>
  </p:clrMapOvr>
</p:sld>
</file>

<file path=ppt/theme/theme1.xml><?xml version="1.0" encoding="utf-8"?>
<a:theme xmlns:a="http://schemas.openxmlformats.org/drawingml/2006/main" name="มุมกรอบ">
  <a:themeElements>
    <a:clrScheme name="มุมกรอบ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มุมกรอบ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มุมกรอบ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TM10001105[[fn=มุมกรอบ]]</Template>
  <TotalTime>69</TotalTime>
  <Words>917</Words>
  <Application>Microsoft Office PowerPoint</Application>
  <PresentationFormat>แบบจอกว้าง</PresentationFormat>
  <Paragraphs>90</Paragraphs>
  <Slides>13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13</vt:i4>
      </vt:variant>
    </vt:vector>
  </HeadingPairs>
  <TitlesOfParts>
    <vt:vector size="15" baseType="lpstr">
      <vt:lpstr>Franklin Gothic Book</vt:lpstr>
      <vt:lpstr>มุมกรอบ</vt:lpstr>
      <vt:lpstr>JENIS KESUSASTERAAN MELAYU</vt:lpstr>
      <vt:lpstr>PENDAHULUAN</vt:lpstr>
      <vt:lpstr>BENTUK-BENTUK KESUSASTERAAN</vt:lpstr>
      <vt:lpstr>PROSA</vt:lpstr>
      <vt:lpstr>PUISI</vt:lpstr>
      <vt:lpstr>JENIS-JENIS</vt:lpstr>
      <vt:lpstr>STRUKTUR</vt:lpstr>
      <vt:lpstr>JENIS KESUSASTERAAN MELAYU TRADISIONAL</vt:lpstr>
      <vt:lpstr>Prosa Melayu Tradisional</vt:lpstr>
      <vt:lpstr>Prosa Melayu tradisional berbentuk lisan dikenali juga sebagai sastera rakyat. Prosa tradisional dalam kesusasteraan Melayu boleh dibahagikan kepada dua jenis iaitu : - Natatif -Bukan naratif</vt:lpstr>
      <vt:lpstr>งานนำเสนอ PowerPoint</vt:lpstr>
      <vt:lpstr>Puisi Melayu Tradisional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JENIS KESUSASTERAAN MELAYU</dc:title>
  <dc:creator>Sareeyah Star</dc:creator>
  <cp:lastModifiedBy>Sareeyah Star</cp:lastModifiedBy>
  <cp:revision>4</cp:revision>
  <dcterms:created xsi:type="dcterms:W3CDTF">2022-01-10T03:55:57Z</dcterms:created>
  <dcterms:modified xsi:type="dcterms:W3CDTF">2022-01-10T05:04:58Z</dcterms:modified>
</cp:coreProperties>
</file>