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sp>
        <p:nvSpPr>
          <p:cNvPr id="23" name="สี่เหลี่ยมผืนผ้า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สี่เหลี่ยมผืนผ้า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สี่เหลี่ยมผืนผ้า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สี่เหลี่ยมผืนผ้า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สี่เหลี่ยมผืนผ้า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สี่เหลี่ยมมุมมน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สี่เหลี่ยมมุมมน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สี่เหลี่ยมผืนผ้า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สี่เหลี่ยมผืนผ้า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สี่เหลี่ยมผืนผ้า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สี่เหลี่ยมผืนผ้า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ชื่อเรื่อง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h-TH" smtClean="0"/>
              <a:t>คลิกเพื่อแก้ไขลักษณะชื่อเรื่องต้นแบบ</a:t>
            </a:r>
            <a:endParaRPr kumimoji="0" lang="en-US"/>
          </a:p>
        </p:txBody>
      </p:sp>
      <p:sp>
        <p:nvSpPr>
          <p:cNvPr id="9" name="ชื่อเรื่องรอง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28" name="ตัวยึดวันที่ 27"/>
          <p:cNvSpPr>
            <a:spLocks noGrp="1"/>
          </p:cNvSpPr>
          <p:nvPr>
            <p:ph type="dt" sz="half" idx="10"/>
          </p:nvPr>
        </p:nvSpPr>
        <p:spPr>
          <a:xfrm>
            <a:off x="6705600" y="4206240"/>
            <a:ext cx="960120" cy="457200"/>
          </a:xfrm>
        </p:spPr>
        <p:txBody>
          <a:bodyPr/>
          <a:lstStyle/>
          <a:p>
            <a:fld id="{CC2DA5EE-5B81-4C89-910B-09414677F312}" type="datetimeFigureOut">
              <a:rPr lang="th-TH" smtClean="0"/>
              <a:pPr/>
              <a:t>16/10/58</a:t>
            </a:fld>
            <a:endParaRPr lang="th-TH"/>
          </a:p>
        </p:txBody>
      </p:sp>
      <p:sp>
        <p:nvSpPr>
          <p:cNvPr id="17" name="ตัวยึดท้ายกระดาษ 16"/>
          <p:cNvSpPr>
            <a:spLocks noGrp="1"/>
          </p:cNvSpPr>
          <p:nvPr>
            <p:ph type="ftr" sz="quarter" idx="11"/>
          </p:nvPr>
        </p:nvSpPr>
        <p:spPr>
          <a:xfrm>
            <a:off x="5410200" y="4205288"/>
            <a:ext cx="1295400" cy="457200"/>
          </a:xfrm>
        </p:spPr>
        <p:txBody>
          <a:bodyPr/>
          <a:lstStyle/>
          <a:p>
            <a:endParaRPr lang="th-TH"/>
          </a:p>
        </p:txBody>
      </p:sp>
      <p:sp>
        <p:nvSpPr>
          <p:cNvPr id="29" name="ตัวยึดหมายเลขภาพนิ่ง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854BB90-01FE-411C-9EEC-C4B6779C20AC}"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CC2DA5EE-5B81-4C89-910B-09414677F312}" type="datetimeFigureOut">
              <a:rPr lang="th-TH" smtClean="0"/>
              <a:pPr/>
              <a:t>16/10/58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781800" y="1143000"/>
            <a:ext cx="1905000" cy="5486400"/>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1143000"/>
            <a:ext cx="6248400" cy="5486400"/>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CC2DA5EE-5B81-4C89-910B-09414677F312}" type="datetimeFigureOut">
              <a:rPr lang="th-TH" smtClean="0"/>
              <a:pPr/>
              <a:t>16/10/58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CC2DA5EE-5B81-4C89-910B-09414677F312}" type="datetimeFigureOut">
              <a:rPr lang="th-TH" smtClean="0"/>
              <a:pPr/>
              <a:t>16/10/58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CC2DA5EE-5B81-4C89-910B-09414677F312}" type="datetimeFigureOut">
              <a:rPr lang="th-TH" smtClean="0"/>
              <a:pPr/>
              <a:t>16/10/58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CC2DA5EE-5B81-4C89-910B-09414677F312}" type="datetimeFigureOut">
              <a:rPr lang="th-TH" smtClean="0"/>
              <a:pPr/>
              <a:t>16/10/58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81000" y="1143000"/>
            <a:ext cx="8382000" cy="1069848"/>
          </a:xfrm>
        </p:spPr>
        <p:txBody>
          <a:bodyPr anchor="ctr"/>
          <a:lstStyle>
            <a:lvl1pPr>
              <a:defRPr sz="4000" b="0" i="0" cap="none" baseline="0"/>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6" name="ตัวยึดวันที่ 25"/>
          <p:cNvSpPr>
            <a:spLocks noGrp="1"/>
          </p:cNvSpPr>
          <p:nvPr>
            <p:ph type="dt" sz="half" idx="10"/>
          </p:nvPr>
        </p:nvSpPr>
        <p:spPr/>
        <p:txBody>
          <a:bodyPr rtlCol="0"/>
          <a:lstStyle/>
          <a:p>
            <a:fld id="{CC2DA5EE-5B81-4C89-910B-09414677F312}" type="datetimeFigureOut">
              <a:rPr lang="th-TH" smtClean="0"/>
              <a:pPr/>
              <a:t>16/10/58</a:t>
            </a:fld>
            <a:endParaRPr lang="th-TH"/>
          </a:p>
        </p:txBody>
      </p:sp>
      <p:sp>
        <p:nvSpPr>
          <p:cNvPr id="27" name="ตัวยึดหมายเลขภาพนิ่ง 26"/>
          <p:cNvSpPr>
            <a:spLocks noGrp="1"/>
          </p:cNvSpPr>
          <p:nvPr>
            <p:ph type="sldNum" sz="quarter" idx="11"/>
          </p:nvPr>
        </p:nvSpPr>
        <p:spPr/>
        <p:txBody>
          <a:bodyPr rtlCol="0"/>
          <a:lstStyle/>
          <a:p>
            <a:fld id="{D854BB90-01FE-411C-9EEC-C4B6779C20AC}" type="slidenum">
              <a:rPr lang="th-TH" smtClean="0"/>
              <a:pPr/>
              <a:t>‹#›</a:t>
            </a:fld>
            <a:endParaRPr lang="th-TH"/>
          </a:p>
        </p:txBody>
      </p:sp>
      <p:sp>
        <p:nvSpPr>
          <p:cNvPr id="28" name="ตัวยึดท้ายกระดาษ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a:xfrm>
            <a:off x="6583680" y="612648"/>
            <a:ext cx="957264" cy="457200"/>
          </a:xfrm>
        </p:spPr>
        <p:txBody>
          <a:bodyPr/>
          <a:lstStyle/>
          <a:p>
            <a:fld id="{CC2DA5EE-5B81-4C89-910B-09414677F312}" type="datetimeFigureOut">
              <a:rPr lang="th-TH" smtClean="0"/>
              <a:pPr/>
              <a:t>16/10/58</a:t>
            </a:fld>
            <a:endParaRPr lang="th-TH"/>
          </a:p>
        </p:txBody>
      </p:sp>
      <p:sp>
        <p:nvSpPr>
          <p:cNvPr id="4" name="ตัวยึดท้ายกระดาษ 3"/>
          <p:cNvSpPr>
            <a:spLocks noGrp="1"/>
          </p:cNvSpPr>
          <p:nvPr>
            <p:ph type="ftr" sz="quarter" idx="11"/>
          </p:nvPr>
        </p:nvSpPr>
        <p:spPr>
          <a:xfrm>
            <a:off x="5257800" y="612648"/>
            <a:ext cx="1325880" cy="457200"/>
          </a:xfrm>
        </p:spPr>
        <p:txBody>
          <a:bodyPr/>
          <a:lstStyle/>
          <a:p>
            <a:endParaRPr lang="th-TH"/>
          </a:p>
        </p:txBody>
      </p:sp>
      <p:sp>
        <p:nvSpPr>
          <p:cNvPr id="5" name="ตัวยึดหมายเลขภาพนิ่ง 4"/>
          <p:cNvSpPr>
            <a:spLocks noGrp="1"/>
          </p:cNvSpPr>
          <p:nvPr>
            <p:ph type="sldNum" sz="quarter" idx="12"/>
          </p:nvPr>
        </p:nvSpPr>
        <p:spPr>
          <a:xfrm>
            <a:off x="8174736" y="2272"/>
            <a:ext cx="762000" cy="365760"/>
          </a:xfrm>
        </p:spPr>
        <p:txBody>
          <a:bodyPr/>
          <a:lstStyle/>
          <a:p>
            <a:fld id="{D854BB90-01FE-411C-9EEC-C4B6779C20AC}"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CC2DA5EE-5B81-4C89-910B-09414677F312}" type="datetimeFigureOut">
              <a:rPr lang="th-TH" smtClean="0"/>
              <a:pPr/>
              <a:t>16/10/58</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53496" y="1101970"/>
            <a:ext cx="3383280" cy="877824"/>
          </a:xfrm>
        </p:spPr>
        <p:txBody>
          <a:bodyPr anchor="b"/>
          <a:lstStyle>
            <a:lvl1pPr algn="l">
              <a:buNone/>
              <a:defRPr sz="1800" b="1"/>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CC2DA5EE-5B81-4C89-910B-09414677F312}" type="datetimeFigureOut">
              <a:rPr lang="th-TH" smtClean="0"/>
              <a:pPr/>
              <a:t>16/10/58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h-TH" smtClean="0"/>
              <a:t>คลิกเพื่อแก้ไขลักษณะชื่อเรื่องต้นแบบ</a:t>
            </a:r>
            <a:endParaRPr kumimoji="0" lang="en-US"/>
          </a:p>
        </p:txBody>
      </p:sp>
      <p:sp>
        <p:nvSpPr>
          <p:cNvPr id="3" name="ตัวยึดรูปภาพ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h-TH" smtClean="0"/>
              <a:t>คลิกไอคอนเพื่อเพิ่มรูปภาพ</a:t>
            </a:r>
            <a:endParaRPr kumimoji="0" lang="en-US" dirty="0"/>
          </a:p>
        </p:txBody>
      </p:sp>
      <p:sp>
        <p:nvSpPr>
          <p:cNvPr id="4" name="ตัวยึดข้อความ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CC2DA5EE-5B81-4C89-910B-09414677F312}" type="datetimeFigureOut">
              <a:rPr lang="th-TH" smtClean="0"/>
              <a:pPr/>
              <a:t>16/10/58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854BB90-01FE-411C-9EEC-C4B6779C20AC}"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สี่เหลี่ยมผืนผ้า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สี่เหลี่ยมผืนผ้า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สี่เหลี่ยมผืนผ้า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สี่เหลี่ยมผืนผ้า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สี่เหลี่ยมผืนผ้า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สี่เหลี่ยมมุมมน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สี่เหลี่ยมมุมมน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สี่เหลี่ยมผืนผ้า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สี่เหลี่ยมผืนผ้า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สี่เหลี่ยมผืนผ้า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สี่เหลี่ยมผืนผ้า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สี่เหลี่ยมผืนผ้า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สี่เหลี่ยมผืนผ้า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ตัวยึดชื่อเรื่อง 21"/>
          <p:cNvSpPr>
            <a:spLocks noGrp="1"/>
          </p:cNvSpPr>
          <p:nvPr>
            <p:ph type="title"/>
          </p:nvPr>
        </p:nvSpPr>
        <p:spPr>
          <a:xfrm>
            <a:off x="457200" y="1143000"/>
            <a:ext cx="8229600" cy="1066800"/>
          </a:xfrm>
          <a:prstGeom prst="rect">
            <a:avLst/>
          </a:prstGeom>
        </p:spPr>
        <p:txBody>
          <a:bodyPr vert="horz" anchor="ctr">
            <a:normAutofit/>
          </a:bodyPr>
          <a:lstStyle/>
          <a:p>
            <a:r>
              <a:rPr kumimoji="0" lang="th-TH" smtClean="0"/>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4" name="ตัวยึดวันที่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C2DA5EE-5B81-4C89-910B-09414677F312}" type="datetimeFigureOut">
              <a:rPr lang="th-TH" smtClean="0"/>
              <a:pPr/>
              <a:t>16/10/58</a:t>
            </a:fld>
            <a:endParaRPr lang="th-TH"/>
          </a:p>
        </p:txBody>
      </p:sp>
      <p:sp>
        <p:nvSpPr>
          <p:cNvPr id="3" name="ตัวยึดท้ายกระดา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ตัวยึดหมายเลขภาพนิ่ง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854BB90-01FE-411C-9EEC-C4B6779C20AC}"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857224" y="1500174"/>
            <a:ext cx="7772400" cy="1470025"/>
          </a:xfrm>
        </p:spPr>
        <p:txBody>
          <a:bodyPr>
            <a:normAutofit fontScale="90000"/>
          </a:bodyPr>
          <a:lstStyle/>
          <a:p>
            <a:r>
              <a:rPr lang="en-US" sz="6700" b="1" baseline="30000" dirty="0" smtClean="0"/>
              <a:t/>
            </a:r>
            <a:br>
              <a:rPr lang="en-US" sz="6700" b="1" baseline="30000" dirty="0" smtClean="0"/>
            </a:br>
            <a:r>
              <a:rPr lang="id-ID" sz="6700" b="1" baseline="30000" dirty="0" smtClean="0"/>
              <a:t>VARIASI </a:t>
            </a:r>
            <a:r>
              <a:rPr lang="id-ID" sz="6700" b="1" baseline="30000" dirty="0"/>
              <a:t>BAHASA </a:t>
            </a:r>
            <a:r>
              <a:rPr lang="en-US" sz="4800" baseline="30000" dirty="0"/>
              <a:t/>
            </a:r>
            <a:br>
              <a:rPr lang="en-US" sz="4800" baseline="30000" dirty="0"/>
            </a:br>
            <a:endParaRPr lang="th-TH" sz="4800" dirty="0"/>
          </a:p>
        </p:txBody>
      </p:sp>
      <p:sp>
        <p:nvSpPr>
          <p:cNvPr id="3" name="ชื่อเรื่องรอง 2"/>
          <p:cNvSpPr>
            <a:spLocks noGrp="1"/>
          </p:cNvSpPr>
          <p:nvPr>
            <p:ph type="subTitle" idx="1"/>
          </p:nvPr>
        </p:nvSpPr>
        <p:spPr/>
        <p:txBody>
          <a:bodyPr/>
          <a:lstStyle/>
          <a:p>
            <a:endParaRPr lang="th-TH"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28596" y="500042"/>
            <a:ext cx="8229600" cy="1066800"/>
          </a:xfrm>
        </p:spPr>
        <p:txBody>
          <a:bodyPr/>
          <a:lstStyle/>
          <a:p>
            <a:r>
              <a:rPr lang="ms-BN" b="1" dirty="0" smtClean="0"/>
              <a:t>Variasi Bahasa dari Segi Penutur</a:t>
            </a:r>
            <a:endParaRPr lang="th-TH" dirty="0"/>
          </a:p>
        </p:txBody>
      </p:sp>
      <p:sp>
        <p:nvSpPr>
          <p:cNvPr id="3" name="ตัวยึดเนื้อหา 2"/>
          <p:cNvSpPr>
            <a:spLocks noGrp="1"/>
          </p:cNvSpPr>
          <p:nvPr>
            <p:ph idx="1"/>
          </p:nvPr>
        </p:nvSpPr>
        <p:spPr>
          <a:xfrm>
            <a:off x="214282" y="1214422"/>
            <a:ext cx="8786874" cy="5643578"/>
          </a:xfrm>
        </p:spPr>
        <p:txBody>
          <a:bodyPr>
            <a:normAutofit fontScale="85000" lnSpcReduction="20000"/>
          </a:bodyPr>
          <a:lstStyle/>
          <a:p>
            <a:r>
              <a:rPr lang="ms-BN" i="1" dirty="0" smtClean="0"/>
              <a:t>a. Variasi bahasa idioiek</a:t>
            </a:r>
            <a:r>
              <a:rPr lang="ms-BN" dirty="0" smtClean="0"/>
              <a:t/>
            </a:r>
            <a:br>
              <a:rPr lang="ms-BN" dirty="0" smtClean="0"/>
            </a:br>
            <a:r>
              <a:rPr lang="ms-BN" dirty="0" smtClean="0"/>
              <a:t>Variasi bahasa idioiek adalah variasi bahasa yang bersifat perorangan. Menurut konsep idioiek. Setiap orang mempunyai variasi bahasa atau idioleknya masing-masing.</a:t>
            </a:r>
          </a:p>
          <a:p>
            <a:pPr>
              <a:buNone/>
            </a:pPr>
            <a:r>
              <a:rPr lang="ms-BN" dirty="0" smtClean="0"/>
              <a:t/>
            </a:r>
            <a:br>
              <a:rPr lang="ms-BN" dirty="0" smtClean="0"/>
            </a:br>
            <a:r>
              <a:rPr lang="ms-BN" i="1" dirty="0" smtClean="0"/>
              <a:t>b. Variasi bahasa dialek</a:t>
            </a:r>
            <a:r>
              <a:rPr lang="ms-BN" dirty="0" smtClean="0"/>
              <a:t/>
            </a:r>
            <a:br>
              <a:rPr lang="ms-BN" dirty="0" smtClean="0"/>
            </a:br>
            <a:r>
              <a:rPr lang="ms-BN" dirty="0" smtClean="0"/>
              <a:t>Variasi bahasa dialek adalah variasi bahasa dari sekelompok penutur yang jumlahnya relatif, yang berada pada suatu tempat, wilayah, atau area tertentu. Umpamanya, bahasa Patani dialek Sabayoi, Cenak, Betong, dan sebagainya.</a:t>
            </a:r>
          </a:p>
          <a:p>
            <a:pPr>
              <a:buNone/>
            </a:pPr>
            <a:r>
              <a:rPr lang="ms-BN" dirty="0" smtClean="0"/>
              <a:t/>
            </a:r>
            <a:br>
              <a:rPr lang="ms-BN" dirty="0" smtClean="0"/>
            </a:br>
            <a:r>
              <a:rPr lang="ms-BN" dirty="0" smtClean="0"/>
              <a:t> </a:t>
            </a:r>
            <a:r>
              <a:rPr lang="ms-BN" i="1" dirty="0" smtClean="0"/>
              <a:t>c. Variasi bahasa kronolek atau dialek temporal</a:t>
            </a:r>
            <a:br>
              <a:rPr lang="ms-BN" i="1" dirty="0" smtClean="0"/>
            </a:br>
            <a:r>
              <a:rPr lang="ms-BN" dirty="0" smtClean="0"/>
              <a:t>Variasi bahasa kronolek atau dialek temporal adalah variasi bahasa yang digunakan oleh sekelompok sosial pada masa tertentu. Misalnya, variasi bahasa Indonesia pada masa tahun tiga puluhan, variasi bahasa pada tahun lima puluhan, dan variasi bahasa pada masa kini.</a:t>
            </a:r>
            <a:br>
              <a:rPr lang="ms-BN" dirty="0" smtClean="0"/>
            </a:br>
            <a:endParaRPr lang="th-TH"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500042"/>
            <a:ext cx="8229600" cy="6074494"/>
          </a:xfrm>
        </p:spPr>
        <p:txBody>
          <a:bodyPr>
            <a:normAutofit fontScale="77500" lnSpcReduction="20000"/>
          </a:bodyPr>
          <a:lstStyle/>
          <a:p>
            <a:r>
              <a:rPr lang="ms-BN" i="1" dirty="0" smtClean="0"/>
              <a:t>d. Variasi bahasa sosiolek</a:t>
            </a:r>
            <a:r>
              <a:rPr lang="ms-BN" dirty="0" smtClean="0"/>
              <a:t/>
            </a:r>
            <a:br>
              <a:rPr lang="ms-BN" dirty="0" smtClean="0"/>
            </a:br>
            <a:r>
              <a:rPr lang="ms-BN" dirty="0" smtClean="0"/>
              <a:t>Adalah variasi bahasa yang berkenaan dengan status, golongan, dan kelas sosial para penuturnya. Variasi bahasa ini menyangkut semua masalah pribadi para penuturnya, seperti usia, pendidikan, seks, pekerjaan, tingkat kebangsawanan, keadaan sosial ekonomi, dan lain sebagainya.</a:t>
            </a:r>
          </a:p>
          <a:p>
            <a:pPr>
              <a:buNone/>
            </a:pPr>
            <a:r>
              <a:rPr lang="ms-BN" dirty="0" smtClean="0"/>
              <a:t/>
            </a:r>
            <a:br>
              <a:rPr lang="ms-BN" dirty="0" smtClean="0"/>
            </a:br>
            <a:r>
              <a:rPr lang="ms-BN" dirty="0" smtClean="0"/>
              <a:t> </a:t>
            </a:r>
            <a:r>
              <a:rPr lang="ms-BN" i="1" dirty="0" smtClean="0"/>
              <a:t>e. Variasi bahasa berdasarkan usia</a:t>
            </a:r>
            <a:r>
              <a:rPr lang="ms-BN" dirty="0" smtClean="0"/>
              <a:t/>
            </a:r>
            <a:br>
              <a:rPr lang="ms-BN" dirty="0" smtClean="0"/>
            </a:br>
            <a:r>
              <a:rPr lang="ms-BN" dirty="0" smtClean="0"/>
              <a:t>Variasi bahasa berdasarkan usia yaitu variasi bahasa yang digunakan berdasarkan tingkat usia. Misalnya variasi bahasa anak-anak akan berbeda dengan variasi remaja atau orang dewasa.</a:t>
            </a:r>
          </a:p>
          <a:p>
            <a:pPr>
              <a:buNone/>
            </a:pPr>
            <a:r>
              <a:rPr lang="ms-BN" dirty="0" smtClean="0"/>
              <a:t/>
            </a:r>
            <a:br>
              <a:rPr lang="ms-BN" dirty="0" smtClean="0"/>
            </a:br>
            <a:r>
              <a:rPr lang="ms-BN" i="1" dirty="0" smtClean="0"/>
              <a:t> f. Variasi bahasa berdasarkan pendidikan</a:t>
            </a:r>
            <a:r>
              <a:rPr lang="ms-BN" dirty="0" smtClean="0"/>
              <a:t/>
            </a:r>
            <a:br>
              <a:rPr lang="ms-BN" dirty="0" smtClean="0"/>
            </a:br>
            <a:r>
              <a:rPr lang="ms-BN" dirty="0" smtClean="0"/>
              <a:t>Yaitu variasi bahasa yang terkait dengan tingkat pendidikan si pengguna bahasa. Misalnya, orang yang hanya mengenyam pendidikan sekolah dasar akan berbeda variasi bahasanya dengan orang yang lulus sekolah tingkal atas. Demikian pula, orang lulus pada tingkat sekolah menengah atas akan berbeda penggunaan variasi bahasanya dengan mahasiswa atau para sarjana.</a:t>
            </a:r>
            <a:br>
              <a:rPr lang="ms-BN" dirty="0" smtClean="0"/>
            </a:br>
            <a:endParaRPr lang="th-TH"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dirty="0"/>
          </a:p>
        </p:txBody>
      </p:sp>
      <p:sp>
        <p:nvSpPr>
          <p:cNvPr id="3" name="ตัวยึดเนื้อหา 2"/>
          <p:cNvSpPr>
            <a:spLocks noGrp="1"/>
          </p:cNvSpPr>
          <p:nvPr>
            <p:ph idx="1"/>
          </p:nvPr>
        </p:nvSpPr>
        <p:spPr>
          <a:xfrm>
            <a:off x="500034" y="926382"/>
            <a:ext cx="8229600" cy="5931618"/>
          </a:xfrm>
        </p:spPr>
        <p:txBody>
          <a:bodyPr>
            <a:normAutofit fontScale="92500" lnSpcReduction="20000"/>
          </a:bodyPr>
          <a:lstStyle/>
          <a:p>
            <a:r>
              <a:rPr lang="ms-BN" sz="4800" i="1" baseline="30000" dirty="0" smtClean="0"/>
              <a:t>g. Variasi bahasa berdasarkan seks</a:t>
            </a:r>
            <a:r>
              <a:rPr lang="ms-BN" sz="4800" baseline="30000" dirty="0" smtClean="0"/>
              <a:t/>
            </a:r>
            <a:br>
              <a:rPr lang="ms-BN" sz="4800" baseline="30000" dirty="0" smtClean="0"/>
            </a:br>
            <a:r>
              <a:rPr lang="ms-BN" sz="4800" baseline="30000" dirty="0" smtClean="0"/>
              <a:t>Variasi bahasa berdasarkan seks adalah variasi bahasa yang terkait dengan jenis kelamin dalam hal ini pria atau wanita. Misalnya, variasi bahasa yang digunakan oleh wanita akan berbeza dengan varisi bahasa yang digunakan oleh lelaki.</a:t>
            </a:r>
            <a:endParaRPr lang="en-US" sz="4800" baseline="30000" dirty="0" smtClean="0"/>
          </a:p>
          <a:p>
            <a:r>
              <a:rPr lang="ms-BN" i="1" dirty="0" smtClean="0"/>
              <a:t>h. Variasi bahasa berdasarkan profesi, pekerjaan, atau tugas para penutur</a:t>
            </a:r>
            <a:r>
              <a:rPr lang="ms-BN" dirty="0" smtClean="0"/>
              <a:t/>
            </a:r>
            <a:br>
              <a:rPr lang="ms-BN" dirty="0" smtClean="0"/>
            </a:br>
            <a:r>
              <a:rPr lang="ms-BN" dirty="0" smtClean="0"/>
              <a:t>Variasi bahasa berdasarkan profesi adalah variasi bahasa yang terkait dengan jenis profesi, pekerjaan dan tugas para penguna bahasa tersebut. Misalnya, variasi yang digunakan oleh para buruh, guru, mubalik, dokter, dan lain sebagninya tentu mempunyai perbedaan variasi bahasa.</a:t>
            </a:r>
            <a:br>
              <a:rPr lang="ms-BN" dirty="0" smtClean="0"/>
            </a:br>
            <a:endParaRPr lang="th-T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lstStyle/>
          <a:p>
            <a:endParaRPr lang="th-TH"/>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b="1" baseline="30000" dirty="0" smtClean="0"/>
              <a:t>VARIASI BAHASA</a:t>
            </a:r>
            <a:endParaRPr lang="th-TH" dirty="0"/>
          </a:p>
        </p:txBody>
      </p:sp>
      <p:sp>
        <p:nvSpPr>
          <p:cNvPr id="3" name="ตัวยึดเนื้อหา 2"/>
          <p:cNvSpPr>
            <a:spLocks noGrp="1"/>
          </p:cNvSpPr>
          <p:nvPr>
            <p:ph idx="1"/>
          </p:nvPr>
        </p:nvSpPr>
        <p:spPr>
          <a:xfrm>
            <a:off x="457200" y="1928802"/>
            <a:ext cx="8229600" cy="4645734"/>
          </a:xfrm>
        </p:spPr>
        <p:txBody>
          <a:bodyPr>
            <a:normAutofit/>
          </a:bodyPr>
          <a:lstStyle/>
          <a:p>
            <a:r>
              <a:rPr lang="id-ID" dirty="0" smtClean="0">
                <a:latin typeface="Aparajita" pitchFamily="34" charset="0"/>
                <a:cs typeface="Aparajita" pitchFamily="34" charset="0"/>
              </a:rPr>
              <a:t>Variasi Bahasa disebabkan oleh adanya kegiatan interaksi sosial yang dilakukan oleh masyarakat atau kelompok yang sangat beragam dan dikarenakan oleh para penuturnya yang tidak homogen. </a:t>
            </a:r>
            <a:endParaRPr lang="th-TH" dirty="0">
              <a:latin typeface="Aparajit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1071546"/>
            <a:ext cx="8229600" cy="5502990"/>
          </a:xfrm>
        </p:spPr>
        <p:txBody>
          <a:bodyPr/>
          <a:lstStyle/>
          <a:p>
            <a:r>
              <a:rPr lang="id-ID" dirty="0" smtClean="0">
                <a:latin typeface="Aparajita" pitchFamily="34" charset="0"/>
                <a:cs typeface="Aparajita" pitchFamily="34" charset="0"/>
              </a:rPr>
              <a:t>Dalam hal variasi bahasa ini ada dua pandangan. Pertama, variasi itu dilihat sebagai akibat adanya keragaman sosial penutur bahasa itu dan keragaman fungsi bahasa itu. Jadi variasi bahasa itu terjadi sebagai akibat dari adanya keragaman sosial dan keragaman fungsi bahasa. </a:t>
            </a:r>
            <a:endParaRPr lang="en-US" dirty="0" smtClean="0">
              <a:latin typeface="Aparajita" pitchFamily="34" charset="0"/>
              <a:cs typeface="Aparajita" pitchFamily="34" charset="0"/>
            </a:endParaRPr>
          </a:p>
          <a:p>
            <a:r>
              <a:rPr lang="id-ID" dirty="0" smtClean="0">
                <a:latin typeface="Aparajita" pitchFamily="34" charset="0"/>
                <a:cs typeface="Aparajita" pitchFamily="34" charset="0"/>
              </a:rPr>
              <a:t>Kedua, variasi bahasa itu sudah ada untuk memenuhi fungsinya sebagai alat interaksi dalam kegiatan masyarakat yang beraneka ragam.</a:t>
            </a:r>
            <a:endParaRPr lang="th-T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b="1" dirty="0" smtClean="0"/>
              <a:t>Variasi dari Segi Penutur</a:t>
            </a:r>
            <a:endParaRPr lang="th-TH" dirty="0"/>
          </a:p>
        </p:txBody>
      </p:sp>
      <p:sp>
        <p:nvSpPr>
          <p:cNvPr id="3" name="ตัวยึดเนื้อหา 2"/>
          <p:cNvSpPr>
            <a:spLocks noGrp="1"/>
          </p:cNvSpPr>
          <p:nvPr>
            <p:ph idx="1"/>
          </p:nvPr>
        </p:nvSpPr>
        <p:spPr/>
        <p:txBody>
          <a:bodyPr>
            <a:normAutofit lnSpcReduction="10000"/>
          </a:bodyPr>
          <a:lstStyle/>
          <a:p>
            <a:r>
              <a:rPr lang="id-ID" dirty="0" smtClean="0"/>
              <a:t>Pertama, idiolek, merupakan variasi bahasa yang bersifat perseorangan. Setiap orang mempunyai idiolek masing-masing. Idiolek ini berkenaan dengan “warna” suara, pilihan kata, gaya bahasa, susunan kalimat, dsb. Yang paling dominan adalah warna suara, kita dapat mengenali suara seseorang yang kita kenal hanya dengan mendengar suara tersebut Idiolek melalui karya tulis pun juga b</a:t>
            </a:r>
            <a:r>
              <a:rPr lang="en-US" dirty="0" err="1" smtClean="0"/>
              <a:t>oleh</a:t>
            </a:r>
            <a:r>
              <a:rPr lang="id-ID" dirty="0" smtClean="0"/>
              <a:t>, tetapi di sini membe</a:t>
            </a:r>
            <a:r>
              <a:rPr lang="en-US" dirty="0" err="1" smtClean="0"/>
              <a:t>za</a:t>
            </a:r>
            <a:r>
              <a:rPr lang="id-ID" dirty="0" smtClean="0"/>
              <a:t>kannya agak sulit.</a:t>
            </a:r>
            <a:br>
              <a:rPr lang="id-ID" dirty="0" smtClean="0"/>
            </a:br>
            <a:endParaRPr lang="th-TH"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428604"/>
            <a:ext cx="8229600" cy="6145932"/>
          </a:xfrm>
        </p:spPr>
        <p:txBody>
          <a:bodyPr/>
          <a:lstStyle/>
          <a:p>
            <a:r>
              <a:rPr lang="id-ID" dirty="0" smtClean="0"/>
              <a:t>Kedua, dialek, </a:t>
            </a:r>
            <a:r>
              <a:rPr lang="en-US" dirty="0" err="1" smtClean="0"/>
              <a:t>i</a:t>
            </a:r>
            <a:r>
              <a:rPr lang="id-ID" dirty="0" smtClean="0"/>
              <a:t>aitu variasi bahasa dari sekelompok penutur yang jumlahnya relatif, yang berada di suatu tempat atau area tertentu. Bidang studi yang mempelajari tentang variasi bahasa ini adalah dialektologi.</a:t>
            </a:r>
            <a:endParaRPr lang="en-US" dirty="0" smtClean="0"/>
          </a:p>
          <a:p>
            <a:r>
              <a:rPr lang="id-ID" dirty="0" smtClean="0"/>
              <a:t>Ketiga, kronolek atau dialek temporal, </a:t>
            </a:r>
            <a:r>
              <a:rPr lang="en-US" dirty="0" err="1" smtClean="0"/>
              <a:t>i</a:t>
            </a:r>
            <a:r>
              <a:rPr lang="id-ID" dirty="0" smtClean="0"/>
              <a:t>aitu variasi bahasa yang digunakan oleh kelompok sosial pada masa tertentu. Sebagai contoh, variasi bahasa </a:t>
            </a:r>
            <a:r>
              <a:rPr lang="en-US" dirty="0" smtClean="0"/>
              <a:t>Malaysia</a:t>
            </a:r>
            <a:r>
              <a:rPr lang="id-ID" dirty="0" smtClean="0"/>
              <a:t> pada masa tahun tiga puluhan, lima puluhan, ataupun saat ini.</a:t>
            </a:r>
            <a:br>
              <a:rPr lang="id-ID" dirty="0" smtClean="0"/>
            </a:br>
            <a:endParaRPr lang="th-T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928670"/>
            <a:ext cx="8229600" cy="5645866"/>
          </a:xfrm>
        </p:spPr>
        <p:txBody>
          <a:bodyPr/>
          <a:lstStyle/>
          <a:p>
            <a:r>
              <a:rPr lang="id-ID" dirty="0" smtClean="0"/>
              <a:t>Keempat, sosiolek atau dialek sosial, </a:t>
            </a:r>
            <a:r>
              <a:rPr lang="en-US" dirty="0" err="1" smtClean="0"/>
              <a:t>i</a:t>
            </a:r>
            <a:r>
              <a:rPr lang="id-ID" dirty="0" smtClean="0"/>
              <a:t>aitu variasi bahasa yang berkenaan dengan status, golongan dan kelas sosial para penuturnya. Dalam sosiolinguistik variasi inilah yang menyangkut semua masalah pribadi penuturnya, seperti usia, pendidikan, keadaan sosial ekonomi, pekerjaan, seks, dsb. Sehubungan dengan variasi bahasa yang berkenaan dengan tingkat, golongan, status, dan kelas sosial para penuturnya disebut denga</a:t>
            </a:r>
            <a:r>
              <a:rPr lang="en-US" dirty="0" smtClean="0"/>
              <a:t>n </a:t>
            </a:r>
            <a:r>
              <a:rPr lang="en-US" dirty="0" err="1" smtClean="0"/>
              <a:t>bangga</a:t>
            </a:r>
            <a:r>
              <a:rPr lang="id-ID" dirty="0" smtClean="0"/>
              <a:t>.</a:t>
            </a:r>
            <a:endParaRPr lang="th-T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id-ID" b="1" dirty="0" smtClean="0"/>
              <a:t>Variasi dari Segi Pemakaian</a:t>
            </a:r>
            <a:endParaRPr lang="th-TH" dirty="0"/>
          </a:p>
        </p:txBody>
      </p:sp>
      <p:sp>
        <p:nvSpPr>
          <p:cNvPr id="3" name="ตัวยึดเนื้อหา 2"/>
          <p:cNvSpPr>
            <a:spLocks noGrp="1"/>
          </p:cNvSpPr>
          <p:nvPr>
            <p:ph idx="1"/>
          </p:nvPr>
        </p:nvSpPr>
        <p:spPr/>
        <p:txBody>
          <a:bodyPr>
            <a:normAutofit lnSpcReduction="10000"/>
          </a:bodyPr>
          <a:lstStyle/>
          <a:p>
            <a:r>
              <a:rPr lang="id-ID" dirty="0" smtClean="0"/>
              <a:t>Variasi bahasa berkenaan dengan penggunanya, pemakainya atau fungsinya disebut fungsiolek, ragam atau register. Variasi ini biasanya dibicarakan berdasarkan bidang penggunaan, gaya, atau tingkat keformalan dan sarana penggunaan. Variasi bahasa berdasarkan bidang pemakaian ini adalah menyangkut bahasa itu digunakan untuk keperluan atau bidang apa. Misalnya, bidang sastra, jurnalistik, pertanian, militer, pelayaran, pendidikan, dsb.</a:t>
            </a:r>
            <a:endParaRPr lang="th-T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b="1" dirty="0" smtClean="0"/>
              <a:t>Variasi dari Segi Keformalan</a:t>
            </a:r>
            <a:endParaRPr lang="th-TH" dirty="0"/>
          </a:p>
        </p:txBody>
      </p:sp>
      <p:sp>
        <p:nvSpPr>
          <p:cNvPr id="3" name="ตัวยึดเนื้อหา 2"/>
          <p:cNvSpPr>
            <a:spLocks noGrp="1"/>
          </p:cNvSpPr>
          <p:nvPr>
            <p:ph idx="1"/>
          </p:nvPr>
        </p:nvSpPr>
        <p:spPr/>
        <p:txBody>
          <a:bodyPr/>
          <a:lstStyle/>
          <a:p>
            <a:r>
              <a:rPr lang="id-ID" dirty="0" smtClean="0"/>
              <a:t>variasi bahasa</a:t>
            </a:r>
            <a:r>
              <a:rPr lang="en-US" dirty="0" smtClean="0"/>
              <a:t> </a:t>
            </a:r>
            <a:r>
              <a:rPr lang="en-US" dirty="0" err="1" smtClean="0"/>
              <a:t>ini</a:t>
            </a:r>
            <a:r>
              <a:rPr lang="id-ID" dirty="0" smtClean="0"/>
              <a:t> dibagi menjadi lima </a:t>
            </a:r>
            <a:r>
              <a:rPr lang="en-US" dirty="0" err="1" smtClean="0"/>
              <a:t>jenis</a:t>
            </a:r>
            <a:r>
              <a:rPr lang="id-ID" dirty="0" smtClean="0"/>
              <a:t> gaya (ragam), </a:t>
            </a:r>
            <a:r>
              <a:rPr lang="en-US" dirty="0" err="1" smtClean="0"/>
              <a:t>i</a:t>
            </a:r>
            <a:r>
              <a:rPr lang="id-ID" dirty="0" smtClean="0"/>
              <a:t>aitu ragam b</a:t>
            </a:r>
            <a:r>
              <a:rPr lang="en-US" dirty="0" smtClean="0"/>
              <a:t>a</a:t>
            </a:r>
            <a:r>
              <a:rPr lang="id-ID" dirty="0" smtClean="0"/>
              <a:t>ku (frozen); ragam resmi (formal); ragam usaha (konsultatif); ragam santai (casual); ragam akrab (intimate).</a:t>
            </a:r>
            <a:br>
              <a:rPr lang="id-ID" dirty="0" smtClean="0"/>
            </a:br>
            <a:endParaRPr lang="th-TH"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b="1" dirty="0" smtClean="0"/>
              <a:t>Variasi dari Segi Sarana</a:t>
            </a:r>
            <a:endParaRPr lang="th-TH" dirty="0"/>
          </a:p>
        </p:txBody>
      </p:sp>
      <p:sp>
        <p:nvSpPr>
          <p:cNvPr id="3" name="ตัวยึดเนื้อหา 2"/>
          <p:cNvSpPr>
            <a:spLocks noGrp="1"/>
          </p:cNvSpPr>
          <p:nvPr>
            <p:ph idx="1"/>
          </p:nvPr>
        </p:nvSpPr>
        <p:spPr/>
        <p:txBody>
          <a:bodyPr/>
          <a:lstStyle/>
          <a:p>
            <a:r>
              <a:rPr lang="ms-BN" dirty="0" smtClean="0"/>
              <a:t>Variasi bahasa dapat pula dilihat dari segi sarana atau jalur yang digunakan. Dalam hal ini dapat disebut adanya ragam lisan dan tulisan atau juga ragam dalam berbahasa dengan menggunakan sarana atau alat tertentu, misalnya bertelepon atau bertelegraf.</a:t>
            </a:r>
            <a:endParaRPr lang="th-TH"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ในเมือง">
  <a:themeElements>
    <a:clrScheme name="ในเมือง">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ในเมือง">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ในเมือง">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133</TotalTime>
  <Words>497</Words>
  <Application>Microsoft Office PowerPoint</Application>
  <PresentationFormat>นำเสนอทางหน้าจอ (4:3)</PresentationFormat>
  <Paragraphs>25</Paragraphs>
  <Slides>13</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13</vt:i4>
      </vt:variant>
    </vt:vector>
  </HeadingPairs>
  <TitlesOfParts>
    <vt:vector size="14" baseType="lpstr">
      <vt:lpstr>ในเมือง</vt:lpstr>
      <vt:lpstr> VARIASI BAHASA  </vt:lpstr>
      <vt:lpstr>VARIASI BAHASA</vt:lpstr>
      <vt:lpstr>ภาพนิ่ง 3</vt:lpstr>
      <vt:lpstr>Variasi dari Segi Penutur</vt:lpstr>
      <vt:lpstr>ภาพนิ่ง 5</vt:lpstr>
      <vt:lpstr>ภาพนิ่ง 6</vt:lpstr>
      <vt:lpstr>Variasi dari Segi Pemakaian</vt:lpstr>
      <vt:lpstr>Variasi dari Segi Keformalan</vt:lpstr>
      <vt:lpstr>Variasi dari Segi Sarana</vt:lpstr>
      <vt:lpstr>Variasi Bahasa dari Segi Penutur</vt:lpstr>
      <vt:lpstr>ภาพนิ่ง 11</vt:lpstr>
      <vt:lpstr>ภาพนิ่ง 12</vt:lpstr>
      <vt:lpstr>ภาพนิ่ง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VARIASI BAHASA</dc:title>
  <dc:creator>lenovo</dc:creator>
  <cp:lastModifiedBy>lenovo</cp:lastModifiedBy>
  <cp:revision>7</cp:revision>
  <dcterms:created xsi:type="dcterms:W3CDTF">2015-10-15T23:07:58Z</dcterms:created>
  <dcterms:modified xsi:type="dcterms:W3CDTF">2015-10-16T03:55:42Z</dcterms:modified>
</cp:coreProperties>
</file>