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80" r:id="rId9"/>
    <p:sldId id="263" r:id="rId10"/>
    <p:sldId id="264" r:id="rId11"/>
    <p:sldId id="265" r:id="rId12"/>
    <p:sldId id="281" r:id="rId13"/>
    <p:sldId id="266" r:id="rId14"/>
    <p:sldId id="267" r:id="rId15"/>
    <p:sldId id="282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3" r:id="rId25"/>
    <p:sldId id="276" r:id="rId26"/>
    <p:sldId id="277" r:id="rId27"/>
    <p:sldId id="278" r:id="rId28"/>
    <p:sldId id="27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638300" y="889278"/>
            <a:ext cx="8915399" cy="2262781"/>
          </a:xfrm>
        </p:spPr>
        <p:txBody>
          <a:bodyPr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th-TH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บทที่ </a:t>
            </a:r>
            <a:r>
              <a:rPr lang="en-US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6 </a:t>
            </a:r>
            <a:br>
              <a:rPr lang="en-US" sz="40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</a:br>
            <a:r>
              <a:rPr lang="th-TH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คุณภาพเนื้อสัตว์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659552" y="4179502"/>
            <a:ext cx="8915399" cy="1126283"/>
          </a:xfrm>
        </p:spPr>
        <p:txBody>
          <a:bodyPr>
            <a:noAutofit/>
          </a:bodyPr>
          <a:lstStyle/>
          <a:p>
            <a:endParaRPr lang="th-TH" sz="32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										อาจารย์เกตวรรณ  บุญเทพ</a:t>
            </a:r>
          </a:p>
        </p:txBody>
      </p:sp>
    </p:spTree>
    <p:extLst>
      <p:ext uri="{BB962C8B-B14F-4D97-AF65-F5344CB8AC3E}">
        <p14:creationId xmlns:p14="http://schemas.microsoft.com/office/powerpoint/2010/main" val="4136937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10627" y="1470771"/>
            <a:ext cx="10165723" cy="3916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ก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. 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ปัจจัยจากตัวสัตว์เอง เช่น</a:t>
            </a:r>
            <a:endParaRPr lang="en-US" sz="2800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1257300" lvl="2" indent="-34290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ชนิดของสัตว์ เนื้อโค กระบือ มีไมโอ</a:t>
            </a:r>
            <a:r>
              <a:rPr lang="th-TH" sz="28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โกล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บิลสูงกว่าเนื้อสุกร จึงมีสีเนื้อเข้มกว่าสุกร</a:t>
            </a:r>
            <a:endParaRPr lang="en-US" sz="2800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1257300" lvl="2" indent="-34290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อายุของสัตว์ เนื้อสัตว์ที่อายุน้อยจะมีไมโอ</a:t>
            </a:r>
            <a:r>
              <a:rPr lang="th-TH" sz="28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โกล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บิลต่ำกว่าเนื้อสัตว์ที่มีอายุมาก</a:t>
            </a:r>
            <a:endParaRPr lang="en-US" sz="2800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1257300" lvl="2" indent="-34290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เพศของสัตว์ เนื้อสัตว์เพศผู้ส่วนใหญ่มีปริมาณไมโอ</a:t>
            </a:r>
            <a:r>
              <a:rPr lang="th-TH" sz="28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โกล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บิลสูงกว่าสัตว์เพศเมีย</a:t>
            </a:r>
            <a:endParaRPr lang="en-US" sz="2800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1257300" lvl="2" indent="-34290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ชนิดและลักษณะการทำงานของกล้ามเนื้อ กล้ามเนื้อบริเวณที่มีการใช้ทำงานอย่างหนักมักมีปริมาณไมโอ</a:t>
            </a:r>
            <a:r>
              <a:rPr lang="th-TH" sz="28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โกล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บิลสูงกว่ากล้ามเนื้อที่ใช้ทำงานน้อย</a:t>
            </a:r>
            <a:endParaRPr lang="en-US" sz="2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D11712B9-F260-DB4D-9BDB-1C6B1CF45591}"/>
              </a:ext>
            </a:extLst>
          </p:cNvPr>
          <p:cNvSpPr/>
          <p:nvPr/>
        </p:nvSpPr>
        <p:spPr>
          <a:xfrm>
            <a:off x="1996369" y="522905"/>
            <a:ext cx="46971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ปัจจัยที่มีผลกระทบต่อสีของเนื้อสัตว์</a:t>
            </a:r>
            <a:endParaRPr lang="th-TH" sz="3600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75904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5433" y="807377"/>
            <a:ext cx="9612923" cy="4048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28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ข</a:t>
            </a:r>
            <a:r>
              <a:rPr lang="en-US" sz="28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. </a:t>
            </a:r>
            <a:r>
              <a:rPr lang="th-TH" sz="28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การเปลี่ยนแปลงสถานะทางเคมีของเหล็กในไมโอโกลบิล</a:t>
            </a: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endParaRPr lang="en-US" sz="1600" b="1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914400" lvl="1" indent="-45720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ในขณะสัตว์มีชีวิต เช่นในกล้ามเนื้อโคปกติธาตุเหล็กในฮีม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</a:t>
            </a:r>
            <a:r>
              <a:rPr lang="en-US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heam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)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ของไมโอโกลบิลอยู่ในสถานะเป็นเฟอร์รัสอิออน </a:t>
            </a:r>
          </a:p>
          <a:p>
            <a:pPr marL="914400" lvl="1" indent="-45720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มีปริมาณออกซิเจนเพียงพอ เฟอร์รัสอิออนจึงทำปฏิกิริยากับโมเลกุลของออกซิเจน ได้เป็นสารประกอบออกซีไมโอโกลบิล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</a:t>
            </a:r>
            <a:r>
              <a:rPr lang="en-US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oxymyoglobin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) </a:t>
            </a:r>
            <a:endParaRPr lang="th-TH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914400" lvl="1" indent="-45720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ทำให้สีของกล้ามเนื้อมีลักษณะสีแดงสดใส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(bright, cherry red)</a:t>
            </a:r>
          </a:p>
        </p:txBody>
      </p:sp>
    </p:spTree>
    <p:extLst>
      <p:ext uri="{BB962C8B-B14F-4D97-AF65-F5344CB8AC3E}">
        <p14:creationId xmlns:p14="http://schemas.microsoft.com/office/powerpoint/2010/main" val="2018286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BD47EEC3-C0ED-A546-BF33-2F72E1021041}"/>
              </a:ext>
            </a:extLst>
          </p:cNvPr>
          <p:cNvSpPr/>
          <p:nvPr/>
        </p:nvSpPr>
        <p:spPr>
          <a:xfrm>
            <a:off x="2079171" y="719658"/>
            <a:ext cx="9622971" cy="3916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แต่เมื่อสัตว์ถูกฆ่าตาย มีการขจัดเลือดออกจากซาก ออกซิเจนที่เข้าไปหล่อเลี้ยงกล้ามเนื้อจะถูกตัดขาดไป </a:t>
            </a:r>
          </a:p>
          <a:p>
            <a:pPr marL="914400" lvl="1" indent="-45720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เหล็กภายใน</a:t>
            </a:r>
            <a:r>
              <a:rPr lang="th-TH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ฮีมข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อง</a:t>
            </a:r>
            <a:r>
              <a:rPr lang="th-TH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ไม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โอโกลบ</a:t>
            </a:r>
            <a:r>
              <a:rPr lang="th-TH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ิล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ยังคงอยู่ในสถานะเป็น</a:t>
            </a:r>
            <a:r>
              <a:rPr lang="th-TH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เฟ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อร</a:t>
            </a:r>
            <a:r>
              <a:rPr lang="th-TH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์รัส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อิออน เมื่อไม่มีปริมาณออกซิเจนเพียงพอ </a:t>
            </a:r>
          </a:p>
          <a:p>
            <a:pPr marL="914400" lvl="1" indent="-45720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ไม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โอโกลบ</a:t>
            </a:r>
            <a:r>
              <a:rPr lang="th-TH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ิล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ในสภาพนี้จะมีลักษณะสีแดงคล้ำ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(dark red)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ไม่แดงสดเหมือนสีออกซี</a:t>
            </a:r>
            <a:r>
              <a:rPr lang="th-TH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ไม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โอโกลบ</a:t>
            </a:r>
            <a:r>
              <a:rPr lang="th-TH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ิล</a:t>
            </a:r>
            <a:endParaRPr lang="en-US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69890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6046" y="554332"/>
            <a:ext cx="9882554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เมื่อก้อนเนื้อถูกตัดออกจากซากเพื่อวางจำหน่าย ออกซิเจนจากอากาศรอบด้าน จะสัมผัสเนื้อและค่อยแทรกซึมเข้าสู่ผิวหน้าตัดของก้อนเนื้อ ออกซิเจนจะเข้าทำปฏิกิริยากับเฟอร์รัสอิออน เกิดเป็นสีแดงสดใสของออกซีไมโอโกลบิลขึ้นอีก ทำให้ผู้บริโภคชอบ และซื้อเนื้อไปประกอบอาหารต่อไป 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050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515" y="2806631"/>
            <a:ext cx="6096000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492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6286" y="650949"/>
            <a:ext cx="9810542" cy="4190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36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ค</a:t>
            </a:r>
            <a:r>
              <a:rPr lang="en-US" sz="36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. </a:t>
            </a:r>
            <a:r>
              <a:rPr lang="th-TH" sz="36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การเปลี่ยนแปลงจากกล้ามเนื้อไปเป็นเนื้อสัตว์ในสัตว์ผิดปกติบางตัว</a:t>
            </a: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endParaRPr lang="en-US" sz="1600" b="1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800100" lvl="1" indent="-34290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กล้ามเนื้อหลังฆ่าลดลงต่ำในอัตราที่เร็วมาก ในขณะที่อุณหภูมิของซากยังสูงอยู่ ทำให้เกิดสีเนื้อผิดปกติขึ้น คือ สีซีดขึ้นเรียกว่า เนื้อ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PSE </a:t>
            </a:r>
            <a:endParaRPr lang="th-TH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800100" lvl="1" indent="-34290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แต่สัตว์บางตัวค่า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pH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สุดท้ายของกล้ามเนื้อหลังฆ่ามีค่าสูงใกล้เคียงกับกล้ามเนื้อขณะมีชีวิต </a:t>
            </a:r>
          </a:p>
          <a:p>
            <a:pPr marL="800100" lvl="1" indent="-34290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ทำให้การจับน้ำของโปรตีนในเนื้อสัตว์ดีมาก ซึ่งช่วยป้องกันไม่ให้ออกซิเจนแทรกซึมเข้าไปทำปฏิกิริยากับฮีมของไมโอโกลบินได้ </a:t>
            </a:r>
          </a:p>
        </p:txBody>
      </p:sp>
    </p:spTree>
    <p:extLst>
      <p:ext uri="{BB962C8B-B14F-4D97-AF65-F5344CB8AC3E}">
        <p14:creationId xmlns:p14="http://schemas.microsoft.com/office/powerpoint/2010/main" val="1246442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1982ED2D-76E5-6A43-8508-AC11D1266A13}"/>
              </a:ext>
            </a:extLst>
          </p:cNvPr>
          <p:cNvSpPr/>
          <p:nvPr/>
        </p:nvSpPr>
        <p:spPr>
          <a:xfrm>
            <a:off x="2329542" y="803337"/>
            <a:ext cx="9318171" cy="2623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ดังนั้น</a:t>
            </a:r>
            <a:r>
              <a:rPr lang="th-TH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ฮีมข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อง</a:t>
            </a:r>
            <a:r>
              <a:rPr lang="th-TH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ไม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โอโกลบ</a:t>
            </a:r>
            <a:r>
              <a:rPr lang="th-TH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ิล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จึงทำปฏิกิริยากับน้ำภายในก้อนเนื้อได้เป็นอย่างดี สีของเนื้อที่ได้จึงมีแดงเข้มของ</a:t>
            </a:r>
            <a:r>
              <a:rPr lang="th-TH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ไม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โกลบ</a:t>
            </a:r>
            <a:r>
              <a:rPr lang="th-TH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ิล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</a:t>
            </a:r>
          </a:p>
          <a:p>
            <a:pPr marL="800100" lvl="1" indent="-34290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มีการกระจายของแสงได้น้อยจึงยิ่งทำให้เห็นเป็นสีแดงเข้มออกคล้ำ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(dark red)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อันเป็นลักษณะของเนื้อ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DFD</a:t>
            </a:r>
          </a:p>
        </p:txBody>
      </p:sp>
    </p:spTree>
    <p:extLst>
      <p:ext uri="{BB962C8B-B14F-4D97-AF65-F5344CB8AC3E}">
        <p14:creationId xmlns:p14="http://schemas.microsoft.com/office/powerpoint/2010/main" val="120477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0522" y="730899"/>
            <a:ext cx="9796307" cy="4190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2.2 </a:t>
            </a:r>
            <a:r>
              <a:rPr lang="th-TH" sz="36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ความนุ่ม </a:t>
            </a:r>
            <a:r>
              <a:rPr lang="en-US" sz="36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(tenderness)</a:t>
            </a: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endParaRPr lang="en-US" sz="1600" b="1" dirty="0">
              <a:latin typeface="Angsana New" panose="02020603050405020304" pitchFamily="18" charset="-34"/>
              <a:ea typeface="Calibri"/>
              <a:cs typeface="Angsana New" pitchFamily="18" charset="-34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ความนุ่มของเนื้อเป็นปัจจัยสำคัญต่อความน่ารับประทาน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(palatability)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มากที่สุด 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การทดสอบตรวจชิม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(taste panel)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วัดได้จากความรู้สึกง่ายหรือยากในการกดฟันลงในชิ้นเนื้อ 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ความรู้สึกง่ายหรือยากในการใช้ฟันฉีกเนื้อให้เป็นชิ้นเล็กๆ หรือความน้อยหรือมากของเศษเนื้อที่ยังคงเหลืออยู่ในปากเมื่อผ่านการเคี้ยวไปเป็นระยะเวลานานพอสมควร 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เนื้อที่นุ่มจะง่ายต่อการเคี้ยว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  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24888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9138" y="837697"/>
            <a:ext cx="9378462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itchFamily="18" charset="-34"/>
              </a:rPr>
              <a:t>	ปัจจัยที่มีผลต่อความนุ่มของเนื้อสัตว์ คือ เนื้อเยื่อเกี่ยวพันและปริมาณของ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intermolecular crosslink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ที่อยู่ในกล้ามเนื้อ อันเป็นผลจากความแตกต่างของชนิดสัตว์ พันธุ์ อายุ การจัดการเลี้ยงดู อาหาร และชนิดของกล้ามเนื้อ ดังนี้</a:t>
            </a:r>
          </a:p>
          <a:p>
            <a:pPr algn="thaiDist">
              <a:lnSpc>
                <a:spcPct val="150000"/>
              </a:lnSpc>
              <a:spcAft>
                <a:spcPts val="0"/>
              </a:spcAft>
            </a:pP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1.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ชนิดสัตว์ เช่น โค กระบือ มีความหยาบของกล้ามเนื้อมากกว่าสุกร และไก่ เนื้อจึงมีความเหนียวกว่า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2.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พันธุ์สัตว์ เช่น โคพันธุ์บราห์มัน มีความเหนียวและความหยาบของกล้ามเนื้อมากกว่าโคลูกผสมเลือดยุโรป เช่น ลูกผสมชาร์โลเลส์</a:t>
            </a:r>
            <a:endParaRPr lang="en-US" sz="2800" dirty="0">
              <a:effectLst/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23435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2246" y="936331"/>
            <a:ext cx="9800492" cy="4562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อายุสัตว์ สัตว์อายุมากมีลักษณะเนื้อสัมผัส และกล้ามเนื้อหยาบกว่า ทำให้เนื้อมีความเหนียวกว่าสัตว์อายุน้อย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เพศ สัตว์เพศผู้มีเนื้อเหนียวกว่าสัตว์ตัวเมีย หรือสัตว์ตัวผู้ที่ตอนแล้ว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ชนิดของกล้ามเนื้อ กล้ามเนื้อบริเวณสันหลังมีความนุ่มกว่ากล้ามเนื้อบริเวณขาหลังของสัตว์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ปริมาณไขมันแทรกในมัดกล้ามเนื้อ เนื้อสัตว์ที่มีไขมันชนิดนี้แทรกอยู่มากจะมีความนุ่มมากตามไปด้วย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การเปลี่ยนแปลงกล้ามเนื้อไปเป็นเนื้อสัตว์</a:t>
            </a:r>
            <a:endParaRPr lang="en-US" sz="2800" dirty="0">
              <a:effectLst/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3319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1858" y="563528"/>
            <a:ext cx="9378461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</a:t>
            </a:r>
            <a:r>
              <a:rPr lang="th-TH" sz="2800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- การเกร็งตัวของกล้ามเนื้อ </a:t>
            </a:r>
            <a:r>
              <a:rPr lang="en-US" sz="2800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(rigor mortis)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ถ้านำเนื้อที่ยังอยู่ในช่วงนี้ไปประกอบอาหาร จะรู้สึกว่าเหนียวมาก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</a:t>
            </a:r>
            <a:r>
              <a:rPr lang="en-US" sz="2800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- </a:t>
            </a:r>
            <a:r>
              <a:rPr lang="th-TH" sz="2800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การเกิด </a:t>
            </a:r>
            <a:r>
              <a:rPr lang="en-US" sz="2800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cold shortening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คือ การพยายามลดอุณหภูมิของซากลงมา ทำให้อุณหภูมิกล้ามเนื้อลดลงต่ำกว่า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10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องศาเซลเซียส ทำให้กล้ามเนื้อเกิดการเกร็งตัว เนื้อที่ได้จะมีความเหนียวมาก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</a:t>
            </a:r>
            <a:r>
              <a:rPr lang="en-US" sz="2800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- </a:t>
            </a:r>
            <a:r>
              <a:rPr lang="th-TH" sz="2800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การเกิดเนื้อ </a:t>
            </a:r>
            <a:r>
              <a:rPr lang="en-US" sz="2800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DFD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ซึ่ง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pH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สุดท้ายของเนื้อมีค่าประมาณ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6.8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ในสภาพเช่นนี้ เนื้อมีการจับน้ำมากเกินไป จนเกิดความนุ่มเกินไป ผู้บริโภคอาจไม่ยอมรับ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</a:t>
            </a:r>
            <a:r>
              <a:rPr lang="en-US" sz="2800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- </a:t>
            </a:r>
            <a:r>
              <a:rPr lang="th-TH" sz="2800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การแช่บ่มซากไว้สักระยะหนึ่ง </a:t>
            </a:r>
            <a:r>
              <a:rPr lang="en-US" sz="2800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(ageing)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เนื้อจะคลายการเกร็งตัวลง ทำให้เนื้อสัตว์กลับมามีความนุ่มอีกครั้ง</a:t>
            </a:r>
            <a:endParaRPr lang="en-US" sz="2800" dirty="0">
              <a:effectLst/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932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8749" y="472750"/>
            <a:ext cx="8633138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200000"/>
              </a:lnSpc>
            </a:pPr>
            <a:r>
              <a:rPr lang="th-TH" sz="36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คุณลักษณะของคุณภาพเนื้อ </a:t>
            </a:r>
            <a:r>
              <a:rPr lang="en-US" sz="36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(Meat quality characteristics)</a:t>
            </a:r>
          </a:p>
          <a:p>
            <a:pPr algn="thaiDist">
              <a:lnSpc>
                <a:spcPct val="200000"/>
              </a:lnSpc>
            </a:pPr>
            <a:r>
              <a:rPr lang="en-US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</a:t>
            </a:r>
            <a:r>
              <a:rPr lang="th-TH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คุณลักษณะสำคัญที่กำหนดคุณภาพของเนื้อสัตว์ ได้แก่</a:t>
            </a:r>
            <a:endParaRPr lang="en-US" sz="1600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 indent="-457200" algn="thaiDist">
              <a:lnSpc>
                <a:spcPct val="200000"/>
              </a:lnSpc>
              <a:buFont typeface="+mj-lt"/>
              <a:buAutoNum type="arabicPeriod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คุณลักษณะทางโภชนะ 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(nutritional factors)</a:t>
            </a:r>
            <a:endParaRPr lang="en-US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200000"/>
              </a:lnSpc>
              <a:buFont typeface="+mj-lt"/>
              <a:buAutoNum type="arabicPeriod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คุณลักษณะทางการบริโภค 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(eating or sensory factors)</a:t>
            </a:r>
            <a:endParaRPr lang="en-US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200000"/>
              </a:lnSpc>
              <a:buFont typeface="+mj-lt"/>
              <a:buAutoNum type="arabicPeriod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คุณลักษณะทางสุขศาสตร์ 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(hygienic factors)</a:t>
            </a:r>
            <a:endParaRPr lang="en-US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514350" indent="-514350" algn="thaiDist">
              <a:lnSpc>
                <a:spcPct val="200000"/>
              </a:lnSpc>
              <a:buFont typeface="+mj-lt"/>
              <a:buAutoNum type="arabicPeriod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คุณลักษณะด้านการแปรรูป 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(technology factors)</a:t>
            </a:r>
            <a:endParaRPr lang="en-US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9862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7750" y="773147"/>
            <a:ext cx="4695516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2.3 </a:t>
            </a:r>
            <a:r>
              <a:rPr lang="th-TH" sz="36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กลิ่นและรสชาติของเนื้อ </a:t>
            </a:r>
            <a:r>
              <a:rPr lang="en-US" sz="36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(flavor) </a:t>
            </a:r>
            <a:endParaRPr lang="en-US" sz="3600" dirty="0">
              <a:effectLst/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2554" y="1772720"/>
            <a:ext cx="9921360" cy="2623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thaiDi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การรู้สึกได้กลิ่นของเนื้อสัตว์เกิดจากสารประกอบที่ระเหยได้จากเนื้อสัตว์ไปกระทบอวัยวะรับกลิ่นภายในจมูก และส่งสัญญาณไปยังสมองให้แปรความหมายแยกแยะกลิ่นออกมาได้ 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457200" indent="-457200" algn="thaiDi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ส่วนการรู้สึกสัมผัสถึงรสชาติเกิดจากสารที่ให้รสชาติไปกระทบกับต่อมรับรสบนลิ้น 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457200" indent="-457200" algn="thaiDi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โดยทั่วไปการตอบสนองต่อกลิ่นจะรวดเร็วกว่าการตอบสนองต่อรสชาติประมาณ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10,000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เท่า</a:t>
            </a:r>
            <a:endParaRPr lang="en-US" sz="2800" dirty="0">
              <a:effectLst/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6818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787982"/>
            <a:ext cx="9671538" cy="327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ปัจจัยที่มีผลกระทบต่อกลิ่นและรสชาติของเนื้อสัตว์ ได้แก่ ชนิด และพันธุ์สัตว์ อายุ ชนิดของกล้ามเนื้อ สภาวะทางชีวเคมีของเนื้อสัตว์   และการเจริญเติบโตของเชื้อจุลินทรีย์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กลิ่นที่ไม่พึงปรารถนา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(off odor)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ในเนื้อสัตว์ เช่น กลิ่น เพศผู้ของสุกร ที่ไม่ได้ตอน กลิ่นจากอาหารที่ใช้เลี้ยงสัตว์ กลิ่นที่ดูดจาดสภาพแวดล้อม เป็นต้น</a:t>
            </a:r>
            <a:endParaRPr lang="en-US" sz="2800" dirty="0">
              <a:effectLst/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9113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1022" y="525311"/>
            <a:ext cx="3438762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2.4 </a:t>
            </a:r>
            <a:r>
              <a:rPr lang="th-TH" sz="36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ความชุ่มฉ่ำ </a:t>
            </a:r>
            <a:r>
              <a:rPr lang="en-US" sz="36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(juiciness)</a:t>
            </a:r>
            <a:endParaRPr lang="en-US" sz="3600" dirty="0">
              <a:effectLst/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1021" y="1779420"/>
            <a:ext cx="9461635" cy="327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thaiDi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ความชุ่มฉ่ำของเนื้อสัตว์เป็นความรู้สึกที่ประสาทสัมผัสภายในปากได้รับจากการที่ของเหลวถูกบีบ และกดดันออกจากก้อนเนื้อที่ถูกบดในปาก เนื้อที่มีความชุ่มฉ่ำดี ขณะเคี้ยวจะรู้สึกไม่เหนียว และเนื้อไม่แห้ง </a:t>
            </a:r>
          </a:p>
          <a:p>
            <a:pPr marL="285750" indent="-285750" algn="thaiDi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สัตว์ที่อายุน้อยเนื้อจะชุ่มฉ่ำกว่าเนื้อสัตว์อายุมาก </a:t>
            </a:r>
          </a:p>
          <a:p>
            <a:pPr marL="285750" indent="-285750" algn="thaiDi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เนื้อที่มีปริมาณไขมันแทรกสูง จะชุ่มฉ่ำกว่าเนื้อที่มีไขมันแทรกน้อย </a:t>
            </a:r>
            <a:endParaRPr lang="en-US" sz="2800" dirty="0">
              <a:effectLst/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11912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7845" y="611801"/>
            <a:ext cx="9108584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2.5 </a:t>
            </a:r>
            <a:r>
              <a:rPr lang="th-TH" sz="36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ลักษณะเนื้อสัมผัสและขนาดเส้นใยกล้ามเนื้อ </a:t>
            </a:r>
            <a:r>
              <a:rPr lang="en-US" sz="36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(texture and fiber size)</a:t>
            </a:r>
            <a:endParaRPr lang="en-US" sz="2400" dirty="0">
              <a:effectLst/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17845" y="1726625"/>
            <a:ext cx="9700432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ลักษณะเนื้อสัมผัส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(texture)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ของเนื้อเป็นปัจจัยหนึ่งที่มีผลต่อความนุ่มของเนื้อ เนื้อสัมผัสเป็นสัดส่วนโดยตรงกับขนาดมัดกล้ามเนื้อและขนาดเส้นใยกล้ามเนื้อ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(muscle fiber) </a:t>
            </a:r>
          </a:p>
          <a:p>
            <a:pPr marL="457200" indent="-457200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ซึ่งเนื้อสัตว์ที่มีขนาดเส้นใยกล้ามเนื้อค่อนข้างละเอียดหรือขนาดเล็กจะมีความนุ่มกว่าเนื้อที่มีเส้นใยกล้ามเนื้อขนาดใหญ่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067081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B98C4A1E-355D-204A-B3E0-2C070F872E87}"/>
              </a:ext>
            </a:extLst>
          </p:cNvPr>
          <p:cNvSpPr/>
          <p:nvPr/>
        </p:nvSpPr>
        <p:spPr>
          <a:xfrm>
            <a:off x="2024742" y="967379"/>
            <a:ext cx="9187544" cy="327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ปัจจัยที่มีอิทธิพลต่อความหยาบละเอียดของเนื้อขึ้นอยู่กับ อายุ ชนิดสัตว์ และลักษณะการใช้งานของกล้ามเนื้อ 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เช่น สัตว์อายุมาก เนื้อจะมีเนื้อสัมผัสหยาบ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(coarseness)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เนื่องมาจากเส้นใยกล้ามเนื้อขนาดใหญ่กว่า และพบว่าเนื้อขาหลังจะหยาบกว่าเนื้อส่วนสันหลัง เนื่องจากมีการใช้งานหนักกว่า เป็นต้น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2214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3373" y="617957"/>
            <a:ext cx="9589477" cy="6129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en-US" sz="36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3. </a:t>
            </a:r>
            <a:r>
              <a:rPr lang="th-TH" sz="36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คุณลักษณะทางสุขศาสตร์ </a:t>
            </a:r>
            <a:r>
              <a:rPr lang="en-US" sz="36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(Hygienic factors)</a:t>
            </a: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endParaRPr lang="en-US" sz="1600" u="sng" dirty="0">
              <a:solidFill>
                <a:srgbClr val="FF0000"/>
              </a:solidFill>
              <a:latin typeface="Cordia New" pitchFamily="34" charset="-34"/>
              <a:ea typeface="Calibri"/>
              <a:cs typeface="Cordia New" pitchFamily="34" charset="-34"/>
            </a:endParaRPr>
          </a:p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Cordia New" pitchFamily="34" charset="-34"/>
                <a:ea typeface="Calibri"/>
                <a:cs typeface="Cordia New" pitchFamily="34" charset="-34"/>
              </a:rPr>
              <a:t>	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เนื้อสัตว์ที่มีคุณภาพ จะต้องสะอาด ปราศจากการปนเปื้อนจากสิ่งต่างๆ ดังนี้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3.1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การปนเปื้อนจากเชื้อจุลินทรีย์ เช่น เชื้อ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Salmonella, </a:t>
            </a:r>
            <a:r>
              <a:rPr lang="en-US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Stephylococus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, Streptococcus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และ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E. coli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เป็นต้น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3.2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การปนเปื้อนจากปรสิต เช่น พยาธิ </a:t>
            </a:r>
            <a:r>
              <a:rPr lang="en-US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Trichinellaspiralis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ในเนื้อสุกร หรือพยาธิเม็ดสาคู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3.3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การปนเปื้อนจากมลพิษสิ่งแวดล้อม เช่น พวกโลหะหนัก ที่สำคัญ ได้แก่ ปรอท ตะกั่ว แคคเมี่ยม ซึ่งอาจปนมาจากน้ำที่สัตว์กิน หรืออาหารสัตว์ที่มีการใช้ยาฆ่าเชื้อรา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algn="thaiDist">
              <a:lnSpc>
                <a:spcPct val="150000"/>
              </a:lnSpc>
              <a:spcAft>
                <a:spcPts val="0"/>
              </a:spcAft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3.4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สารตกค้าง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(residues)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ได้แก่ ยาปฏิชีวนะต่างๆ ยารักษาโรค ฮอร์โมน หรือฮอร์โมนสังเคราะห์ สารเร่งการเจริญเติบโตต่างๆ</a:t>
            </a:r>
            <a:endParaRPr lang="en-US" sz="2800" dirty="0">
              <a:effectLst/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85838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6174" y="385561"/>
            <a:ext cx="940190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200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4. </a:t>
            </a:r>
            <a:r>
              <a:rPr lang="th-TH" sz="3200" b="1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คุณลักษณะด้านการแปรรูป </a:t>
            </a:r>
            <a:r>
              <a:rPr lang="en-US" sz="3200" b="1" dirty="0">
                <a:solidFill>
                  <a:srgbClr val="FF0000"/>
                </a:solidFill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(Technology factors)</a:t>
            </a:r>
          </a:p>
          <a:p>
            <a:pPr algn="thaiDist">
              <a:lnSpc>
                <a:spcPct val="200000"/>
              </a:lnSpc>
              <a:spcAft>
                <a:spcPts val="0"/>
              </a:spcAft>
            </a:pPr>
            <a:r>
              <a:rPr lang="en-US" dirty="0">
                <a:latin typeface="Cordia New" pitchFamily="34" charset="-34"/>
                <a:ea typeface="Calibri"/>
                <a:cs typeface="Cordia New" pitchFamily="34" charset="-34"/>
              </a:rPr>
              <a:t>	</a:t>
            </a:r>
            <a:r>
              <a:rPr lang="th-TH" dirty="0">
                <a:latin typeface="Cordia New" pitchFamily="34" charset="-34"/>
                <a:ea typeface="Calibri"/>
                <a:cs typeface="Cordia New" pitchFamily="34" charset="-34"/>
              </a:rPr>
              <a:t>	</a:t>
            </a:r>
            <a:r>
              <a:rPr lang="th-TH" sz="24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เนื้อสัตว์ที่มีคุณภาพดี เหมาะในการนำไปแปรรูปเป็นผลิตภัณฑ์ ควรมีลักษณะ ดังนี้</a:t>
            </a:r>
            <a:endParaRPr lang="en-US" sz="2000" dirty="0">
              <a:effectLst/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2003" y="2497976"/>
            <a:ext cx="10096078" cy="2623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4.1 </a:t>
            </a:r>
            <a:r>
              <a:rPr lang="th-TH" sz="28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เป็นเนื้อที่มีความสามารถในการอุ้มน้ำ </a:t>
            </a:r>
            <a:r>
              <a:rPr lang="en-US" sz="28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(water holding capacity, WHO)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หรือจับน้ำไว้ได้สูง กล่าวคือ ความสามารถของเนื้อสัตว์ที่พยายามคงไว้ซึ่งน้ำภายในก้อนกล้ามเนื้อในระหว่างที่มีการใช้แรงงานภายนอกมากระทำต่อก้อนเนื้อ 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เช่น แรงในการตัดบด การกดอัด และการใช้ความร้อน ทำเนื้อให้สุก เป็นต้น 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486443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5741" y="651013"/>
            <a:ext cx="9530862" cy="4562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thaiDi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เนื้อที่อุ้มน้ำไว้ไม่ดี เมื่อนำไปเก็บรักษา จะเกิดการสูญเสียน้ำหนักของเนื้อ </a:t>
            </a:r>
          </a:p>
          <a:p>
            <a:pPr marL="342900" indent="-342900" algn="thaiDi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เนื่องจากมีน้ำระเหยออกจากก้อนกล้ามเนื้อได้ดี และเกิดการหดเหี่ยว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(shrink)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ของกล้ามเนื้อ </a:t>
            </a:r>
          </a:p>
          <a:p>
            <a:pPr marL="342900" indent="-342900" algn="thaiDi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การซึมของน้ำนี้อาจมีโปรตีน วิตามิน และแร่ธาตุบางอย่างละลายออกมาด้วยทำให้คุณค่าทางอาหารของเนื้อสัตว์ต่ำลง </a:t>
            </a:r>
          </a:p>
          <a:p>
            <a:pPr marL="342900" indent="-342900" algn="thaiDi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เมื่อนำไปปรุงเป็นอาหารจะแห้งและไม่น่ารับประทาน </a:t>
            </a:r>
          </a:p>
          <a:p>
            <a:pPr marL="342900" indent="-342900" algn="thaiDi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เมื่อนำไปทำผลิตภัณฑ์เนื้อสัตว์ ซึ่งต้องผ่านการบด สับ ทำให้สุกจะได้ผลผลิต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(yield)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ต่ำ และไม่น่ารับประทาน</a:t>
            </a:r>
            <a:endParaRPr lang="en-US" dirty="0">
              <a:effectLst/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07304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8171" y="479204"/>
            <a:ext cx="9671538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200000"/>
              </a:lnSpc>
              <a:spcAft>
                <a:spcPts val="0"/>
              </a:spcAft>
            </a:pPr>
            <a:r>
              <a:rPr lang="en-US" sz="20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	</a:t>
            </a:r>
            <a:r>
              <a:rPr lang="en-US" sz="32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4.2 </a:t>
            </a:r>
            <a:r>
              <a:rPr lang="th-TH" sz="32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สีของเนื้อ </a:t>
            </a:r>
            <a:r>
              <a:rPr lang="en-US" sz="32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(myoglobin)</a:t>
            </a:r>
            <a:r>
              <a:rPr lang="th-TH" sz="3200" b="1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</a:t>
            </a:r>
            <a:endParaRPr lang="en-US" sz="2000" b="1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342900" indent="-342900" algn="thaiDist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การแปรรูปผลิตภัณ์เนื้อสัตว์ต้องรักษาสีแดงของเนื้อไว้ เพื่อให้สะดุดตาผู้บริโภค </a:t>
            </a:r>
            <a:endParaRPr lang="en-US" sz="2800" dirty="0"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  <a:p>
            <a:pPr marL="342900" indent="-342900" algn="thaiDist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อาจทำได้โดยการใช้สารไนตริกออกไซด์จากสารประกอบไนเตรท หรือไนโตร์ของเกลือโซเดียมหรือโปตัสเซียม ช่วยให้เนื้อมีสีแดงเข้มของสาร </a:t>
            </a:r>
            <a:r>
              <a:rPr lang="en-US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nitrosomyoglobin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</a:t>
            </a:r>
          </a:p>
          <a:p>
            <a:pPr marL="342900" indent="-342900" algn="thaiDist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ซึ่งจะเปลี่ยนสารสีชมพูเรื่อๆ </a:t>
            </a:r>
            <a:r>
              <a:rPr lang="en-US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(light pink) 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และอยู่ตัวดีของสาร </a:t>
            </a:r>
            <a:r>
              <a:rPr lang="en-US" sz="2800" dirty="0" err="1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nitrosohemochrom</a:t>
            </a:r>
            <a:r>
              <a:rPr lang="th-TH" sz="2800" dirty="0">
                <a:latin typeface="Angsana New" panose="02020603050405020304" pitchFamily="18" charset="-34"/>
                <a:ea typeface="Calibri"/>
                <a:cs typeface="Angsana New" panose="02020603050405020304" pitchFamily="18" charset="-34"/>
              </a:rPr>
              <a:t> เมื่อนำไปทำให้สุกหรือโดนความร้อน</a:t>
            </a:r>
            <a:endParaRPr lang="en-US" dirty="0">
              <a:effectLst/>
              <a:latin typeface="Angsana New" panose="02020603050405020304" pitchFamily="18" charset="-34"/>
              <a:ea typeface="Calibri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899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46143" y="562906"/>
            <a:ext cx="5990743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</a:pPr>
            <a:r>
              <a:rPr lang="en-US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1. </a:t>
            </a:r>
            <a:r>
              <a:rPr lang="th-TH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คุณลักษณะทางโภชนะ </a:t>
            </a:r>
            <a:r>
              <a:rPr lang="en-US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(nutritional factors)</a:t>
            </a:r>
            <a:endParaRPr lang="en-US" sz="36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307938" y="1890735"/>
            <a:ext cx="10198262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คุณค่าทางโภชนาการของเนื้อสัตว์ขึ้นอยู่กับปริมาณ โปรตีน ไขมัน คาร์โบไฮเดรต วิตามิน และแร่ธาตุ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โดยคำนึงถึงการมีประโยชน์ต่อร่างกายมนุษย์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คุณค่าทางโภชนาการที่สำคัญมากของเนื้อสัตว์ คือ การเป็นแหล่งที่ดีมากของโปรตีน มี</a:t>
            </a:r>
            <a:r>
              <a:rPr lang="th-TH" sz="28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กรดอะ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มิโนจำเป็นครบถ้วน </a:t>
            </a:r>
          </a:p>
        </p:txBody>
      </p:sp>
    </p:spTree>
    <p:extLst>
      <p:ext uri="{BB962C8B-B14F-4D97-AF65-F5344CB8AC3E}">
        <p14:creationId xmlns:p14="http://schemas.microsoft.com/office/powerpoint/2010/main" val="413913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197240" y="1095551"/>
            <a:ext cx="8920600" cy="327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solidFill>
                  <a:prstClr val="black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ดังนั้นเนื้อสัตว์จึงจัดเป็นอาหารโปรตีนที่มีคุณภาพสูง มีการย่อยได้ของโปรตีนสูงถึงประมาณ </a:t>
            </a:r>
            <a:r>
              <a:rPr lang="en-US" sz="2800" dirty="0">
                <a:solidFill>
                  <a:prstClr val="black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95 </a:t>
            </a:r>
            <a:r>
              <a:rPr lang="th-TH" sz="2800" dirty="0">
                <a:solidFill>
                  <a:prstClr val="black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เปอร์เซ็นต์ โดยรองลงมาจากโปรตีนในไข่</a:t>
            </a:r>
            <a:endParaRPr lang="en-US" sz="2800" dirty="0">
              <a:solidFill>
                <a:prstClr val="black"/>
              </a:solidFill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lvl="0" algn="thaiDist">
              <a:lnSpc>
                <a:spcPct val="150000"/>
              </a:lnSpc>
            </a:pPr>
            <a:endParaRPr lang="en-US" sz="2800" dirty="0">
              <a:solidFill>
                <a:prstClr val="black"/>
              </a:solidFill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285750" lvl="0" indent="-285750" algn="thaiDi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solidFill>
                  <a:prstClr val="black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คุณค่าทางโภชนะของเนื้อสัตว์ชนิดต่างๆ ในด้านการเป็นอาหารของมนุษย์ เช่น ปริมาณไขมัน และกรดไขมัน ปริมาณแร่ธาตุและวิตามิน </a:t>
            </a:r>
            <a:endParaRPr lang="en-US" sz="2800" dirty="0">
              <a:solidFill>
                <a:prstClr val="black"/>
              </a:solidFill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0868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182854" y="588225"/>
            <a:ext cx="7263527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115000"/>
              </a:lnSpc>
            </a:pPr>
            <a:r>
              <a:rPr lang="en-US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2. </a:t>
            </a:r>
            <a:r>
              <a:rPr lang="th-TH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คุณลักษณะทางการบริโภค </a:t>
            </a:r>
            <a:r>
              <a:rPr lang="en-US" sz="36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(eating or sensory factors)</a:t>
            </a:r>
            <a:endParaRPr lang="en-US" sz="36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333769" y="1840587"/>
            <a:ext cx="10041803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เป็นคุณภาพของเนื้อสัตว์ทางประสาทสัมผัสที่ผู้บริโภคต้องการ กล่าวคือ เป็นลักษณะอันจูงใจให้ผู้บริโภคหรือผู้ประกอบการผลิตพวกผลิตภัณฑ์เนื้อสัตว์ มีความพึงพอใจและตัดสินใจซื้อเนื้อสัตว์นั้นไปบริโภค หรือเป็นวัตถุดิบในการทำผลิตภัณฑ์ต่อไป</a:t>
            </a:r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4097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27537" y="498146"/>
            <a:ext cx="8761927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200000"/>
              </a:lnSpc>
            </a:pPr>
            <a:r>
              <a:rPr lang="th-TH" sz="32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ลักษณะที่สำคัญ</a:t>
            </a:r>
            <a:r>
              <a:rPr lang="th-TH" sz="3200" b="1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ทางการบริโภค </a:t>
            </a:r>
            <a:r>
              <a:rPr lang="th-TH" sz="3200" b="1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ได้แก่ </a:t>
            </a:r>
            <a:endParaRPr lang="th-TH" sz="3200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2171700" lvl="4" indent="-342900" algn="thaiDi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สีของเนื้อ </a:t>
            </a:r>
          </a:p>
          <a:p>
            <a:pPr marL="2171700" lvl="4" indent="-342900" algn="thaiDi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ความนุ่ม </a:t>
            </a:r>
          </a:p>
          <a:p>
            <a:pPr marL="2171700" lvl="4" indent="-342900" algn="thaiDi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กลิ่นและรสชาติของเนื้อสัตว์ </a:t>
            </a:r>
          </a:p>
          <a:p>
            <a:pPr marL="2171700" lvl="4" indent="-342900" algn="thaiDi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ลักษณะสัมผัสของเนื้อ </a:t>
            </a:r>
          </a:p>
          <a:p>
            <a:pPr marL="2171700" lvl="4" indent="-342900" algn="thaiDi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ลักษณะการจับน้ำของเนื้อ</a:t>
            </a:r>
            <a:endParaRPr lang="en-US" sz="28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46069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80126" y="1593059"/>
            <a:ext cx="9747845" cy="305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200000"/>
              </a:lnSpc>
            </a:pPr>
            <a:endParaRPr lang="en-US" sz="1400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ีของเนื้อสัตว์เป็นความรู้สึกประการแรกที่ผู้บริโภคสัมผัสและเป็นปัจจัยที่สำคัญที่สุดในการตัดสินใจซื้อเนื้อสัตว์ </a:t>
            </a:r>
            <a:endParaRPr lang="en-US" sz="2800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สีของเนื้อสัตว์เกิดจากรง</a:t>
            </a:r>
            <a:r>
              <a:rPr lang="th-TH" sz="28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วัตถุ 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(pigment) 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ตัวสำคัญที่อยู่ในเนื้อสัตว์ คือ โปรตีนไมโอ</a:t>
            </a:r>
            <a:r>
              <a:rPr lang="th-TH" sz="28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โกล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บิล 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(myoglobin) 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และ</a:t>
            </a:r>
            <a:r>
              <a:rPr lang="th-TH" sz="28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โปรตีนฮี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โม</a:t>
            </a:r>
            <a:r>
              <a:rPr lang="th-TH" sz="28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โกล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บิล 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(hemoglobin) </a:t>
            </a: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C325034E-9764-D043-B195-95B479D85822}"/>
              </a:ext>
            </a:extLst>
          </p:cNvPr>
          <p:cNvSpPr/>
          <p:nvPr/>
        </p:nvSpPr>
        <p:spPr>
          <a:xfrm>
            <a:off x="1780126" y="256307"/>
            <a:ext cx="262283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thaiDist">
              <a:lnSpc>
                <a:spcPct val="200000"/>
              </a:lnSpc>
            </a:pPr>
            <a:r>
              <a:rPr lang="en-US" sz="2800" b="1" u="sng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2.1 </a:t>
            </a:r>
            <a:r>
              <a:rPr lang="th-TH" sz="2800" b="1" u="sng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สีของเนื้อสัตว์ </a:t>
            </a:r>
            <a:r>
              <a:rPr lang="en-US" sz="2800" b="1" u="sng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(color)</a:t>
            </a:r>
          </a:p>
        </p:txBody>
      </p:sp>
    </p:spTree>
    <p:extLst>
      <p:ext uri="{BB962C8B-B14F-4D97-AF65-F5344CB8AC3E}">
        <p14:creationId xmlns:p14="http://schemas.microsoft.com/office/powerpoint/2010/main" val="150553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70BC2193-3AD2-0B4D-A4E8-674E424BFFBE}"/>
              </a:ext>
            </a:extLst>
          </p:cNvPr>
          <p:cNvSpPr/>
          <p:nvPr/>
        </p:nvSpPr>
        <p:spPr>
          <a:xfrm>
            <a:off x="2525484" y="892749"/>
            <a:ext cx="9111343" cy="327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ซึ่งเป็นรง</a:t>
            </a:r>
            <a:r>
              <a:rPr lang="th-TH" sz="28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วัตถุในเลือด ซึ่งอาจตกค้างอยู่ภายในเนื้อได้บ้าง แต่มีปริมาณเพียงเล็กน้อยเมื่อเทียบกับ</a:t>
            </a:r>
            <a:r>
              <a:rPr lang="th-TH" sz="28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โอโกลบ</a:t>
            </a:r>
            <a:r>
              <a:rPr lang="th-TH" sz="28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ิล</a:t>
            </a:r>
            <a:endParaRPr lang="en-US" sz="2800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>
              <a:lnSpc>
                <a:spcPct val="150000"/>
              </a:lnSpc>
            </a:pPr>
            <a:endParaRPr lang="en-US" sz="2800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โมเลกุลของ</a:t>
            </a:r>
            <a:r>
              <a:rPr lang="th-TH" sz="28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โอโกลบ</a:t>
            </a:r>
            <a:r>
              <a:rPr lang="th-TH" sz="28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ิล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ประกอบด้วยโครงสร้างที่สำคัญ 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 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ส่วน คือ โกลบ</a:t>
            </a:r>
            <a:r>
              <a:rPr lang="th-TH" sz="28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ิล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(globin) 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และ </a:t>
            </a:r>
            <a:r>
              <a:rPr lang="en-US" sz="2800" dirty="0" err="1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heam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ring 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อันมีธาตุเหล็ก </a:t>
            </a:r>
            <a:r>
              <a:rPr lang="en-US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(Fe) </a:t>
            </a:r>
            <a:r>
              <a:rPr lang="th-TH" sz="28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เป็นองค์ประกอบอยู่ตรงกลางของโมเลกุล</a:t>
            </a:r>
            <a:endParaRPr lang="en-US" sz="2800" dirty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8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01782" y="1022096"/>
            <a:ext cx="8388439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250000"/>
              </a:lnSpc>
            </a:pPr>
            <a:r>
              <a:rPr lang="en-US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- </a:t>
            </a:r>
            <a:r>
              <a:rPr lang="th-TH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เนื้อโค 			สีแดงสดใสและเข้มเหมือนผลเชอรี่ </a:t>
            </a:r>
            <a:r>
              <a:rPr lang="en-US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(bright, cherry red)</a:t>
            </a:r>
          </a:p>
          <a:p>
            <a:pPr algn="thaiDist">
              <a:lnSpc>
                <a:spcPct val="250000"/>
              </a:lnSpc>
            </a:pPr>
            <a:r>
              <a:rPr lang="en-US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- </a:t>
            </a:r>
            <a:r>
              <a:rPr lang="th-TH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เนื้อแกะ แพะ		สีแดงอ่อนจนถึงสีแดงอิฐ </a:t>
            </a:r>
            <a:r>
              <a:rPr lang="en-US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(light red to brick red)</a:t>
            </a:r>
          </a:p>
          <a:p>
            <a:pPr algn="thaiDist">
              <a:lnSpc>
                <a:spcPct val="250000"/>
              </a:lnSpc>
            </a:pPr>
            <a:r>
              <a:rPr lang="en-US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- </a:t>
            </a:r>
            <a:r>
              <a:rPr lang="th-TH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เนื้อสุกร			สีชมพูเทา </a:t>
            </a:r>
            <a:r>
              <a:rPr lang="en-US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(grayish pink)</a:t>
            </a:r>
          </a:p>
          <a:p>
            <a:pPr algn="thaiDist">
              <a:lnSpc>
                <a:spcPct val="250000"/>
              </a:lnSpc>
            </a:pPr>
            <a:r>
              <a:rPr lang="en-US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- </a:t>
            </a:r>
            <a:r>
              <a:rPr lang="th-TH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เนื้อสัตว์ปีก			สีเทาขาวจนถึงสีแดงด้านๆ </a:t>
            </a:r>
            <a:r>
              <a:rPr lang="en-US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(gray white to dull red)</a:t>
            </a:r>
          </a:p>
          <a:p>
            <a:pPr algn="thaiDist">
              <a:lnSpc>
                <a:spcPct val="250000"/>
              </a:lnSpc>
            </a:pPr>
            <a:r>
              <a:rPr lang="en-US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- </a:t>
            </a:r>
            <a:r>
              <a:rPr lang="th-TH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เนื้อลูกโค			สีชมพูอมน้ำตาล </a:t>
            </a:r>
            <a:r>
              <a:rPr lang="en-US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(brownish pink)</a:t>
            </a:r>
          </a:p>
          <a:p>
            <a:pPr algn="thaiDist">
              <a:lnSpc>
                <a:spcPct val="250000"/>
              </a:lnSpc>
            </a:pPr>
            <a:r>
              <a:rPr lang="en-US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- </a:t>
            </a:r>
            <a:r>
              <a:rPr lang="th-TH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เนื้อปลา 			สีเทาขาวจนถึงสีแดงคล้ำ </a:t>
            </a:r>
            <a:r>
              <a:rPr lang="en-US" sz="2400" dirty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(gray white to red)</a:t>
            </a:r>
            <a:endParaRPr lang="en-US" sz="2400" dirty="0"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901779" y="537527"/>
            <a:ext cx="43492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u="sng" dirty="0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เนื้อสัตว์ต่างๆจะมีสีเฉพาะตัวดังนี้ </a:t>
            </a:r>
            <a:endParaRPr lang="th-TH" sz="3600" b="1" u="sng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2810018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2151</Words>
  <Application>Microsoft Macintosh PowerPoint</Application>
  <PresentationFormat>แบบจอกว้าง</PresentationFormat>
  <Paragraphs>116</Paragraphs>
  <Slides>28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28</vt:i4>
      </vt:variant>
    </vt:vector>
  </HeadingPairs>
  <TitlesOfParts>
    <vt:vector size="35" baseType="lpstr">
      <vt:lpstr>Angsana New</vt:lpstr>
      <vt:lpstr>Arial</vt:lpstr>
      <vt:lpstr>Century Gothic</vt:lpstr>
      <vt:lpstr>Cordia New</vt:lpstr>
      <vt:lpstr>Wingdings</vt:lpstr>
      <vt:lpstr>Wingdings 3</vt:lpstr>
      <vt:lpstr>ช่อ</vt:lpstr>
      <vt:lpstr>บทที่ 6  คุณภาพเนื้อสัตว์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6  คุณภาพเนื้อสัตว์</dc:title>
  <dc:creator>ASUS</dc:creator>
  <cp:lastModifiedBy>เกตวรรณ บุญเทพ</cp:lastModifiedBy>
  <cp:revision>11</cp:revision>
  <dcterms:created xsi:type="dcterms:W3CDTF">2017-09-21T15:11:08Z</dcterms:created>
  <dcterms:modified xsi:type="dcterms:W3CDTF">2020-08-21T06:22:32Z</dcterms:modified>
</cp:coreProperties>
</file>