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CE316C-9B88-4F43-9231-C3FD2EAB3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6B89600-E028-420E-96FA-6902B6DC1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50AAE99-4E1F-413E-BE28-C3C5C0CD4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358BC9F-6F45-4779-B7AC-63BA0053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38ACE16-686E-490E-B406-EC6A6DA4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27D343-46F7-4E33-B84D-1743A0264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039D09F-412A-4746-8AC8-E7652D93D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108AB4B-0F3A-4916-BE68-C8682517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9FA348E-22EB-4729-B0F9-83E1F4C7D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7530BBD-2798-4783-813E-E8D23B1B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8F1BA70-2894-4A48-8403-AEC270925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F6B192C-ADC3-4F3C-8BEE-51D6BA78F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122CFE3-0AA4-416E-9772-DCF03B63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740DE37-D905-4E42-A917-711F0189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DAC6A0C-508C-46B3-96DC-050539BA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5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01E211-48D1-4729-B81D-A04E33E2F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2CFB57E-3C62-49F4-9EC3-782558F75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8E53916-9CF0-4812-87F6-6A5BF72D6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41B0E1D-0666-4B7A-8CAD-23941DAD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FE32905-BA0B-4133-B900-5811D2BBA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6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0FB7C7-B802-4394-9B84-BD9A4104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35FC073-48AE-46DD-8103-2DEAD92DF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F562BCB-1A5D-46D1-8266-F7507B53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F0DBF8-8D73-47B0-8970-5FF5E459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09DB25A-7794-454E-BAAE-2BA177CA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4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1FE4774-9F0E-40EF-83E2-126BC67F0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38DC17-8B68-4F84-8E0E-399D44B80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8D50F55-EA33-47C9-A0C0-6F985DB25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1D2372E-5723-4775-9C53-7293D69A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1F2643A-CAB2-46EA-BD09-3C8F7C7B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3641BD3-FF4A-4E82-8768-D98A9C27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5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9095A4-0E89-4376-AD29-FB29FFB6D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0CAB600-E562-4AD7-A02F-06CA0B844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9ED1E8F-A6D4-4039-A959-0F38746CA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B6AA0EF-354A-424B-B653-FDED55AB8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9D12440-C5AA-44A0-B9D7-B996EFDFD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40032659-7CDB-44BF-A4F7-6B41A358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81AF899-4403-482E-8BF2-CEBA9C52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1ABDB5EF-F2C0-4D2D-AFA6-8FC4A5880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2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012903-80C8-4F96-9C27-5F172224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C62408EC-FC98-416E-BA0E-F90D84E1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AE54555-BBEC-4462-9C82-0AA3C1DC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8A32BE2C-754A-4FDB-994F-DC97476D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6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21FC2AB-A017-44F3-91B2-D7E191CDF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AB4F97A-6EBC-4C9D-A999-024D060FE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28F44D-C9B6-44EF-93E2-41D08B9D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6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8783779-0EDB-41D0-A1E8-11182B3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E69DB46-656D-4725-9ABB-F8A67E759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0E5C8C9-FEAD-47FC-B729-A2176EF0A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78C5AEE-FD89-4ECB-9298-09CF018E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237E093-5C35-47F5-80E3-18EA14C6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14F63A7-ED73-40AE-89AC-5BEFDF76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FA9807-C576-4B9A-A01A-C78E4BD8A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A4BF5A36-8769-4458-80A4-F46327EE7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605265C-1BE3-40F5-85D2-345CC8CDF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C60196A-6037-4378-94E1-05C64B10E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D9ADB3C-F910-4011-9B5D-A40BAAFD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270E7A5-C0B8-4C5A-9220-DB4F471F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4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324E42D-BF52-450B-8B92-EDCE6A56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F6B8585-6D16-415D-9AFF-1F09DFED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B453EC3-E541-417B-ACC9-2EF40974E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325D-4DD3-417C-840A-5B429CA97AB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7510D2B-7388-479F-8C8D-EEA63437E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89AE99C-FD65-4926-A67D-20843DB20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56A4-7C60-45D0-A643-5CF9C793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7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4031EBB-1330-4FE8-BB61-C3D8FE28A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หมวด ๒</a:t>
            </a:r>
            <a:b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th-TH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การชันสูตรพลิกศพ</a:t>
            </a:r>
            <a:endParaRPr lang="en-US" sz="28700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44F3324-33D1-4447-A0A0-56B3A4C2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8064" y="5980669"/>
            <a:ext cx="4909751" cy="438665"/>
          </a:xfrm>
        </p:spPr>
        <p:txBody>
          <a:bodyPr/>
          <a:lstStyle/>
          <a:p>
            <a:r>
              <a:rPr lang="th-TH" dirty="0"/>
              <a:t>อาจารย์ผู้สอน ผศ.ดร.วันฮารงค์ บินอิสร</a:t>
            </a:r>
            <a:r>
              <a:rPr lang="th-TH" dirty="0" err="1"/>
              <a:t>ิส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30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๑.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เก็บศพในที่ที่พบ และให้อยู่ในสภาพเดิมเท่าที่จะทำได้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ทั้งนี้ก็เพื่อที่เจ้าพนักงานมาทำการชันสูตรพลิกศพจะได้ตรวจสภาพศพ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ในลักษณะและสภาพที่เป็นความจริงให้มากที่สุด 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เช่น สถานที่ที่ศพ นั้นอยู่ อากัปกิริยาท่าทางของศพ จะสามารถบอกได้ว่าศพนั้นตายเพราะเหตุใดแน่ ถ้าจำเป็นจริง ๆ ก็อาจ ย้ายศพได้ เช่น พบศพในป่า ถ้าทิ้งไว้อาจถูกสัตว์ป่ามาแทะกัดกิน หรือลากศพไปเสียก็อาจย้ายศพได้</a:t>
            </a:r>
            <a:r>
              <a:rPr lang="en-US" sz="40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 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3904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๒. ไปแจ้งความแก่พนักงานฝ่ายปกครองหรือตำรวจโดยเร็วที่สุด เพื่อที่เจ้าพนักงานจะได้ทำการชันสูตรพลิกศพ ถ้าปล่อยช้าไว้ ศพเน่าเปื่อย สภาพศพอาจเปลี่ยนแปลงไป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มาตรานี้มีบทลงโทษผู้ที่ละเลยไม่ปฏิบัติ ซึ่งเป็นกฎหมายวิธีสบัญญัติ ที่มีบทลงโทษทำนอง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r>
              <a:rPr lang="th-TH" sz="4000" dirty="0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 เดียวกับ ป.วิ.แพ่ง ที่มีบทลงโทษเรื่องละเมิดอำนาจศาล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92785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	มาตรา ๑๕๐ ในกรณีที่จะต้องมีการชันสูตรพลิกศพ ให้พนักงานสอบสวนแห่งท้องที่ที่ศพ นั้นอยู่กับแพทย์ทางนิติเวชศาสตร์ซึ่งได้รับวุฒิบัตรหรือได้รับหนังสืออนุมัติจากแพ</a:t>
            </a:r>
            <a:r>
              <a:rPr lang="th-TH" sz="3600" b="1" dirty="0" err="1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ทยส</a:t>
            </a:r>
            <a:r>
              <a:rPr lang="th-TH" sz="3600" b="1" dirty="0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ภา ทำการชันสูตรพลิกศพโดยเร็ว ถ้าแพทย์ทางนิติเวชศาสตร์ดังกล่าวไม่มีหรือไม่อาจปฏิบัติหน้าที่ได้  ให้แพทย์ประจำโรงพยาบาลของรัฐปฏิบัติหน้าที่  ถ้าแพทย์ประจำโรงพยาบาลของรัฐไม่มีหรือไม่อาจปฏิบัติหน้าที่ได้  ให้แพทย์ประจำสำนักงานสาธารณสุขจังหวัดปฏิบัติหน้าที่ ถ้าแพทย์ประจำสำนักงาน สาธารณสุขจังหวัดไม่มีหรือไม่อาจปฏิบัติหน้าที่ได้ ให้แพทย์ประจำโรงพยาบาลของเอกชนหรือแพทย์ผู้ประกอบวิชาชีพเวชกรรมที่ขึ้นทะเบียนเป็นแพทย์อาสาสมัครตามระเบียบของกระทรวงสาธารณสุข ปฏิบัติหน้าที่ และในการปฏิบัติหน้าที่ดังกล่าว ให้แพทย์ประจำโรงพยาบาลของเอกชนหรือแพทย์</a:t>
            </a:r>
            <a:endParaRPr lang="en-US" sz="4800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03569603-D6E5-4878-B4BE-83BA5DDAE931}"/>
              </a:ext>
            </a:extLst>
          </p:cNvPr>
          <p:cNvSpPr txBox="1"/>
          <p:nvPr/>
        </p:nvSpPr>
        <p:spPr>
          <a:xfrm>
            <a:off x="11022227" y="6176963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/>
              <a:t>ต่อ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6177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th-TH" sz="4000" b="1" dirty="0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ผู้ประกอบวิชาชีพเวชกรรมผู้นั้น เป็นเจ้าพนักงานตามประมวลกฎหมายอาญา ทั้งนี้ ให้พนักงาน สอบสวนและแพทย์ดังกล่าวทำบันทึกรายละเอียดแห่งการชันสูตรพลิกศพทันที และให้แพทย์ดังกล่าว ทำรายงานแนบท้ายบันทึกรายละเอียดแห่งการชันสูตรพลิกศพด้วยภายในเจ็ดวันนับแต่วันที่ได้รับแจ้ง เรื่อง ถ้ามีความจำเป็นให้ขยายระยะเวลาออกไปได้ไม่เกินสองครั้ง ครั้งละไม่เกินสามสิบวัน แต่ต้อง บันทึกเหตุผลและความจำเป็นในการขยายระยะเวลาทุกครั้งไว้ในสำนวนชันสูตรพลิกศพ รายงาน ดังกล่าวให้ถือเป็นส่วนหนึ่งของสำนวนชันสูตรพลิกศพ และในกรณีที่ความตายมิได้เป็นผลแห่งการ กระทำผิดอาญา ให้พนักงานสอบสวนส่งสำนวนชันสูตรพลิกศพไปยังพนักงานอัยการเมื่อเสร็จสิ้นการซันสูตรพลิกศพโดยเร็วและให้พนักงานอัยการดำเนินการต่อไปตามมาตรา ๑๕๖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72679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 lnSpcReduction="10000"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ให้เป็นหน้าที่ของพนักงานสอบสวนแจ้งแก่ผู้มีหน้าที่ไปทำการชันสูตรพลิกศพทราบ และก่อนการชันสูตรพลิกศพ ให้พนักงานสอบสวนแจ้งให้สามี ภริยา ผู้บุพการี ผู้สืบสันดาน ผู้แทนโดยชอบธรรม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ผู้อนุบาล หรือญาติของผู้ตายอย่างน้อยหนึ่งคนทราบเท่าที่จะทำได้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ในกรณีที่มีความตายเกิดขึ้นโดยการกระทำของเจ้าพนักงานซึ่งอ้างว่าปฏิบัติราชการตาม หน้าที่ หรือตายในระหว่างอยู่ในความควบคุมของเจ้าพนักงานซึ่งอ้างว่าปฏิบัติราชการตามหน้าที่ ให้ พนักงานอัยการและพนักงานฝ่ายปกครองตำแหน่งตั้งแต่ระดับปลัดอำเภอหรือเทียบเท่าขึ้นไปแห่งท้องที่ที่ศพนั้นอยู่เป็นผู้ชันสูตรพลิกศพร่วมกับพนักงานสอบสวนและแพทย์ตามวรรคหนึ่ง และให้นำ บทบัญญัติในวรรคสองมาใช้บังคับ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18464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เมื่อได้มีการชันสูตรพลิกศพตามวรรคสามแล้ว ให้พนักงานสอบสวนแจ้งให้พนักงานอัยการ เข้าร่วมกับพนักงานสอบสวนทำสำนวนชันสูตรพลิกศพให้เสร็จภายในสามสิบวันนับแต่วันที่ได้รับแจ้ง ถ้ามีความจำเป็นให้ขยายระยะเวลาออกไปได้ไม่เกินสองครั้ง ครั้งละไม่เกินสามสิบวันแต่ต้องบันทึก เหตุผลและความจำเป็นในการขยายระยะเวลาทุกครั้งไว้ในสำนวนชันสูตรพลิกศพ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7575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เมื่อได้รับสำนวนชันสูตรพลิกศพแล้ว ให้พนักงานอัยการทำคำร้องขอต่อศาลชั้นต้นแห่งท้องที่ที่ศพนั้นอยู่ เพื่อให้ศาลทำการไต่สวนและทำคำสั่งแสดงว่าผู้ตายคือใคร ตายที่ไหน เมื่อใด และถึงเหตุ และพฤติการณ์ที่ตาย ถ้าตายโดยคนทำร้ายให้กล่าวว่าใครเป็นผู้กระทำร้ายเท่าที่จะทราบได้ ภายใน สามสิบวันนับแต่วันที่ได้รับสำนวน ถ้ามีความจำเป็น ให้ขยายระยะเวลาออกไปได้ไม่เกินสองครั้ง ครั้งละไม่เกินสามสิบวัน แต่ต้องบันทึกเหตุผลและความจำเป็นในการขยายระยะเวลาทุกครั้งไว้ใน สำนวนชันสูตรพลิกศพ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9895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ในการปฏิบัติหน้าที่ตามวรรคหนึ่ง วรรคสาม วรรคสี่ และวรรคห้า ให้พนักงานสอบสวน ปฏิบัติตามคำสั่งของพนักงานอัยการ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ในการไต่สวนตามวรรคห้า ให้ศาลปิดประกาศแจ้งกำหนดวันที่จะทำการไต่สวนไว้ที่ศาล และให้พนักงานอัยการยื่นคำร้องต่อศาลขอให้ศาลส่งสำเนาคำร้องและแจ้งกำหนดวันนัดไต่สวนให้สามี ภริยา ผู้บุพการี ผู้สืบสันดาน ผู้แทนโดยชอบธรรม ผู้อนุบาล หรือญาติของผู้ตายตามลำดับ อย่างน้อยหนึ่งคนเท่าที่จะทำได้ทราบก่อนวันนัดไต่สวนไม่น้อยกว่าสิบห้าวันและให้พนักงานอัยการนํา พยานหลักฐานทั้งปวงที่แสดงถึงการตายมาสืบ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3686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เมื่อศาลได้ปิดประกาศแจ้งกำหนดวันที่จะทำการไต่สวนแล้ว และก่อนการไต่สวนเสร็จสิ้น สามี ภริยา ผู้บุพการี ผู้สืบสันดาน ผู้แทนโดยชอบธรรม ผู้อนุบาล หรือญาติของผู้ตายมีสิทธิยื่น คำร้องต่อศาลขอเข้ามาซักถามพยานที่พนักงานอัยการนําสืบและนําสืบพยานหลักฐานอื่นได้ด้วย เพื่อ การนี้ สามี ภริยา ผู้บุพการี ผู้สืบสันดาน ผู้แทนโดยชอบธรรม ผู้อนุบาล หรือญาติของผู้ตายมี สิทธิแต่งตั้งทนายความดำเนินการแทนได้ หากไม่มีทนายความที่ได้รับการแต่งตั้งจากบุคคลดังกล่าว เข้ามาในคดี ให้ศาลตั้งทนายความขึ้นเพื่อทำหน้าที่ทนายความฝ่ายญาติผู้ตาย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2505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เมื่อศาลเห็นสมควรเพื่อประโยชน์แห่งความยุติธรรม ศาลจะเรียกพยานที่นําสืบมาแล้วมาสืบ เพิ่มเติมหรือเรียกพยานหลักฐานอื่นมาสืบก็ได้ และศาลอาจขอให้ผู้ทรงคุณวุฒิหรือผู้เชี่ยวชาญมาให้ ความเห็นเพื่อประกอบการไต่สวนและทำคำสั่ง แต่ทั้งนี้ ไม่ตัดสิทธิของผู้นําสืบพยานหลักฐานตาม วรรคแปดที่จะขอให้เรียกผู้ทรงคุณวุฒิหรือผู้เชี่ยวชาญอื่นมาให้ความเห็นโต้แย้งหรือเพิ่มเติมความเห็นของผู้ทรงคุณวุฒิหรือผู้เชี่ยวชาญดังกล่าว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51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511114"/>
          </a:xfrm>
        </p:spPr>
        <p:txBody>
          <a:bodyPr>
            <a:normAutofit lnSpcReduction="10000"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๑๔๘ เมื่อปรากฏแน่ชัดหรือมีเหตุอันควรสงสัยว่าบุคคลใดตายโดยผิดธรรมชาติ</a:t>
            </a:r>
            <a:r>
              <a:rPr lang="th-TH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หรือตายในระหว่างอยู่ในความควบคุมของเจ้าพนักงาน ให้มีการชันสูตรพลิกศพ เว้นแต่ตายโดยการ ประหารชีวิตตามกฎหมาย”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th-T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การตายโดยผิดธรรมชาตินั้น คือ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๑) ฆ่าตัวตาย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๒) ถูกผู้อื่นทำให้ตาย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๓) ถูกสัตว์ทำร้ายตาย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๔) ตายโดยอุบัติเหตุ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๕) ตายโดยยังมีปรากฎเหตุ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2023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984"/>
            <a:ext cx="10515600" cy="6104238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คำสั่งของศาลตามมาตรานี้ให้ถึงที่สุด แต่ไม่กระทบกระเทือนถึงสิทธิฟ้องร้อง และการพิจารณาพิพากษาคดีของศาล หากพนักงานอัยการหรือบุคคลอื่นได้ฟ้องหรือจะฟ้องคดีเกี่ยวกับการตายนั้น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เมื่อศาลได้มีคำสั่งแล้ว ให้ส่งสำนวนการไต่สวนของศาลไปยังพนักงานอัยการ เพื่อส่งแก่พนักงานสอบสวนดำเนินการต่อไป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แพทย์ตามวรรคหนึ่ง เจ้าพนักงานผู้ได้ทำการชันสูตรพลิกศพ และผู้ทรงคุณวุฒิหรือ ผู้เชี่ยวชาญที่ศาลขอให้มาให้ความเห็นตามมาตรานี้มีสิทธิได้รับค่าตอบแทน หรือ</a:t>
            </a:r>
            <a:r>
              <a:rPr lang="th-TH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ค่</a:t>
            </a: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ป่วยการ ค่าพาหนะเดินทาง และค่าเช่าที่พัก ตามระเบียบที่กระทรวงยุติธรรมกำหนดโดยความเห็นชอบของกระทรวงการคลัง ส่วนทนายความที่ศาลตั้งตามมาตรานี้ มีสิทธิได้รับเงินรางวัลและค่าใช้จ่าย เช่นเดียวกับทนายความที่ศาลตั้งตามมาตรา ๑๗๓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2987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50000"/>
              </a:lnSpc>
              <a:spcAft>
                <a:spcPts val="800"/>
              </a:spcAft>
            </a:pPr>
            <a:r>
              <a:rPr lang="th-TH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๑๕๐ แก้ไขโดย พ.ร.บ.แก้ไขเพิ่มเติม ป.วิ.อาญา (ฉ. ๒๑) พ.ศ. ๒๕๔๒ มาตรา๔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50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มาตรานี้บัญญัติถึงวิธีในการชันสูตรพลิกศพ แยกพิจารณาดังนี้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50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๑.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ผู้มีหน้าที่ทำการชันสูตรพลิกศพ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ได้แก่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๑.๑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พงส.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แห่งท้องที่ที่ศพนั้นอยู่ ร่วมกับ ด.๒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7971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๑.๒ </a:t>
            </a: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แพทย์</a:t>
            </a: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: ซึ่งต้องเรียงตามลำดับดังนี้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(ก) แพทย์ทางนิติเวชศาสตร์ ซึ่งได้รับวุฒิบัตร หรือหนังสืออนุมัติจากแพทย์สภา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ก</a:t>
            </a: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แพทย์ทางนิติเวชศาสตร์ ซึ่งได้รับวุฒิบัตร หรือหนังสืออนุมัติจากแพทย์สภา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(ข) แพทย์ประจำโรงพยาบาลของรัฐ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(ค) แพทย์ประจำสำนักงานสาธารณสุขจังหวัด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(ง) แพทย์ประจำโรงพยาบาลเอกชนหรือแพทย์ผู้ประกอบวิชาชีพเวชกรรมที่ขึ้น ทะเบียนเป็นแพทย์อาสาสมัครตามระเบียบของกระทรวงสาธารณสุข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2905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หมายเหตุ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: แพทย์ที่ร่วมชันสูตรพลิกศพต้องเรียงตามลำดับ หมายความว่า ถ้าลำดับต้นไม่มี หรือมีแต่ไม่อาจปฏิบัติหน้าที่ได้ จึงจะใช้ลำดับรองต่อ ๆ ลงไป ในกรณีของแพทย์นี้ สำนักงานอัยการ สูงสุดจะเคร่งครัดว่าได้ใช้แพทย์ถูกต้องตามที่กฎหมายระบุไว้หรือไม่ ดังนั้น การใช้แพทย์อื่น ๆ ไม่เรียง ตามลำดับ จะต้องมีบันทึกเหตุผลไว้ด้วย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206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๒. </a:t>
            </a:r>
            <a:r>
              <a:rPr lang="th-TH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บันทึกทั้ง พงส. และแพทย์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ต่างต้องทำบันทึกรายละเอียดแห่งการชันสูตรพลิกศพ รวมสำนวนภายใน ๗ วัน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๓. ระยะเวลาใน</a:t>
            </a:r>
            <a:r>
              <a:rPr lang="th-TH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สำนวนชันสูตรพลิกศพ ต้องทำตามข้อ ๒ ถ้าทำไม่ทันให้ขยายได้ไม่เกิน ๒ ครั้ง ครั้งละไม่เกิน ๓๐ วัน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๔. หน้าที่ในการแจ้ง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พงส.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ตาม ๑.๑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มีหน้าที่แจ้งแก่ผู้ร่วม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ชันสูตรพลิกศพ คือ แพทย์ สามีภรยา ฯลฯ ตามวรรคสอง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75317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๕. ในกรณีที่ความตายเกิดขึ้นโดยการกระทำของพนักงานฯ ให้พนักงานอัยการและพนักงาน ปกครองร่วมกับ พงส. และแพทย์ทำการชันสูตรพลิกศพ (ตามวรรคสาม)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๖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เมื่อได้มีการชันสูตรพลิกศพตามข้อ ๕ แล้ว พงส. ต้องแจ้งให้พนักงานอัยการเข้าร่วมกับ พงส. ทำสำนวนการชันสูตรพลิกศพ ฯ ภายในระยะเวลา ฯ (วรรคสี่)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๗. หน้าที่ของพนักงานอัยการ เมื่อรับสำนวนตามข้อ ๖ แล้ว ต้องยื่นคำร้องขอต่อศาลชั้นต้น ลงท้องที่ที่ศพนั้นอยู่ เพื่อให้ศาลทำการไต่สวนและทำคำสั่งตามวรรคห้า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๘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ผู้บังคับบัญชา ในการปฏิบัติหน้าที่ดังกล่าวข้างต้น พงส. ต้องปฏิบัติตามคำสั่งของพนักงาน อัยการ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5721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 lnSpcReduction="10000"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๙. ชั้นศาล ศาลต้องปิดประกาศแจ้งกำหนดวันที่จะทำการไต่สวนและพนักงานอัยการต้องยื่น คำร้องต่อศาล ให้ส่งสำเนาคำร้องและแจ้งกำหนดวันนัดไต่สวนตามกำหนดเวลาแก่บุคคลตามวรรคเจ็ด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๑๐. เมื่อศาลดำเนินการตามข้อ ๔ แล้ว ก่อนการไต่สวนเสร็จสิ้น บุคคลตามข้อ ๙ มีสิทธิ แต่งตั้งทนายความดำเนินการแทนได้ หากไม่มีทนายความ ศาลต้องตั้งทนายความให้ (วรรคแปด)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๑๑. การเรียกพยานมาสืบเพิ่มเติม ศาลกระทำได้ รวมทั้งเรียกผู้ทรงคุณวุฒิหรือผู้เชี่ยวชาญ และผู้เกี่ยวข้องก็สามารถเรียกได้เช่นกัน (วรรคเก้า)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๑๒. คำสั่งของศาลตามมาตรานี้ให้ถึงที่สุด แต่ไม่ตัดสิทธิการฟ้องร้องฯ (วรรคสิบ)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1300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๑๓. เมื่อศาลมีคำสั่งแล้ว ให้ส่งสำนวนการสอบสวนไปให้พนักงานอัยการเพื่อส่งแก่ พงส. ดำเนินงานต่อไป (วรรคสิบเอ็ด)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๑๔. แพทย์ เจ้าพนักงานผู้ได้ทำการชันสูตรพลิกศพ ผู้ทรงคุณวุฒิหรือผู้เชี่ยวชาญที่ศาลขอให้ มาให้ความเห็น มีสิทธิได้รับความตอบแทนฯ (วรรคสิบสอง)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8724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lnSpcReduction="10000"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* หมายเหตุ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คดีตามมาตรา ๑๕๐ นี้ ถ้าเป็นกรณีที่มีความตายตามวรรคสาม พนักงานสอบสวน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จะต้องทำสำนวนเป็น ๒ สำนวน แยกต่างหากจากกัน คือ สำนวนชันสูตรพลิกศพ ตามวรรคสี่ เพื่อให้ พนักงานอัยการยื่นคำร้องต่อศาลให้ทำการไต่สวนและทำคำสั่งตามวรรคห้า สำนวนหนึ่ง และทำสำนวนฐาน ฆ่าผู้อื่น อีกสำนวนหนึ่ง (ดูมาตรา ๑๒๙) เมื่อศาลทำการไต่สวนแล้ว จึงค่อยรวมส่งให้อัยการสูงสุดทำ ความเห็นสั่งฟ้องหรือสั่งไม่ฟ้องตาม ป.วิ.อาญา มาตรา ๑๔๓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4350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สรุป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: ขออธิบายหลักเกณฑ์เรียงตามวรรคดังต่อไปนี้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๑.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วรรคหนึ่ง ::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ในกรณีที่จะต้องมีการชันสูตรพลิกศพ (ดู มาตรา ๑๔๘ การตายโดยผิด ธรรมชาติ) ผู้ที่เกี่ยวข้องต้องดำเนินการดังต่อไปนี้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๑.๑ ให้พนักงานสอบสวน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แห่งท้องที่ที่ศพนั้นอยู่กับแพทย์ทางนิติเวชศาสตร์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ซึ่งได้รับ วุฒิบัตรหรือหนังสืออนุมัติจากแพทย์สภาทำการชันสูตรพลิกศพโดยเร็ว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130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การชันสูตรพลิกศพ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คือ การตรวจศพของผู้ที่ตาย เพื่อทราบสาเหตุแห่งการตาย เป็นศพใคร รายละเอียดอื่น ๆ เท่าที่จำเป็นแก่การสอบสวนให้ทราบถึงข้อที่ต้องการทราบ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การชันสูตรพลิกศพจะกระทำต่อเมื่อ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๑. ปรากฏแน่ชัด หรือมีเหตุอันควรสงสัยว่าบุคคลใดตาย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๒. โดยผิดธรรมชาติ หรือตายในระหว่างอยู่ในความควบคุมของเจ้าพนักงาน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r>
              <a:rPr lang="th-TH" sz="3600" i="1" dirty="0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เว้นแต่ การตายโดยประหารชีวิตตามกฎหมาย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1238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*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๑.๒ ถ้าแพทย์ทางนิติเวชดังกล่าวใน ๑.๑ ไม่มี หรือไม่อาจปฏิบัติหน้าที่ได้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คำว่า “ไม่มี” คือ แพทย์ที่มีคุณสมบัติตามที่บัญญัติไว้ใน ๑.๑ ใน ๒ อย่างนั้น ไม่มี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คำว่า “ไม่อาจปฏิบัติหน้าที่ได้” คือ มีแพทย์ที่มีคุณสมบัติตาม ๑.๑ แต่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ไม่อาจปฏิบัติหน้าที่ได้ 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กฎหมายได้บัญญัติทางแก้ไว้โดยให้แพทย์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(ดังต่อไปนี้ตามลำดับ)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ปฏิบัติหน้าที่ ได้แก่ :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43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ก) แพทย์ประจำ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โรงพยาบาลของรัฐ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ปฏิบัติหน้าที่ (ถ้าแพทย์ตาม ก. ไม่มีหรือไม่อาจปฏิบัติหน้าที่ได้)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ข) ให้แพทย์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ประจำสำนักงานสาธารณสุขจังหวัด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ปฏิบัติหน้าที่ (ถ้าแพทย์ตาม ข ไม่มี หรือไม่อาจปฏิบัติหน้าที่ได้)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ค) ให้แพทย์ประจำ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โรงพยาบาลของเอกชน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หรือ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แพทย์ผู้ประกอบวิชาชีพเวชกรรมที่ขึ้น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ทะเบียนเป็นแพทย์อาสาสมัคร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*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ตามระเบียบของกระทรวงสาธารณสุขปฏิบัติหน้าที่ (ในการปฏิบัติหน้าที่ ของแพทย์ตาม (ค) นี้ 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เป็นเจ้าพนักงานตาม ป.อาญา)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0559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 lnSpcReduction="10000"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๑.๓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 พงส.และแพทย์ดังกล่าวทำบันทึกรายละเอียดแห่งการชันสูตรพลิกศพทันที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ให้แพทย์ดังกล่าวทำรายงานแนบท้าย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บันทึกรายละเอียด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การชันสูตรพลิกศพภายใน ๗ วัน นับแต่วันที่ได้รับเรื่อง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(แพทย์ต้องทำบันทึกและรายงาน รวม ๒ อย่าง) ในเรื่องระยะเวลาถ้า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มีความ จำเป็นให้ขยาย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ระยะเวลาออกไปได้ไม่เกิน ๒ ครั้ง ครั้งละไม่เกิน ๓๐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วัน แต่ต้องบันทึกเหตุผล และ ความจำเป็นในการขยายระยะเวลาทุกครั้ง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ไว้ในสำนวนชันสูตรพลิกศพ รายงานดังกล่าวให้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ถือเป็นส่วน หนึ่งของสำนวน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ของสำนวนชันสูตรพลิกศพ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*๑.๔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และให้กรณี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ที่ความตาย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มิได้เป็นผลแห่งการกระทำผิดอาญา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ให้ พงส. ส่งสำนวน ชันสูตรพลิกศพโดยเร็ว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๑.๕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ให้พนักงานอัยการ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ดำเนินการต่อไปตามมาตรา ๑๕๖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4246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๒.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วรรคสอง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:- การแจ้งแก่ผู้มีหน้าที่ไปทำการชันสูตรพลิกศพ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๒.๑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ให้เป็นหน้าที่ของ พงส.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แจ้งให้ผู้มีหน้าที่ ฯ ทราบ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*๒.๒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และก่อนการชันสูตรพลิกศพ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ให้ พงส.แจ้งให้สามี ภริยา ผู้บุพการี ผู้สืบสันดาน ผู้แทนโดยชอบธรรม ผู้อนุบาล หรือญาติของผู้ตาย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อย่างน้อย ๑ คน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ทราบ เท่าที่จะทำได้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95786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**๓.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วรรคสาม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:- เป็นกรณีที่เรียกกันว่า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“วิสามัญฆาตกรรม”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๓.๑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แยกเหตุการตาย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ดังนี้ :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ก)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ความตายเกิดขึ้นโดยการกระทำของเจ้าพนักงานซึ่งอ้างว่าปฏิบัติราชการตาม หน้าที่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หรือ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ข)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ตายในระหว่างอยู่ในความควบคุม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ของเจ้าพนักงานซึ่งอ้างว่าปฏิบัติราชการตามหน้าที่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231570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๓.๒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ให้พนักงานอัยการ และพนักงานฝ่ายปกครอง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(ตำแหน่งตั้งแต่ระดับปลัดอำเภอหรือ เทียบเท่าขึ้นไป)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แห่งท้องที่ที่ศพ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นั้นอยู่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เป็นผู้ชันสูตรพลิกศพร่วมกัน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พงส.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และแพทย์ตามวรรคหนึ่ง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๓.๓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ให้นําบทบัญญัติในวรรคสอง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มาใช้บังคับ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00323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/>
          </a:bodyPr>
          <a:lstStyle/>
          <a:p>
            <a:pPr algn="thaiDist">
              <a:lnSpc>
                <a:spcPct val="150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๔</a:t>
            </a: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  </a:t>
            </a:r>
            <a:r>
              <a:rPr lang="th-TH" sz="3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วรรคสี่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:- </a:t>
            </a:r>
            <a:r>
              <a:rPr lang="th-TH" sz="3200" dirty="0" err="1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การทำ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สำนวนชั้นสูตรพลิกศพ :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50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๔.๑ เมื่อได้มีการชันสูตรพลิกศพตามวรรคสามแล้ว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50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๔</a:t>
            </a: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๒ ให้ พงส. แจ้ง</a:t>
            </a:r>
            <a:r>
              <a:rPr lang="th-TH" sz="3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ให้พนักงานอัยการเข้าร่วม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กับ พงส. ทำสำนวนชั้นสูตรพลิกศพให้เสร็จ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50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ภายใน๓๐ วัน นับแต่วันที่ได้รับแจ้ง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ถ้ามีความจำเป็นให้ขยายระยะเวลาออกไปได้ไม่เกิน ๒ ครั้ง ครั้งละไม่เกิน ๓๐ วัน แต่ต้อง ผลและความจำเป็นในการขยายระยะเวลาทุกครั้งไว้ในสำนวนชันสูตรพลิกศพ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21070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/>
          </a:bodyPr>
          <a:lstStyle/>
          <a:p>
            <a:pPr algn="thaiDist">
              <a:lnSpc>
                <a:spcPct val="150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๔</a:t>
            </a: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  </a:t>
            </a:r>
            <a:r>
              <a:rPr lang="th-TH" sz="3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วรรคสี่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:- </a:t>
            </a:r>
            <a:r>
              <a:rPr lang="th-TH" sz="3200" dirty="0" err="1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การทำ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สำนวนชั้นสูตรพลิกศพ :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50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๔.๑ เมื่อได้มีการชันสูตรพลิกศพตามวรรคสามแล้ว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50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๔</a:t>
            </a: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๒ ให้ พงส. แจ้ง</a:t>
            </a:r>
            <a:r>
              <a:rPr lang="th-TH" sz="3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ให้พนักงานอัยการเข้าร่วม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กับ พงส. ทำสำนวนชั้นสูตรพลิกศพให้เสร็จ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50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ภายใน๓๐ วัน นับแต่วันที่ได้รับแจ้ง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ถ้ามีความจำเป็นให้ขยายระยะเวลาออกไปได้ไม่เกิน ๒ ครั้ง ครั้งละไม่เกิน ๓๐ วัน แต่ต้อง ผลและความจำเป็นในการขยายระยะเวลาทุกครั้งไว้ในสำนวนชันสูตรพลิกศพ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46848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40258"/>
            <a:ext cx="10703011" cy="5560541"/>
          </a:xfrm>
        </p:spPr>
        <p:txBody>
          <a:bodyPr>
            <a:normAutofit fontScale="92500"/>
          </a:bodyPr>
          <a:lstStyle/>
          <a:p>
            <a:pPr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๕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วรรคห้า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:- หน้าที่ของพนักงานอัยการ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ในการยื่นคำร้องขอต่อศาลทำการไต่สวน ฯ :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๕.๑ เมื่อได้รับสำนวนชันสูตรพลิกศพแล้ว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๕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๒ ให้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พนักงานอัยการทำคำร้อง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ขอต่อศาลชั้นต้นแห่งท้องที่ที่ศพนั้นอยู่ เพื่อให้ศาลทำ และทำคำสั่งแสดงว่า ผู้ตายคือใคร ตายที่ไหน เมื่อใด และถึงเหตุและพฤติการณ์ที่ตาย 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ถ้าตายโดยคนทำร้าย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ให้กล่าวว่า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ใครเป็นผู้กระทำร้ายเท่าที่จะทราบได้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ภายใน ๓๐ วันนับแต่วันที่ได้รับสำนวน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ถ้ามีความจำเป็นให้ขยายระยะเวลาออกไปได้ไม่เกิน ๒ ครั้ง ครั้งละไม่เกิน ๓๐ วัน แต่ต้องบันทึกเหตุผล และความจำเป็นในการขยายระยะเวลาทุกครั้งไว้ในสำนวนชันสูตรพลิกศพ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28487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๖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วรรคหก :-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หน้าที่ของ พงส...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ในการปฏิบัติหน้าที่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ตามวรรคหนึ่ง วรรคสาม วรรคสี่และวรรคห้า ให้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พงส.ปฏิบัติตามคำสั่ง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ของพนักงานอัยการ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๗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วรรคเจ็ด :-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หน้าที่ใน</a:t>
            </a:r>
            <a:r>
              <a:rPr lang="th-TH" sz="3600" dirty="0" err="1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การทำ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การไต่สวนฯ ของศาล</a:t>
            </a:r>
            <a:r>
              <a:rPr lang="en-US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พนักงานอัยการ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  ๗.๑ ในการไต่สวนตามวรรคห้า (เมื่อพนักงานอัยการยื่นคำร้องขอให้ศาลทำการไต่สวนและ มีคำสั่ง ๆ)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๓.๒ ให้ศาลปิดประกาศแจ้งกำหนดวันที่จะทำการไต่สวนไว้ที่ศาล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707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การตายโดยผิดธรรมชาติ ได้แก่ การตายจากสาเหตุ ๕ ประการในมาตรา ๑๔๘</a:t>
            </a:r>
            <a:r>
              <a:rPr lang="th-TH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นั้น " การตายที่มิใช่เป็นการตายที่เกิดจากการเจ็บป่วยตามธรรมดา การตายเหล่านั้น กฎหมายต้องการ ความคุ้มครองว่าเป็นการตายจากเหตุอะไรกันแน่ มีผู้ต้องรับผิดในการตายนั้นบ้างหรือไม่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55784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๒.๓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ให้พนักงานอัยการยื่นคำร้อง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ขอให้ศาลส่งสำเนาคำร้อง และแจ้งกำหนดวันนัดไต่สวน ให้สามี ภริยา ผู้บุพการี ผู้สืบสันดาน ผู้แทนโดยชอบธรรม ผู้อนุบาล หรือญาติ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ของผู้ตายตามลำดับ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อย่างน้อย ๑ คน เท่าที่จะทำได้ทราบ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ก่อนวันนัดไต่สวนไม่น้อยกว่า ๑๕ วัน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๓.๔ ให้พนักงานอัยการนําพยานหลักฐานทั้งปวงที่แสดงถึงการตายมาสืบ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๘.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วรรคแปด :-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สิทธิของสามี ภริยา ฯลฯ ของผู้ตาย ฯลฯ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๔.๑ เมื่อศาลได้ปิดประกาศแจ้งกำหนดวันที่จะทำการไต่สวนแล้ว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๔.๒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และก่อนการไต่สวนเสร็จสิ้น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สามี ภริยา ผู้บุพการี ผู้สืบสันดาน ผู้แทนโดยชอบ ธรรม ผู้อนุบาล หรือญาติของผู้ตายมีสิทธิ :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694973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ก)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ยื่นคำร้องขอต่อศาล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ขอเข้ามาซักถามพยานที่พนักงานอัยการนําสืบ และ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ข) นําสืบพยานอื่นได้ด้วย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เพื่อการนี้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สามี ฯลฯ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มีสิทธิแต่งตั้งทนายความ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ดำเนินการแทนได้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หากไม่มีทนายความ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ที่ได้รับการแต่งตั้งจากบุคคลดังกล่าวเข้ามาในคดี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ให้ศาลตั้งทนายความ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ขึ้นเพื่อทำหน้าที่ทนายความฝา ผู้ตาย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๙.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วรรคเก้า :- 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อำนาจของศาลในการเรียกพยานหลักฐานมาสืบเพิ่มเติม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๙.๑ เมื่อศาลเห็นสมควรเพื่อประโยชน์แห่งความยุติธรรม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08732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lnSpcReduction="10000"/>
          </a:bodyPr>
          <a:lstStyle/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๙.๒ ศาล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จะเรียกพยานที่นําสืบมาแล้ว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*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มาสืบเพิ่มเติม</a:t>
            </a:r>
            <a:r>
              <a:rPr lang="th-TH" sz="3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หรือพยานหลักฐานอื่นมาสืบ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ก็ได้ 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และ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๙.๓ ศาลอาจขอให้ผู้ทรงคุณวุฒิหรือผู้เชี่ยวชาญมาให้ความเห็นเพื่อประกอบการไต่สวน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และทำคำสั่ง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แต่ทั้งนี้ ไม่ตัดสิทธิของผู้นําสืบพยานหลักฐานตามวรรคแปดที่จะขอให้เรียกผู้ทรง</a:t>
            </a:r>
            <a:r>
              <a:rPr lang="th-TH" sz="3600" dirty="0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คุณวุฒิ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หรือผู้เชี่ยวชาญอื่นมาให้ความเห็นโต้แย้ง หรือเพิ่มเติมความเห็นของผู้ทรงคุณวุฒิหรือผู้เชี่ยวชาญดังกล่าว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488887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 lnSpcReduction="10000"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๑๐.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วรรคสิบ :-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ผลของคำสั่งของศาล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๑๐.๑ คำสั่งของศาลตามมาตรานี้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ให้ถึงที่สุด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แต่ไม่กระทบกระเทือนถึงสิทธิฟ้องร้อง และการพิจารณาพิพากษาคดีของศาล พนักงานอัยการหรือบุคคลอื่นได้ฟ้องหรือจะฟ้องคดีเกี่ยวกับการตายนั้น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๑๑.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วรรคสิบเอ็ด :-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คำสั่งของศาล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๑๑.๑ เมื่อศาลได้มีคำสั่งแล้ว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ให้ส่งสำนวนการไต่สวนของศาล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ไปยังพยักงานอัยการ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๑๑.๒ เมื่อพนักงานอัยการได้รับสำนวนตาม ๑๑.๑ แล้ว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ให้ส่งแก่ พงส.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ดำเนินการต่อไป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14672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หมายเหตุ :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กรณีการตายที่ต้องทำการชันสูตรพลิกศพตามวรรคสามและมีการยื่น คำร้องขอต่อศาลทำการไต่สวนและทำคำสั่งตามวรรคห้า พงส. จะทำสำนวน ๒ กรณี คือ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      (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๑) สำนวนสอบสวนคดีอาญาฐานฆ่าผู้อื่นโดยเจตนา หนึ่งสำนวน และ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                    (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๒) สำนวนการชันสูตรพลิกศพอีกหนึ่งสำนวน เมื่อพนักงานอัยการ ส่งสำนวนดังกล่าวนี้ ตามวรรคสิบเอ็ด พงส. ก็จะนําสำนวนทั้งสองมาพิจารณารวมกัน แล้วทำคำสั่งเพื่อเสนออัยการสูงสุด ตาม ป.วิ.อาญา มาตรา ๑๔๓ วรรคท้าย ต่อไป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97862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๑๒. </a:t>
            </a: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วรรคสิบสอง :-</a:t>
            </a: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เป็นเรื่องค่าตอบแทน ค่าป่วยการ ค่าพาหนะเดินทาง ค่าเช่าที่พัก ฯลฯ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 ๑๒.๑ แพทย์ตามวรรคหนึ่ง เจ้าพนักงานผู้ได้ทำการชันสูตรพลิกศพ ผู้ทรงคุณวุฒิหรือ ผู้เชี่ยวชาญที่ศาลขอให้มาให้ความเห็นตามมาตรานี้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 ๑๒.๒ บุคคลตาม ๑๒.๑ มีสิทธิได้รับ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- 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ค่าตอบแทน หรือค่าป่วยการ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- ค่าพาหนะเดินทาง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- ค่าเช่าที่พัก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3001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ตามระเบียบที่กระทรวงยุติธรรมโดยความเห็นชอบของกระทรวงการคลัง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๑๒.๓ ส่วนทนายความที่ศาลตั้งตามวรรคแปดมีสิทธิได้รับรางวัล และค่าใช้จ่าย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เช่นเดียวกับทนายความที่ศาลตั้งตาม มาตรา ๑๗๓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	</a:t>
            </a:r>
            <a:r>
              <a:rPr lang="th-TH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หมายเหตุ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: ผู้ที่สนใจศึกษารายละเอียดให้อ่านจากหนังสือ “วิสามัญฆาตกรรม” ของผู้เขียน ซึ่ง จัดพิมพ์โดยสำนักพิมพ์สูตรไพศาล ครั้งที่ ๒ เมื่อมกราคม ๒๕๕๕ จะมีรายละเอียดเกี่ยวกับรายละเอียด ต่าง ๆ อยู่ด้วย หนังสือดังกล่าวหนา ๒๐๕ หน้า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01910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๑๕๐ ทวิ ผู้ใดกระทำการใด ๆ แก่ศพหรือสภาพแวดล้อมในบริเวณที่พบศพก่อนการ ชันสูตรพลิกศพเสร็จสิ้น ในประการที่น่าจะทำให้การชันสูตรพลิกศพหรือผลทางคดีเปลี่ยนแปลงไป เว้นแต่จำเป็นต้องกระทำเพื่อป้องกันอันตรายแก่อนามัยของประชาชนหรือเพื่อประโยชน์สาธารณะ อย่างอื่น ต้องระวางโทษจำคุกตั้งแต่หกเดือนถึงสองปี หรือปรับตั้งแต่หนึ่งหมื่นบาทถึงสี่หมื่นบาท หรือ ทั้งจำทั้งปรับ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ถ้าการกระทำความผิดตามวรรคหนึ่งเป็นการกระทำโดยทุจริตหรือเพื่ออำพรางคดี ผู้กระทำ ต้องระวางโทษเป็นสองเท่าของโทษที่กำหนดไว้สำหรับความผิดนั้น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20590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๑๕๐ ทวิ บัญญัติเพิ่มเติมโดย พ.ร.บ. แก้ไขเพิ่มเติม ป.วิ.อาญา (ฉ. ๒๑) พ.ศ. ๒๕๔๒</a:t>
            </a:r>
            <a:r>
              <a:rPr lang="th-TH" sz="40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๕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อธิบาย 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: มาตรานี้ไม่มีอะไรยุ่งยาก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99098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๑๕๑ ในเมื่อมีการจำเป็นเพื่อพบเหตุของการตาย เจ้าพนักงานผู้ทำการชันสูตรพลิกศพมีอำนาจสั่งให้ผ่าศพแล้วแยกธาตุส่วนใด หรือจะให้ส่งทั้งศพหรือบางส่วนไปยังแพทย์หรือ พนักงานแยกธาตุของรัฐบาลก็ได้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59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๑. การฆ่าตัวตาย จำเป็นต้องซันสูตรพลิกศพเช่นกันเพื่อให้ทราบแน่ชัดว่า ผู้ตายฆ่าตัวตายจริง อไม่ หรือถูกผู้อื่นฆ่าแล้วอำพราง เคยมีคดีตัวอย่าง สามีฆ่าภริยาโดยการรัดคอจนคอหักตาย แล้วลาก </a:t>
            </a:r>
            <a:r>
              <a:rPr lang="en-US" sz="4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1.</a:t>
            </a:r>
            <a:r>
              <a:rPr lang="th-TH" sz="4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เบ่งบนจักรเย็บผ้าด้วยกระแสไฟฟ้า ผลักจักรล้มแล้วไปแจ้งความว่าถูกกระแสไฟฟ้าดูดตาย เมื่อมี รชันสตรพลิกศพกันอย่างละเอียด ปรากฏว่าผู้ตายคอหักตาย ลักษณะของศพไม่ใช่ถูกกระแสไฟฟ้าดูด 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069221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มาตรานี้เป็นมาตรการอีกอย่างหนึ่ง ในกรณีที่มีการตายเกิดขึ้น อาจจะมีการชันสูตรพลิกศพ ไปแล้วหรือไม่มีการชันสูตรพลิกศพมาก่อนเลย แต่เมื่อมีความจำเป็น เช่น ญาติผู้ตายร้องเรียนว่าผู้ตาย ถูกวางยาพิษตายหรือถูกรัดคอตาย หรือเจ้าพนักงานสงสัยเอง เจ้าพนักงานผู้ทำการชันสูตรพลิกศพก็มี อำนาจสั่งให้ผ่าศพแยกธาตุเอาส่วนใดหรือทั้งศพไปตรวจพิสูจน์ได้ โดยส่งไปให้แพทย์ หรือเจ้าพนักงาน แยกธาตุของรัฐบาล เช่น ตัดเอากระเพาะไปตรวจพิสูจน์ หรือศพจมน้ำ ก็อาจตัดปอดไปตรวจดูว่า ตาย มาก่อนแล้วเอาศพโยนลงน้ำหรือไม่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65805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๑๕๒ ให้แพทย์หรือพนักงานแยกธาตุของรัฐบาลปฏิบัติดังนี้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(๑) ทำรายงานถึงสภาพของศพ หรือส่วนของศพตามที่พบเห็นหรือตามที่ปรากฏจากการ ตรวจพร้อมทั้งความเห็นในเรื่องนั้น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(๒) แสดงเหตุที่ตายเท่าที่จะทำได้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(๓) ลงวันเดือนปีและลายมือชื่อในรายงาน แล้วจัดการส่งไปยังเจ้าพนักงานผู้ทำการชัน</a:t>
            </a:r>
            <a:r>
              <a:rPr lang="th-TH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ศูตร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พลิกศพ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มาตรานี ต่อเนื่องมาจากมาตรา ๑๕๑ เป็นเรื่องของการปฏิบัติ และพยานหลักฐาน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 algn="thaiDist">
              <a:lnSpc>
                <a:spcPct val="107000"/>
              </a:lnSpc>
              <a:spcAft>
                <a:spcPts val="800"/>
              </a:spcAft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90964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๑๕๓ ถ้าศพฝังไว้แล้ว ให้ผู้ชันสูตรพลิกศพจัดให้ขุดศพขึ้นเพื่อตรวจดู เว้นแต่</a:t>
            </a:r>
            <a:r>
              <a:rPr lang="th-TH" sz="40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จะเห็นว่าไม่จำเป็นหรือจะเป็นอันตรายแก่อนามัยของประชาชน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58683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มาตรานี้ก็ต่อเนื่องมาจากมาตรา ๑๕๑ คือในกรณีที่ศพถูกฝังไปแล้ว (ปัจจุบันบางแห่งไม่ได้ ฝัง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เก็บไว้ในสถานที่ที่ทำด้วยปูนซีเมนต์) มาตรานี้วางหลักไว้ว่า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“ต้องขุดศพขึ้นมาเพื่อตรวจดู” 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คือจะต้อง ทำอย่างนี้ก่อน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เว้นแต่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เห็นว่าไม่จำเป็น เช่น ศพฝังมานานแล้ว สิ่งที่ต้องการตรวจดูอาจเน่าไปแล้วหรือสาร นั้นอาจสลายไปตามธรรมชาติแล้ว ขุดขึ้นมาก็ไม่สามารถตรวจพบได้ ก็ไม่จำเป็นต้องขุดศพขึ้นมา หรือ ถ้าขุดศพขึ้นมาจะเป็นอันตรายแก่อนามัยของประชาชน เช่น ส่งกลิ่นเหม็น หรือเป็นโรคติดต่ออาจแพร่ เชื้อทางแมลงวันที่มาตอมศพได้ เป็นต้น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76792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๑๕๔ ให้ผู้ชันสูตรพลิกศพทำความเห็นเป็นหนังสือแสดงเหตุและพฤติการณ์ที่ตาย ผู้ตายคือใคร ตายที่ไหน เมื่อใด ถ้าตายโดยคนทำร้าย ให้กล่าวว่าใครหรือสงสัยว่าใครเป็นผู้กระทำ ผิดเท่าที่จะทราบได้</a:t>
            </a:r>
          </a:p>
          <a:p>
            <a:pPr marL="0" indent="0">
              <a:buNone/>
            </a:pPr>
            <a:endParaRPr lang="th-TH" sz="4000" b="1" dirty="0"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มาตรานี้ ก็เป็น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“แบบฟอร์ม”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ที่กำหนดให้ผู้ทำการชันสูตรต้องกระทำ ทั้งนี้ก็เพื่อจะทราบ สาเหตุของการตายโดยผิดธรรมชาติ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66076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๑๕๕ ให้นําบทบัญญัติในประมวลกฎหมายนี้อันว่าด้วยการสอบสวนมาใช้ แก่การชันสูตรพลิกศพโดยอนุโลม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ให้นําบทบัญญัติในมาตรา ๑๗๒ ตรี มาใช้บังคับโดยอนุโลมแก่การไต่สวนของศาลตาม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๑๕๐ ในคดีที่พยานเป็นเด็กอายุไม่เกินสิบแปดปี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3922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๑๕๕</a:t>
            </a:r>
            <a:r>
              <a:rPr lang="th-TH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“วรรคสอง”</a:t>
            </a:r>
            <a:r>
              <a:rPr lang="th-TH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เพิ่มโดย พ.ร.บ.แก้ไขเพิ่มเติม ป.วิ.อาญา (ฉ.๒๐) พ.ศ.๒๕๔๒ </a:t>
            </a:r>
            <a:r>
              <a:rPr lang="en-US" sz="4000" u="sng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 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๗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วรรคหนึ่ง :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ให้สามารถเรียกบุคคลหรือตรวจสอบสถานที่ได้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วรรคสอง :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นําเรื่องการสืบพยานที่เป็นเด็กอายุไม่เกิน ๑๘ ปี ตามมาตรา ๑๗๒ ตรี มาใช้โดยอนุโลม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310787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๑๕๕/๑ การสอบสวนในกรณีที่มีความตายเกิดขึ้นโดยการกระทำของเจ้าพนักงาน ซึ่งอ้างว่าปฏิบัติราชการตามหน้าที่ หรือตายในระหว่างอยู่ในความควบคุมของเจ้าพนักงานซึ่งอ้างว่า ปฏิบัติราชการตามหน้าที่ หรือในกรณีที่ผู้ตายถูกกล่าวหาว่าต่อสู้ขัดขวางเจ้าพนักงานซึ่งอ้างว่าปฏิบัติ ราชการตามหน้าที่ ให้พนักงานสอบสวนแจ้งให้พนักงานอัยการเข้าร่วมกับพนักงานสอบสวนใน</a:t>
            </a:r>
            <a:r>
              <a:rPr lang="th-TH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สำนวนสอบสวน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06451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r>
              <a:rPr lang="th-TH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สำนวนสอบสวนตามวรรคหนึ่ง ให้พนักงานสอบสวนเป็นผู้รับผิดชอบโดยพนักงาน รัยการอาจให้คำแนะนํา ตรวจสอบพยานหลักฐาน ถามปากคำ หรือสั่งให้ถามปากคำบุคคลที่เกี่ยวข้อง ได้ตั้งแต่เริ่ม</a:t>
            </a:r>
            <a:r>
              <a:rPr lang="th-TH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สำนวนสอบสวนนับแต่โอกาสแรกเท่าที่จะพึงกระทำได้ ทั้งนี้ ตามหลักเกณฑ์และ วิธีการที่กำหนดในกฎกระทรวง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22670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	ในกรณีจำเป็นเร่งด่วนและมีเหตุอันควรไม่อาจรอพนักงานอัยการเข้าร่วมใน</a:t>
            </a:r>
            <a:r>
              <a:rPr lang="th-TH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สำนวน สอบสวน ให้พนักงานสอบสวนทำสำนวนต่อไปได้ แต่ต้องบันทึกเหตุที่ไม่อาจรอพนักงานอัยการไว้ใน สำนวนและถือว่าเป็นการทำสำนวนสอบสวนที่ชอบด้วยกฎหมาย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63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หรือในกรณีที่อ้างว่าฆ่าตัวตาย เช่น ผู้ตายถนัดมือซ้าย แต่มีร่องรอยถูกยิงที่ขมับขวา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๒. ตายโดยยังไม่ปรากฏเหตุ ก็จำเป็นที่จะต้องชันสูตรพลิกศพ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๓. ตายในระหว่างอยู่ในความควบคุมของเจ้าพนักงาน ก็จำเป็นต้องชันสูตรพลิกศพเพื่อคุ้มครองผู้ตายว่า ตายโดยเหตุอะไร ถ้าตายเพราะถูกคนทำร้าย จะได้หาตัวผู้ทำผิดมาดำเนินคดีต่อไป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47350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94270"/>
            <a:ext cx="10876005" cy="5955957"/>
          </a:xfrm>
        </p:spPr>
        <p:txBody>
          <a:bodyPr>
            <a:normAutofit lnSpcReduction="10000"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มาตรานี้ </a:t>
            </a:r>
            <a:r>
              <a:rPr lang="th-TH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แก้ไขเพิ่มเติม โดยมาตรา ๕ แห่ง พ.ร.บ. แก้ไขเพิ่มเติมฯ (ฉ. ๒๗) พ.ศ.๒๕๕๑ โดย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เพิ่มความใหม่นี้ขึ้น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วรรคหนึ่ง</a:t>
            </a: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มีหลักเกณฑ์ ดังนี้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๑. การสอบสวนในกรณีที่มีความตายเกิดขึ้น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	       ๑.๑ โดยการกระทำของเจ้าพนักงานซึ่งอ้างว่าปฏิบัติราชการตามหน้าที่ หรือ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๑.๒ ตายในระหว่างอยู่ในความควบคุมของเจ้าพนักงานซึ่งอ้างว่าปฏิบัติราชการตามหน้าที่หรือ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๑.๓ </a:t>
            </a: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ในกรณีที่ผู้ตายถูกกล่าวหาว่าต่อสู้ขัดขวางเจ้าพนักงานซึ่งอ้างว่าปฏิบัติราชการตามหน้าที่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47543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๒.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ให้พนักงานสอบสวนแจ้งให้พนักงานอัยการเข้าร่วมกับพนักงานสอบสวนใน</a:t>
            </a:r>
            <a:r>
              <a:rPr lang="th-TH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สำนวนสอบสวน 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เป็นการสอดคล้องกับมาตรา ๑๕๐ วรรคสี่ กล่าวคือ เป็น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การเพิ่มเติมใน</a:t>
            </a:r>
            <a:r>
              <a:rPr lang="th-TH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สำนวนคดีที่อ้างว่าปฏิบัติราชการขึ้นใหม่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เพราะเดิม ตำรวจหรือเจ้าพนักงานมักอ้างว่ากระทำไปเป็น การปฏิบัติหน้าที่หรือผู้ตายต่อสู้ขัดขวาง แล้วตำรวจก็ทำสำนวนคดีฆ่าผู้อื่นฝ่ายเดียว ทำให้เกิดข้อครหาว่า เป็นการช่วยเหลือพวกเดียวกัน จึงได้บัญญัติให้พนักงานอัยการเข้าร่วมใน</a:t>
            </a:r>
            <a:r>
              <a:rPr lang="th-TH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สำนวนคดีฆ่าผู้อื่นด้วย ซึ่งยังพอเป็นหลักประกันและคุ้มครองทั้งเจ้าพนักงานและผู้ตาย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เพราะสำนวนดังกล่าวอัยการสูงสุดหรือ ผู้รักษาการแทนจะเป็นผู้พิจารณาสั่งแต่ผู้เดียว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72431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วรรคสอง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เป็นบทบัญญัติวิธีการทำสำนวนตามวรรคหนึ่ง ดังนี้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๑. อำนาจหน้าที่ของพนักงานสอบสวน เป็นผู้รับผิดชอบ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๒. อำนาจหน้าที่ของพนักงานอัยการ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๒.๑ ให้คำแนะนํา ๒.๒ ตรวจสอบพยานหลักฐาน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๒.๓ ถามปากคำ หรือ สั่งให้ถามปากคำบุคคลที่เกี่ยวข้องได้ ตั้งแต่เริ่ม</a:t>
            </a:r>
            <a:r>
              <a:rPr lang="th-TH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สอบสวนนับแต่โอกาสแรกเท่าที่จะพึงกระทำได้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09959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การดำเนินการดังกล่าว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ต้องเป็นไปตามหลักเกณฑ์และวิธีการที่กำหนดในกฎกระทรวง วรรคสาม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เหตุยกเว้น ที่พนักงานอัยการไม่ได้เข้าร่วมทำสำนวน ๆ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มีหลักเกณฑ์ดังนี้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๑. ในกรณีจำเป็นเร่งด่วน และมีเหตุอันควร กล่าวคือ ต้องเป็นเรื่องจำเป็นเร่งด่วนและ รอพนักงานอัยการได้ (ต้องครบทั้งสององค์ประกอบ)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๒. ให้พนักงานสอบสวนทำสำนวนต่อไปได้ แต่ต้องบันทึกเหตุดังกล่าวในข้อ ๑. ไว้ในสำนวนและถือว่าเป็นการทำสำนวนสอบสวนที่ชอบด้วยกฎหมาย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82251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มาตรา ๑๕๖ ให้ส่งสำนวนชันสูตรพลิกศพในกรณีที่ความตายมิได้เป็นผลแห่งการกระทำผิดอาญาไปยังข้าหลวงประจำจังหวั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09904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การชันสูตรพลิกศพ ที่เจ้าพนักงานได้กระทำไป แยกได้เป็น ๒ กรณี คือ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๑.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ผลแห่งความตายมิได้เกิดจากการกระทำผิดอาญา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เช่น ฟ้าผ่าตาย ไฟฟ้าดูดตาย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จม</a:t>
            </a:r>
            <a:r>
              <a:rPr lang="th-TH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น้ํา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ตาย ถูกงกัด ควายขวิด ช้างเหยียบ ผูกคอตายเอง หรือกินยาตายเอง ยิงตัวตายเอง ตกต้นไม้ ตาย ตกตึกตาย คือไม่มีคนทำให้ตาย อย่างนี้เมื่อทำการชันสูตรพลิกศพแล้วต้องทำสำนวนการสอบสวน (ตามมาตรา ๑๕๕) แล้วส่งสำนวนไปยังผู้ว่าราชการจังหวัด เพราะไม่ใช่เป็นสำนวนสอบสวน ที่มีผู้กระ ผิดอาญา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61179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๒.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ผลแห่งความตายเกิดจากการกระทำผิดอาญา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ต้องแยกพิจารณาเป็น ๒ กรณี คือ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๒.๑</a:t>
            </a:r>
            <a:r>
              <a:rPr lang="th-TH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ความตายเกิดจากการกระทำของราษฎร 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พนักงานสอบสวนก็ทำการสอบสวนตามปกติ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๒.๒ </a:t>
            </a:r>
            <a:r>
              <a:rPr lang="th-TH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ถ้าความตายเกิดจากการกระทำของเจ้าพนักงาน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ซึ่งอ้างว่าปฏิบัติราชการตามหน้าที่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83279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4843"/>
            <a:ext cx="10515600" cy="5732120"/>
          </a:xfrm>
        </p:spPr>
        <p:txBody>
          <a:bodyPr>
            <a:normAutofit fontScale="92500" lnSpcReduction="10000"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หรือตายในระหว่างควบคุมของเจ้าพนักงานซึ่งกระทำการตามหน้าที่ (ป.วิ.อาญา มาตรา ๑๕๐ วรรคสาม)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เมื่อมีการชันสูตรพลิกศพแล้ว ต้องส่งให้พนักงานอัยการร้องต่อศาล ทำการไต่สวนและทำคำสั่ง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ตายใน </a:t>
            </a:r>
            <a:r>
              <a:rPr lang="th-TH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ระหว่างควบคุมแม้จะเป็นการกระทำของบุคคลอื่นที่ไม่ใช่เจ้าพนักงาน ก็ต้องปฏิบัติเช่นเดียวกัน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กรณีตาม ข้อ ๒.๒ นี้ พนักงานสอบสวนจะต้องทำสำนวนการสอบสวนคดีอาญาไปด้วย เมื่อได้รับสำนวนการไต่สวน ของศาลซึ่งพนักงานอัยการส่งมาให้ พนักงานสอบสวนก็ต้องนํามารวมกัน สำนวนการสอบสวนของตน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แล้วสรุปสำนวนทำความเห็นเสนออธิบดีกรมอัยการ 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อัยการสูงสุด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เพื่อ 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“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สั่งฟ้องหรือสั่งไม่ฟ้อง</a:t>
            </a:r>
            <a:r>
              <a:rPr lang="en-US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”</a:t>
            </a:r>
            <a:r>
              <a:rPr lang="th-TH" sz="3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3500" dirty="0">
                <a:effectLst/>
                <a:latin typeface="Angsana New" panose="02020603050405020304" pitchFamily="18" charset="-34"/>
                <a:ea typeface="Calibri" panose="020F0502020204030204" pitchFamily="34" charset="0"/>
              </a:rPr>
              <a:t> (</a:t>
            </a:r>
            <a:r>
              <a:rPr lang="th-TH" sz="3500" dirty="0">
                <a:effectLst/>
                <a:latin typeface="Angsana New" panose="02020603050405020304" pitchFamily="18" charset="-34"/>
                <a:ea typeface="Calibri" panose="020F0502020204030204" pitchFamily="34" charset="0"/>
              </a:rPr>
              <a:t>มาตรา ๑๔๓ วรรคท้าย</a:t>
            </a:r>
            <a:r>
              <a:rPr lang="en-US" sz="3500" dirty="0">
                <a:effectLst/>
                <a:latin typeface="Angsana New" panose="02020603050405020304" pitchFamily="18" charset="-34"/>
                <a:ea typeface="Calibri" panose="020F0502020204030204" pitchFamily="34" charset="0"/>
              </a:rPr>
              <a:t>)</a:t>
            </a:r>
            <a:endParaRPr lang="en-US" sz="5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6594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ลูกโป่งความคิด: ก้อนเมฆ 3">
            <a:extLst>
              <a:ext uri="{FF2B5EF4-FFF2-40B4-BE49-F238E27FC236}">
                <a16:creationId xmlns:a16="http://schemas.microsoft.com/office/drawing/2014/main" id="{33ABBE48-FAC7-4608-9D5B-48191C5B7D24}"/>
              </a:ext>
            </a:extLst>
          </p:cNvPr>
          <p:cNvSpPr/>
          <p:nvPr/>
        </p:nvSpPr>
        <p:spPr>
          <a:xfrm>
            <a:off x="2784453" y="271849"/>
            <a:ext cx="6623093" cy="5659395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h-TH" sz="32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h-TH" sz="3200" dirty="0">
              <a:latin typeface="Angsana New" panose="02020603050405020304" pitchFamily="18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…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อย่ากังวลกับปัญหาเลย</a:t>
            </a:r>
            <a:endParaRPr lang="en-US" sz="24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เพราะว่าถ้าปัญหานั้นแก้ไขได้</a:t>
            </a:r>
            <a:endParaRPr lang="en-US" sz="24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จะกังวลกับมันทำไม</a:t>
            </a:r>
            <a:endParaRPr lang="en-US" sz="24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…</a:t>
            </a:r>
            <a:r>
              <a:rPr lang="th-TH" sz="32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แต่ถ้าปัญหานั้นแก้ไม่ได้ </a:t>
            </a:r>
            <a:endParaRPr lang="en-US" sz="24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มีประโยชน์อะไรที่จะกังวล</a:t>
            </a:r>
            <a:endParaRPr lang="en-US" sz="24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4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288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การตายในระหว่างควบคุมของเจ้าพนักงานนี้ ต้องทำการชันสูตรพลิกศพทุกกรณี ไม่ว่าจะเป็นการตายผิดธรรมชาติหรือไม่</a:t>
            </a: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แม้กระทั่งเป็นลมตาย ก็ต้องชันสูตรพลิกศพ ทั้งนี้เพื่อคุ้มครองเจ้าพนักงานด้วย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เพราะถ้าไม่ทำการชันสูตรพลิกศพไว้ ต่อไปภายหลังเกิดมีการกล่าวหาว่า ผู้ตายถูกเจ้าพนักงานฆ่าหรือ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ทำร้ายถึงตายจะเป็นปัญหาแก่เจ้าพนักงาน จึงคุ้มครองทั้งประชาชนและเจ้าพนักงาน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752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 fontScale="92500" lnSpcReduction="20000"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มาตรา ๑๔๔ ความตายผิดธรรมชาติเกิดมีขึ้น ณ ที่ใด ให้เป็นหน้าที่ของสามีภริยา ญาติ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มิตรสหายหรือผู้ปกครองของผู้ตายที่รู้เรื่องการตายเช่นนั้นจัดการดังต่อไปนี้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(๑) เก็บศพไว้ ณ ที่ซึ่งพบนั้นเองเพียงเท่าที่จะทำได้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(๒) ไปแจ้งความแก่พนักงานฝ่ายปกครองหรือตำรวจโดยเร็วที่สุด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หน้าที่ดังกล่าวในวรรคต้นนั้นมี</a:t>
            </a:r>
            <a:r>
              <a:rPr lang="th-TH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ตลอดถึง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ผู้อื่น ซึ่งได้พบศพในที่ซึ่งไม่มีสามีภริยา ญาติ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มิตร สหายหรือผู้ปกครองของผู้ตายอยู่ในที่นั้นด้วย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        ผู้ใดละเลยไม่กระทำหน้าที่ดังบัญญัติไว้ในมาตรานี้ ต้องระวางโทษปรับไม่เกินหนึ่งพันบาท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66900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9FE765-1B05-456C-B53A-8ED69C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5336704"/>
          </a:xfrm>
        </p:spPr>
        <p:txBody>
          <a:bodyPr>
            <a:normAutofit/>
          </a:bodyPr>
          <a:lstStyle/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 ๑๔๕ </a:t>
            </a:r>
            <a:r>
              <a:rPr lang="th-TH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“วรรคสาม”</a:t>
            </a:r>
            <a:r>
              <a:rPr lang="th-TH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แก้ไขโดย พ.ร.บ.แก้ไขเพิ่มเติม ป.วิ.อาญา (ฉ. ๒๑) พ.ศ.๒๕๔๒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มาตรา ๓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มาตรานี้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เป็นการบัญญัติถึงหน้าที่ของผู้ที่เกี่ยวข้องกับกรณีที่มีความตายผิดธรรมชาติขึ้น บุคคล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ที่มีหน้าที่ ได้แก่ บุคคลที่ระบุไว้ในวรรคหนึ่ง และให้รวมถึงบุคคลอื่นซึ่งได้พบศพด้วย ในกรณีที่ไม่มี บุคคลในวรรคหนึ่งอยู่ในที่นั้นด้วย 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หน้าที่ที่จะต้องปฏิบัติ</a:t>
            </a:r>
            <a:r>
              <a:rPr lang="th-TH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ได้แก่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7341120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5886</Words>
  <Application>Microsoft Office PowerPoint</Application>
  <PresentationFormat>แบบจอกว้าง</PresentationFormat>
  <Paragraphs>217</Paragraphs>
  <Slides>68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68</vt:i4>
      </vt:variant>
    </vt:vector>
  </HeadingPairs>
  <TitlesOfParts>
    <vt:vector size="73" baseType="lpstr">
      <vt:lpstr>Angsana New</vt:lpstr>
      <vt:lpstr>Arial</vt:lpstr>
      <vt:lpstr>Calibri</vt:lpstr>
      <vt:lpstr>Calibri Light</vt:lpstr>
      <vt:lpstr>ธีมของ Office</vt:lpstr>
      <vt:lpstr>หมวด ๒ การชันสูตรพลิกศพ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หมวด ๒ การชันสูตรพลิกศพ</dc:title>
  <dc:creator>JM Computer</dc:creator>
  <cp:lastModifiedBy>JM Computer</cp:lastModifiedBy>
  <cp:revision>1</cp:revision>
  <dcterms:created xsi:type="dcterms:W3CDTF">2022-03-13T17:52:13Z</dcterms:created>
  <dcterms:modified xsi:type="dcterms:W3CDTF">2022-03-13T17:53:05Z</dcterms:modified>
</cp:coreProperties>
</file>