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71" r:id="rId4"/>
    <p:sldId id="300" r:id="rId5"/>
    <p:sldId id="302" r:id="rId6"/>
    <p:sldId id="301" r:id="rId7"/>
    <p:sldId id="291" r:id="rId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DD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F46C0-1635-4C77-BCCF-F57DA63479BF}" type="datetimeFigureOut">
              <a:rPr lang="th-TH" smtClean="0"/>
              <a:t>05/12/65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97325-FE2C-4E7F-86BE-263E768D64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924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99B588-7918-40FC-B6AD-88913B532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5638708-04CC-4F62-8B14-635762B84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8743B21-984B-46D9-8449-52CB6E16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A7FF-E665-4490-A094-0257C049A650}" type="datetimeFigureOut">
              <a:rPr lang="th-TH" smtClean="0"/>
              <a:t>05/12/65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BF669B0-7B56-48EC-B04F-5FE9DAAC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B24B92D-8B67-4DA5-9FCE-F807EB02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C968-99BE-43E0-B35E-B4D3DC7CB6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838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F25690-0046-4BCF-8902-312C3594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E43026F-70A2-4655-BA7D-D2E7E870C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31FA1FB-E05A-4979-9DD3-4CD3D60C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A7FF-E665-4490-A094-0257C049A650}" type="datetimeFigureOut">
              <a:rPr lang="th-TH" smtClean="0"/>
              <a:t>05/12/65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E11A000-15EB-4A23-B258-E24BB7B8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087D15B-0A88-4F6C-8088-6D3AA246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C968-99BE-43E0-B35E-B4D3DC7CB6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765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C6D4F08-19B3-413E-BC91-848C7A9EB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4B3EA55-97C4-434B-AB8B-C8F590D0B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8D9C90-E5F0-4A5D-9C56-F67A4204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A7FF-E665-4490-A094-0257C049A650}" type="datetimeFigureOut">
              <a:rPr lang="th-TH" smtClean="0"/>
              <a:t>05/12/65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1E79984-5960-4AA5-B0E7-63941CB8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A185D19-8B91-4D71-8D16-84D8E6B6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C968-99BE-43E0-B35E-B4D3DC7CB6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08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777F16E-B900-450B-9699-CDBA2308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666B28E-F00A-425C-9177-894C618EB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0A55B21-C7E8-4A03-8FA3-21558AFE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A7FF-E665-4490-A094-0257C049A650}" type="datetimeFigureOut">
              <a:rPr lang="th-TH" smtClean="0"/>
              <a:t>05/12/65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2D69E60-2F98-4FCE-9B81-2AD7F2D56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2DFB53A-45D5-4E08-B72D-CE78EE66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C968-99BE-43E0-B35E-B4D3DC7CB6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764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189AD9-8975-4C8A-B1C1-C395E6C4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E419A07-9215-4313-8752-A5A2416DF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19369A6-ECE7-430C-B0ED-E2CA7B28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A7FF-E665-4490-A094-0257C049A650}" type="datetimeFigureOut">
              <a:rPr lang="th-TH" smtClean="0"/>
              <a:t>05/12/65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9A06D11-1C34-44DD-ACD9-0CD6AA08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EEC01BA-0429-425F-8A23-6D2A6817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C968-99BE-43E0-B35E-B4D3DC7CB6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889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12762A5-9910-41D8-96D6-574BBF4C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9B2D3A5-5DC1-4445-AD4D-43CE4AC0A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1DCBB47-E2BA-4C60-8357-925F3CC57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D33C447-FD83-4C9F-8650-1799EE2C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A7FF-E665-4490-A094-0257C049A650}" type="datetimeFigureOut">
              <a:rPr lang="th-TH" smtClean="0"/>
              <a:t>05/12/65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5C22A91-BFE9-4961-91B1-F5A52AC8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416C940-6645-46E7-B4BA-3B2A724A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C968-99BE-43E0-B35E-B4D3DC7CB6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223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606AC6-AC2A-4BA0-B686-D30766A0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8C765D6-3C51-4C4C-9C5F-FBA5D903B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C64429C-B538-49EF-8A05-22906C476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D950E41-1AF7-4A8E-BE76-CA5133D7C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2095A1F-8E62-45F0-B8C6-E936258B4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F592F2D-9894-4E11-BEB8-DBBC6B6D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A7FF-E665-4490-A094-0257C049A650}" type="datetimeFigureOut">
              <a:rPr lang="th-TH" smtClean="0"/>
              <a:t>05/12/65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1E87FDD-A571-4DED-89DB-7D6CD7ED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9F98534-14F3-4201-A535-E1178CA7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C968-99BE-43E0-B35E-B4D3DC7CB6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969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310D5C-5D77-49AA-996A-E40C0E72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833C74B-DC6F-4319-9F0C-B2EDE499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A7FF-E665-4490-A094-0257C049A650}" type="datetimeFigureOut">
              <a:rPr lang="th-TH" smtClean="0"/>
              <a:t>05/12/65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0235042-1AD6-41BB-AEED-DCAD4EB2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ACDB94D-8F18-4278-9742-F6FC90EA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C968-99BE-43E0-B35E-B4D3DC7CB6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118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C95C52A-7379-44F8-8729-AD554DCD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A7FF-E665-4490-A094-0257C049A650}" type="datetimeFigureOut">
              <a:rPr lang="th-TH" smtClean="0"/>
              <a:t>05/12/65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C73C9B2-66CE-4797-BEB2-6CB8A147F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B6872C6-253A-442A-B1CC-E8AD9C92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C968-99BE-43E0-B35E-B4D3DC7CB6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970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99B6735-4CA1-4812-BD60-26137199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46E8E-AA54-4C14-A7E1-49E4B9E5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2BDFB84-FC22-4A0A-AACB-CF19547C2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5DEAC60-80F1-4CAA-82A7-D4D5AE21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A7FF-E665-4490-A094-0257C049A650}" type="datetimeFigureOut">
              <a:rPr lang="th-TH" smtClean="0"/>
              <a:t>05/12/65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88CDD53-CD0B-4FA7-8580-C627F139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E7A7B68-227A-4DC6-895C-1803DB28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C968-99BE-43E0-B35E-B4D3DC7CB6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894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607EE7B-589E-47D1-9C20-6B03E8E3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9A85E03-CD97-4B6F-8D87-BC3475AE5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B9416A4-361E-4F65-98C6-955476988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A6E724E-B25A-439D-97AF-82F1E911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A7FF-E665-4490-A094-0257C049A650}" type="datetimeFigureOut">
              <a:rPr lang="th-TH" smtClean="0"/>
              <a:t>05/12/65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6532887-DBB3-401F-A4C3-B85AAB45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47C03F2-8C1E-4E98-B3A8-EF1498CC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C968-99BE-43E0-B35E-B4D3DC7CB6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106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5BDF7E42-8A8A-43E0-8792-FABB7AF3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635CAE6-D5D4-408D-9BF1-14879089A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29BAEA8-3716-4D57-9DB3-000FC537F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A7FF-E665-4490-A094-0257C049A650}" type="datetimeFigureOut">
              <a:rPr lang="th-TH" smtClean="0"/>
              <a:t>05/12/65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168C20A-BEF3-4C19-A23F-04C88AEA5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AD11B0C-E4A0-4580-A661-C8D5978A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1C968-99BE-43E0-B35E-B4D3DC7CB6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61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EB8A62C-8311-4D06-8B1D-EEDAA732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522" y="1070227"/>
            <a:ext cx="10005134" cy="4700726"/>
          </a:xfrm>
        </p:spPr>
        <p:txBody>
          <a:bodyPr>
            <a:normAutofit fontScale="92500"/>
          </a:bodyPr>
          <a:lstStyle/>
          <a:p>
            <a:pPr marL="1143000" indent="0" algn="thaiDist">
              <a:lnSpc>
                <a:spcPct val="107000"/>
              </a:lnSpc>
              <a:spcAft>
                <a:spcPts val="800"/>
              </a:spcAft>
              <a:buNone/>
            </a:pPr>
            <a:endParaRPr lang="th-TH" dirty="0">
              <a:effectLst/>
              <a:latin typeface="Rsu" panose="02000506040000020003" pitchFamily="2" charset="-34"/>
              <a:ea typeface="Sarabun"/>
              <a:cs typeface="Rsu" panose="02000506040000020003" pitchFamily="2" charset="-34"/>
            </a:endParaRPr>
          </a:p>
          <a:p>
            <a:pPr marL="1143000" indent="0"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4300" b="1" dirty="0">
                <a:solidFill>
                  <a:schemeClr val="accent6">
                    <a:lumMod val="50000"/>
                  </a:schemeClr>
                </a:solidFill>
                <a:effectLst/>
                <a:latin typeface="Rsu" panose="02000506040000020003" pitchFamily="2" charset="-34"/>
                <a:ea typeface="Sarabun"/>
                <a:cs typeface="Rsu" panose="02000506040000020003" pitchFamily="2" charset="-34"/>
              </a:rPr>
              <a:t>การพัฒนาและการเพิ่ม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effectLst/>
                <a:latin typeface="Rsu" panose="02000506040000020003" pitchFamily="2" charset="-34"/>
                <a:ea typeface="Sarabun"/>
                <a:cs typeface="Rsu" panose="02000506040000020003" pitchFamily="2" charset="-34"/>
              </a:rPr>
              <a:t>ประสิทธิภาพของนวัตกรรม               สารชีวภัณฑ์เพื่อแก้วิกฤติปัญหาโรคใบร่วงชนิดใหม่ในยางพาราที่เป็นพืชเศรษฐกิจหลักของภาคใต้</a:t>
            </a:r>
            <a:endParaRPr lang="en-US" dirty="0">
              <a:solidFill>
                <a:schemeClr val="accent6">
                  <a:lumMod val="50000"/>
                </a:schemeClr>
              </a:solidFill>
              <a:effectLst/>
              <a:latin typeface="Rsu" panose="02000506040000020003" pitchFamily="2" charset="-34"/>
              <a:ea typeface="Calibri" panose="020F0502020204030204" pitchFamily="34" charset="0"/>
              <a:cs typeface="Rsu" panose="02000506040000020003" pitchFamily="2" charset="-34"/>
            </a:endParaRPr>
          </a:p>
          <a:p>
            <a:pPr marL="1143000" indent="0" algn="thaiDist">
              <a:lnSpc>
                <a:spcPct val="107000"/>
              </a:lnSpc>
              <a:spcAft>
                <a:spcPts val="800"/>
              </a:spcAft>
              <a:buNone/>
              <a:tabLst>
                <a:tab pos="180340" algn="l"/>
              </a:tabLst>
            </a:pPr>
            <a:r>
              <a:rPr lang="en-US" dirty="0">
                <a:effectLst/>
                <a:latin typeface="Rsu" panose="02000506040000020003" pitchFamily="2" charset="-34"/>
                <a:ea typeface="Sarabun"/>
                <a:cs typeface="Rsu" panose="02000506040000020003" pitchFamily="2" charset="-34"/>
              </a:rPr>
              <a:t>Development and optimizing of bio-extract innovation to solve the problem critical of new leaf fall disease in rubber, the main economic crop of the southern region</a:t>
            </a:r>
            <a:endParaRPr lang="en-US" dirty="0">
              <a:effectLst/>
              <a:latin typeface="Rsu" panose="02000506040000020003" pitchFamily="2" charset="-34"/>
              <a:ea typeface="Calibri" panose="020F0502020204030204" pitchFamily="34" charset="0"/>
              <a:cs typeface="Rsu" panose="02000506040000020003" pitchFamily="2" charset="-34"/>
            </a:endParaRPr>
          </a:p>
          <a:p>
            <a:pPr marL="0" indent="0">
              <a:buNone/>
            </a:pPr>
            <a:r>
              <a:rPr lang="th-TH" dirty="0">
                <a:solidFill>
                  <a:srgbClr val="FFFF00"/>
                </a:solidFill>
                <a:highlight>
                  <a:srgbClr val="FFFF00"/>
                </a:highlight>
                <a:latin typeface="Rsu" panose="02000506040000020003" pitchFamily="2" charset="-34"/>
                <a:cs typeface="Rsu" panose="02000506040000020003" pitchFamily="2" charset="-34"/>
              </a:rPr>
              <a:t>กองทุนด้านวิทยาศาสตร์ วิจัย และนวัตกรรม (ววน.) ประจำปีงบประมาณ พ.ศ.2566 </a:t>
            </a:r>
          </a:p>
          <a:p>
            <a:pPr marL="0" indent="0">
              <a:buNone/>
            </a:pPr>
            <a:endParaRPr lang="en-US" sz="6000" dirty="0">
              <a:latin typeface="Rsu" panose="02000506040000020003" pitchFamily="2" charset="-34"/>
              <a:cs typeface="Rsu" panose="02000506040000020003" pitchFamily="2" charset="-34"/>
            </a:endParaRPr>
          </a:p>
          <a:p>
            <a:pPr marL="0" indent="0">
              <a:buNone/>
            </a:pPr>
            <a:endParaRPr lang="en-US" sz="6000" dirty="0">
              <a:latin typeface="Rsu" panose="02000506040000020003" pitchFamily="2" charset="-34"/>
              <a:cs typeface="Rsu" panose="02000506040000020003" pitchFamily="2" charset="-34"/>
            </a:endParaRPr>
          </a:p>
          <a:p>
            <a:pPr marL="0" indent="0">
              <a:buNone/>
            </a:pPr>
            <a:endParaRPr lang="th-TH" sz="6000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0D86CAE-BBDC-4D11-BE4E-DA6129065B01}"/>
              </a:ext>
            </a:extLst>
          </p:cNvPr>
          <p:cNvSpPr/>
          <p:nvPr/>
        </p:nvSpPr>
        <p:spPr>
          <a:xfrm>
            <a:off x="0" y="5779363"/>
            <a:ext cx="12192000" cy="10786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893F88F-B853-47AC-B2C6-83D664952925}"/>
              </a:ext>
            </a:extLst>
          </p:cNvPr>
          <p:cNvSpPr/>
          <p:nvPr/>
        </p:nvSpPr>
        <p:spPr>
          <a:xfrm>
            <a:off x="0" y="0"/>
            <a:ext cx="12192000" cy="10786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58246C5-5D54-4B72-A698-8F8F0C612BCF}"/>
              </a:ext>
            </a:extLst>
          </p:cNvPr>
          <p:cNvSpPr txBox="1"/>
          <p:nvPr/>
        </p:nvSpPr>
        <p:spPr>
          <a:xfrm>
            <a:off x="7628878" y="5626894"/>
            <a:ext cx="45631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FF3399"/>
                </a:solidFill>
                <a:latin typeface="Eras Bold ITC" panose="020B0907030504020204" pitchFamily="34" charset="0"/>
              </a:rPr>
              <a:t>YRU</a:t>
            </a:r>
          </a:p>
          <a:p>
            <a:pPr algn="r"/>
            <a:r>
              <a:rPr lang="en-US" sz="20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Yala</a:t>
            </a:r>
            <a:r>
              <a:rPr lang="en-US" sz="2000" dirty="0">
                <a:solidFill>
                  <a:schemeClr val="bg1"/>
                </a:solidFill>
                <a:latin typeface="Eras Bold ITC" panose="020B0907030504020204" pitchFamily="34" charset="0"/>
              </a:rPr>
              <a:t> Rajabhat University</a:t>
            </a:r>
            <a:endParaRPr lang="th-TH" sz="2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6A9AC23-544B-4BF3-99C8-BDE7424CF1B6}"/>
              </a:ext>
            </a:extLst>
          </p:cNvPr>
          <p:cNvSpPr txBox="1"/>
          <p:nvPr/>
        </p:nvSpPr>
        <p:spPr>
          <a:xfrm>
            <a:off x="-1" y="123819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Eras Bold ITC" panose="020B0907030504020204" pitchFamily="34" charset="0"/>
              </a:rPr>
              <a:t>Project Proposal</a:t>
            </a:r>
          </a:p>
        </p:txBody>
      </p:sp>
      <p:sp>
        <p:nvSpPr>
          <p:cNvPr id="2" name="สามเหลี่ยมมุมฉาก 1">
            <a:extLst>
              <a:ext uri="{FF2B5EF4-FFF2-40B4-BE49-F238E27FC236}">
                <a16:creationId xmlns:a16="http://schemas.microsoft.com/office/drawing/2014/main" id="{F2B45599-4C70-4EAF-B331-349AE887F416}"/>
              </a:ext>
            </a:extLst>
          </p:cNvPr>
          <p:cNvSpPr/>
          <p:nvPr/>
        </p:nvSpPr>
        <p:spPr>
          <a:xfrm flipH="1">
            <a:off x="7048870" y="-2"/>
            <a:ext cx="5143126" cy="1078637"/>
          </a:xfrm>
          <a:prstGeom prst="rt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ามเหลี่ยมมุมฉาก 7">
            <a:extLst>
              <a:ext uri="{FF2B5EF4-FFF2-40B4-BE49-F238E27FC236}">
                <a16:creationId xmlns:a16="http://schemas.microsoft.com/office/drawing/2014/main" id="{E6068C1F-2E23-43E9-835F-D70D9D5EDDBC}"/>
              </a:ext>
            </a:extLst>
          </p:cNvPr>
          <p:cNvSpPr/>
          <p:nvPr/>
        </p:nvSpPr>
        <p:spPr>
          <a:xfrm rot="10800000" flipH="1">
            <a:off x="0" y="5787772"/>
            <a:ext cx="6383045" cy="107863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BCD0DF04-21F5-42A2-86E9-6659BECE9EDA}"/>
              </a:ext>
            </a:extLst>
          </p:cNvPr>
          <p:cNvCxnSpPr/>
          <p:nvPr/>
        </p:nvCxnSpPr>
        <p:spPr>
          <a:xfrm>
            <a:off x="2547891" y="1908699"/>
            <a:ext cx="0" cy="15203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4347C91D-33A4-4A4C-8D76-F5D98E5F4DBB}"/>
              </a:ext>
            </a:extLst>
          </p:cNvPr>
          <p:cNvCxnSpPr/>
          <p:nvPr/>
        </p:nvCxnSpPr>
        <p:spPr>
          <a:xfrm>
            <a:off x="11879802" y="3969798"/>
            <a:ext cx="0" cy="15203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81CAC78-943B-461E-AE2C-A0B24086D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73" y="3480054"/>
            <a:ext cx="1712204" cy="2010045"/>
          </a:xfrm>
          <a:prstGeom prst="rect">
            <a:avLst/>
          </a:prstGeom>
        </p:spPr>
      </p:pic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8AAF9A01-CAB4-4B01-8867-E9135145B1EA}"/>
              </a:ext>
            </a:extLst>
          </p:cNvPr>
          <p:cNvSpPr/>
          <p:nvPr/>
        </p:nvSpPr>
        <p:spPr>
          <a:xfrm>
            <a:off x="10572511" y="123819"/>
            <a:ext cx="1464136" cy="15203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9FE5619B-C275-46D8-BA15-8321737C4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528" y="123819"/>
            <a:ext cx="1198965" cy="1520301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536187E6-9D28-465E-9BB5-E327B07210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97" t="11338" b="14422"/>
          <a:stretch/>
        </p:blipFill>
        <p:spPr>
          <a:xfrm>
            <a:off x="260507" y="1471001"/>
            <a:ext cx="1728670" cy="16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ลูกศร: ลง 10">
            <a:extLst>
              <a:ext uri="{FF2B5EF4-FFF2-40B4-BE49-F238E27FC236}">
                <a16:creationId xmlns:a16="http://schemas.microsoft.com/office/drawing/2014/main" id="{6BD52AE9-3BE6-4802-9C96-061BFADD9432}"/>
              </a:ext>
            </a:extLst>
          </p:cNvPr>
          <p:cNvSpPr/>
          <p:nvPr/>
        </p:nvSpPr>
        <p:spPr>
          <a:xfrm>
            <a:off x="115410" y="3074589"/>
            <a:ext cx="958788" cy="142218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: ลง 9">
            <a:extLst>
              <a:ext uri="{FF2B5EF4-FFF2-40B4-BE49-F238E27FC236}">
                <a16:creationId xmlns:a16="http://schemas.microsoft.com/office/drawing/2014/main" id="{84EE16A4-D47F-46CC-A5D2-BBE5F4BA666B}"/>
              </a:ext>
            </a:extLst>
          </p:cNvPr>
          <p:cNvSpPr/>
          <p:nvPr/>
        </p:nvSpPr>
        <p:spPr>
          <a:xfrm>
            <a:off x="115410" y="2270228"/>
            <a:ext cx="958788" cy="11587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EB8A62C-8311-4D06-8B1D-EEDAA732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608" y="1202453"/>
            <a:ext cx="11002392" cy="45769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200" dirty="0">
                <a:latin typeface="RSU" panose="02000506040000020003" pitchFamily="2" charset="-34"/>
                <a:cs typeface="RSU" panose="02000506040000020003" pitchFamily="2" charset="-34"/>
              </a:rPr>
              <a:t>1</a:t>
            </a:r>
            <a:r>
              <a:rPr lang="en-US" sz="3200" dirty="0">
                <a:latin typeface="RSU" panose="02000506040000020003" pitchFamily="2" charset="-34"/>
                <a:cs typeface="RSU" panose="02000506040000020003" pitchFamily="2" charset="-34"/>
              </a:rPr>
              <a:t>)</a:t>
            </a:r>
            <a:r>
              <a:rPr lang="th-TH" sz="3200" dirty="0">
                <a:latin typeface="RSU" panose="02000506040000020003" pitchFamily="2" charset="-34"/>
                <a:cs typeface="RSU" panose="02000506040000020003" pitchFamily="2" charset="-34"/>
              </a:rPr>
              <a:t> เพื่อศึกษา</a:t>
            </a:r>
            <a:r>
              <a:rPr lang="th-TH" sz="3200" dirty="0">
                <a:highlight>
                  <a:srgbClr val="FF00FF"/>
                </a:highlight>
                <a:latin typeface="RSU" panose="02000506040000020003" pitchFamily="2" charset="-34"/>
                <a:cs typeface="RSU" panose="02000506040000020003" pitchFamily="2" charset="-34"/>
              </a:rPr>
              <a:t>ชีววิทยา และ</a:t>
            </a:r>
            <a:r>
              <a:rPr lang="th-TH" sz="3200" dirty="0" err="1">
                <a:highlight>
                  <a:srgbClr val="FF00FF"/>
                </a:highlight>
                <a:latin typeface="RSU" panose="02000506040000020003" pitchFamily="2" charset="-34"/>
                <a:cs typeface="RSU" panose="02000506040000020003" pitchFamily="2" charset="-34"/>
              </a:rPr>
              <a:t>ฟี</a:t>
            </a:r>
            <a:r>
              <a:rPr lang="th-TH" sz="3200" dirty="0">
                <a:highlight>
                  <a:srgbClr val="FF00FF"/>
                </a:highlight>
                <a:latin typeface="RSU" panose="02000506040000020003" pitchFamily="2" charset="-34"/>
                <a:cs typeface="RSU" panose="02000506040000020003" pitchFamily="2" charset="-34"/>
              </a:rPr>
              <a:t>โน</a:t>
            </a:r>
            <a:r>
              <a:rPr lang="th-TH" sz="3200" dirty="0" err="1">
                <a:highlight>
                  <a:srgbClr val="FF00FF"/>
                </a:highlight>
                <a:latin typeface="RSU" panose="02000506040000020003" pitchFamily="2" charset="-34"/>
                <a:cs typeface="RSU" panose="02000506040000020003" pitchFamily="2" charset="-34"/>
              </a:rPr>
              <a:t>โลยี</a:t>
            </a:r>
            <a:r>
              <a:rPr lang="th-TH" sz="3200" dirty="0">
                <a:highlight>
                  <a:srgbClr val="FF00FF"/>
                </a:highlight>
                <a:latin typeface="RSU" panose="02000506040000020003" pitchFamily="2" charset="-34"/>
                <a:cs typeface="RSU" panose="02000506040000020003" pitchFamily="2" charset="-34"/>
              </a:rPr>
              <a:t> และช่วงการอุบัติ</a:t>
            </a:r>
            <a:r>
              <a:rPr lang="th-TH" sz="3200" dirty="0">
                <a:latin typeface="RSU" panose="02000506040000020003" pitchFamily="2" charset="-34"/>
                <a:cs typeface="RSU" panose="02000506040000020003" pitchFamily="2" charset="-34"/>
              </a:rPr>
              <a:t>ของโรคใบร่วงชนิดใหม่ของยางพาราในรอบปี </a:t>
            </a:r>
            <a:r>
              <a:rPr lang="en-US" sz="3200" dirty="0">
                <a:solidFill>
                  <a:srgbClr val="FF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(</a:t>
            </a:r>
            <a:r>
              <a:rPr lang="th-TH" sz="3200" dirty="0">
                <a:solidFill>
                  <a:srgbClr val="FF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องค์ความรู้พื้นฐาน</a:t>
            </a:r>
            <a:r>
              <a:rPr lang="en-US" sz="3200" dirty="0">
                <a:solidFill>
                  <a:srgbClr val="FF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)</a:t>
            </a:r>
            <a:endParaRPr lang="th-TH" sz="3200" dirty="0">
              <a:solidFill>
                <a:srgbClr val="FF0000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  <a:p>
            <a:pPr marL="0" indent="0">
              <a:buNone/>
            </a:pPr>
            <a:r>
              <a:rPr lang="th-TH" sz="3200" dirty="0">
                <a:latin typeface="RSU" panose="02000506040000020003" pitchFamily="2" charset="-34"/>
                <a:cs typeface="RSU" panose="02000506040000020003" pitchFamily="2" charset="-34"/>
              </a:rPr>
              <a:t>2</a:t>
            </a:r>
            <a:r>
              <a:rPr lang="en-US" sz="3200" dirty="0">
                <a:latin typeface="RSU" panose="02000506040000020003" pitchFamily="2" charset="-34"/>
                <a:cs typeface="RSU" panose="02000506040000020003" pitchFamily="2" charset="-34"/>
              </a:rPr>
              <a:t>)</a:t>
            </a:r>
            <a:r>
              <a:rPr lang="th-TH" sz="3200" dirty="0">
                <a:latin typeface="RSU" panose="02000506040000020003" pitchFamily="2" charset="-34"/>
                <a:cs typeface="RSU" panose="02000506040000020003" pitchFamily="2" charset="-34"/>
              </a:rPr>
              <a:t> </a:t>
            </a:r>
            <a:r>
              <a:rPr lang="th-TH" sz="3200" dirty="0">
                <a:highlight>
                  <a:srgbClr val="FFFF00"/>
                </a:highlight>
                <a:latin typeface="RSU" panose="02000506040000020003" pitchFamily="2" charset="-34"/>
                <a:cs typeface="RSU" panose="02000506040000020003" pitchFamily="2" charset="-34"/>
              </a:rPr>
              <a:t>เพื่อพัฒนาและเพิ่มประสิทธิภาพ</a:t>
            </a:r>
            <a:r>
              <a:rPr lang="th-TH" sz="3200" dirty="0">
                <a:latin typeface="RSU" panose="02000506040000020003" pitchFamily="2" charset="-34"/>
                <a:cs typeface="RSU" panose="02000506040000020003" pitchFamily="2" charset="-34"/>
              </a:rPr>
              <a:t>นวัตกรรมสารชีวภัณฑ์ใน</a:t>
            </a:r>
            <a:r>
              <a:rPr lang="th-TH" sz="3200" dirty="0">
                <a:highlight>
                  <a:srgbClr val="FFFF00"/>
                </a:highlight>
                <a:latin typeface="RSU" panose="02000506040000020003" pitchFamily="2" charset="-34"/>
                <a:cs typeface="RSU" panose="02000506040000020003" pitchFamily="2" charset="-34"/>
              </a:rPr>
              <a:t>รูปแบบสารละลายและในรูปแบบเม็ด</a:t>
            </a:r>
            <a:r>
              <a:rPr lang="th-TH" sz="3200" dirty="0">
                <a:latin typeface="RSU" panose="02000506040000020003" pitchFamily="2" charset="-34"/>
                <a:cs typeface="RSU" panose="02000506040000020003" pitchFamily="2" charset="-34"/>
              </a:rPr>
              <a:t>ต่อการแก้ไขปัญหาโรคใบร่วงชนิดใหม่ และการทดสอบประสิทธิภาพของสารชีวภัณฑ์ในสภาพแปลงจริงของยางพาราที่ได้รับผลกระทบจากปัญหาโรคใบร่วงชนิดใหม่ในยางพารา </a:t>
            </a:r>
            <a:r>
              <a:rPr lang="en-US" sz="3200" dirty="0">
                <a:solidFill>
                  <a:srgbClr val="FF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(</a:t>
            </a:r>
            <a:r>
              <a:rPr lang="th-TH" sz="3200" dirty="0">
                <a:solidFill>
                  <a:srgbClr val="FF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องค์ความรู้พื้นฐาน</a:t>
            </a:r>
            <a:r>
              <a:rPr lang="en-US" sz="3200" dirty="0">
                <a:solidFill>
                  <a:srgbClr val="FF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+</a:t>
            </a:r>
            <a:r>
              <a:rPr lang="th-TH" sz="3200" dirty="0">
                <a:solidFill>
                  <a:srgbClr val="FF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ต้นแบบนวัตกรรม</a:t>
            </a:r>
            <a:r>
              <a:rPr lang="en-US" sz="3200" dirty="0">
                <a:solidFill>
                  <a:srgbClr val="FF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)</a:t>
            </a:r>
            <a:endParaRPr lang="th-TH" sz="3200" dirty="0">
              <a:latin typeface="RSU" panose="02000506040000020003" pitchFamily="2" charset="-34"/>
              <a:cs typeface="RSU" panose="02000506040000020003" pitchFamily="2" charset="-34"/>
            </a:endParaRPr>
          </a:p>
          <a:p>
            <a:pPr marL="0" indent="0">
              <a:buNone/>
            </a:pPr>
            <a:r>
              <a:rPr lang="th-TH" sz="3200" dirty="0"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r>
              <a:rPr lang="en-US" sz="3200" dirty="0">
                <a:latin typeface="RSU" panose="02000506040000020003" pitchFamily="2" charset="-34"/>
                <a:cs typeface="RSU" panose="02000506040000020003" pitchFamily="2" charset="-34"/>
              </a:rPr>
              <a:t>)</a:t>
            </a:r>
            <a:r>
              <a:rPr lang="th-TH" sz="3200" dirty="0">
                <a:latin typeface="RSU" panose="02000506040000020003" pitchFamily="2" charset="-34"/>
                <a:cs typeface="RSU" panose="02000506040000020003" pitchFamily="2" charset="-34"/>
              </a:rPr>
              <a:t> เพื่อศึกษาผลของ</a:t>
            </a:r>
            <a:r>
              <a:rPr lang="th-TH" sz="3200" dirty="0">
                <a:highlight>
                  <a:srgbClr val="00FF00"/>
                </a:highlight>
                <a:latin typeface="RSU" panose="02000506040000020003" pitchFamily="2" charset="-34"/>
                <a:cs typeface="RSU" panose="02000506040000020003" pitchFamily="2" charset="-34"/>
              </a:rPr>
              <a:t>นวัตกรรมสารชีวภัณฑ์</a:t>
            </a:r>
            <a:r>
              <a:rPr lang="th-TH" sz="3200" dirty="0">
                <a:latin typeface="RSU" panose="02000506040000020003" pitchFamily="2" charset="-34"/>
                <a:cs typeface="RSU" panose="02000506040000020003" pitchFamily="2" charset="-34"/>
              </a:rPr>
              <a:t>ต่อ</a:t>
            </a:r>
            <a:r>
              <a:rPr lang="th-TH" sz="3200" dirty="0">
                <a:highlight>
                  <a:srgbClr val="00FF00"/>
                </a:highlight>
                <a:latin typeface="RSU" panose="02000506040000020003" pitchFamily="2" charset="-34"/>
                <a:cs typeface="RSU" panose="02000506040000020003" pitchFamily="2" charset="-34"/>
              </a:rPr>
              <a:t>การเพิ่มปริมาณน้ำยางและคุณภาพเนื้อยาง</a:t>
            </a:r>
            <a:r>
              <a:rPr lang="th-TH" sz="3200" dirty="0">
                <a:latin typeface="RSU" panose="02000506040000020003" pitchFamily="2" charset="-34"/>
                <a:cs typeface="RSU" panose="02000506040000020003" pitchFamily="2" charset="-34"/>
              </a:rPr>
              <a:t>ของยางพาราที่ได้รับผลกระทบจากปัญหาโรคใบร่วงชนิดใหม่ในยางพารา </a:t>
            </a:r>
            <a:r>
              <a:rPr lang="en-US" sz="3200" dirty="0">
                <a:solidFill>
                  <a:srgbClr val="FF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(</a:t>
            </a:r>
            <a:r>
              <a:rPr lang="th-TH" sz="3200" dirty="0">
                <a:solidFill>
                  <a:srgbClr val="FF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นวัตกรรม</a:t>
            </a:r>
            <a:r>
              <a:rPr lang="en-US" sz="3200" dirty="0">
                <a:solidFill>
                  <a:srgbClr val="FF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)</a:t>
            </a:r>
            <a:endParaRPr lang="th-TH" sz="3200" dirty="0">
              <a:latin typeface="RSU" panose="02000506040000020003" pitchFamily="2" charset="-34"/>
              <a:cs typeface="RSU" panose="02000506040000020003" pitchFamily="2" charset="-34"/>
            </a:endParaRPr>
          </a:p>
          <a:p>
            <a:pPr marL="0" indent="0">
              <a:buNone/>
            </a:pPr>
            <a:r>
              <a:rPr lang="th-TH" sz="3200" dirty="0">
                <a:latin typeface="RSU" panose="02000506040000020003" pitchFamily="2" charset="-34"/>
                <a:cs typeface="RSU" panose="02000506040000020003" pitchFamily="2" charset="-34"/>
              </a:rPr>
              <a:t>4</a:t>
            </a:r>
            <a:r>
              <a:rPr lang="en-US" sz="3200" dirty="0">
                <a:latin typeface="RSU" panose="02000506040000020003" pitchFamily="2" charset="-34"/>
                <a:cs typeface="RSU" panose="02000506040000020003" pitchFamily="2" charset="-34"/>
              </a:rPr>
              <a:t>)</a:t>
            </a:r>
            <a:r>
              <a:rPr lang="th-TH" sz="3200" dirty="0">
                <a:latin typeface="RSU" panose="02000506040000020003" pitchFamily="2" charset="-34"/>
                <a:cs typeface="RSU" panose="02000506040000020003" pitchFamily="2" charset="-34"/>
              </a:rPr>
              <a:t> เพื่อ</a:t>
            </a:r>
            <a:r>
              <a:rPr lang="th-TH" sz="3200" dirty="0">
                <a:highlight>
                  <a:srgbClr val="00FFFF"/>
                </a:highlight>
                <a:latin typeface="RSU" panose="02000506040000020003" pitchFamily="2" charset="-34"/>
                <a:cs typeface="RSU" panose="02000506040000020003" pitchFamily="2" charset="-34"/>
              </a:rPr>
              <a:t>ถ่ายทอดการใช้สารชีวภัณฑ์และนำไปใช้</a:t>
            </a:r>
            <a:r>
              <a:rPr lang="th-TH" sz="3200" dirty="0">
                <a:latin typeface="RSU" panose="02000506040000020003" pitchFamily="2" charset="-34"/>
                <a:cs typeface="RSU" panose="02000506040000020003" pitchFamily="2" charset="-34"/>
              </a:rPr>
              <a:t>แก้ปัญหาโรคใบร่วงชนิดใหม่ในยางพาราในพื้นที่ต้นแบบ </a:t>
            </a:r>
            <a:r>
              <a:rPr lang="en-US" sz="3200" dirty="0">
                <a:solidFill>
                  <a:srgbClr val="FF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(</a:t>
            </a:r>
            <a:r>
              <a:rPr lang="th-TH" sz="3200" dirty="0">
                <a:solidFill>
                  <a:srgbClr val="FF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การนำงานวิจัยไปใช้ประโยชน์</a:t>
            </a:r>
            <a:r>
              <a:rPr lang="en-US" sz="3200" dirty="0">
                <a:solidFill>
                  <a:srgbClr val="FF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)</a:t>
            </a:r>
            <a:endParaRPr lang="th-TH" sz="3200" dirty="0">
              <a:solidFill>
                <a:srgbClr val="FF0000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0D86CAE-BBDC-4D11-BE4E-DA6129065B01}"/>
              </a:ext>
            </a:extLst>
          </p:cNvPr>
          <p:cNvSpPr/>
          <p:nvPr/>
        </p:nvSpPr>
        <p:spPr>
          <a:xfrm>
            <a:off x="0" y="5779363"/>
            <a:ext cx="12192000" cy="10786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893F88F-B853-47AC-B2C6-83D664952925}"/>
              </a:ext>
            </a:extLst>
          </p:cNvPr>
          <p:cNvSpPr/>
          <p:nvPr/>
        </p:nvSpPr>
        <p:spPr>
          <a:xfrm>
            <a:off x="0" y="0"/>
            <a:ext cx="12192000" cy="10786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58246C5-5D54-4B72-A698-8F8F0C612BCF}"/>
              </a:ext>
            </a:extLst>
          </p:cNvPr>
          <p:cNvSpPr txBox="1"/>
          <p:nvPr/>
        </p:nvSpPr>
        <p:spPr>
          <a:xfrm>
            <a:off x="7628878" y="5626894"/>
            <a:ext cx="45631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Eras Bold ITC" panose="020B0907030504020204" pitchFamily="34" charset="0"/>
              </a:rPr>
              <a:t>YRU</a:t>
            </a:r>
          </a:p>
          <a:p>
            <a:pPr algn="r"/>
            <a:r>
              <a:rPr lang="en-US" sz="20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Yala</a:t>
            </a:r>
            <a:r>
              <a:rPr lang="en-US" sz="2000" dirty="0">
                <a:solidFill>
                  <a:schemeClr val="bg1"/>
                </a:solidFill>
                <a:latin typeface="Eras Bold ITC" panose="020B0907030504020204" pitchFamily="34" charset="0"/>
              </a:rPr>
              <a:t> Rajabhat University</a:t>
            </a:r>
            <a:endParaRPr lang="th-TH" sz="2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6A9AC23-544B-4BF3-99C8-BDE7424CF1B6}"/>
              </a:ext>
            </a:extLst>
          </p:cNvPr>
          <p:cNvSpPr txBox="1"/>
          <p:nvPr/>
        </p:nvSpPr>
        <p:spPr>
          <a:xfrm>
            <a:off x="-1" y="123819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วัตถุประสงค์งานวิจัย</a:t>
            </a:r>
            <a:endParaRPr lang="en-US" sz="4800" b="1" dirty="0">
              <a:solidFill>
                <a:schemeClr val="bg1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สามเหลี่ยมมุมฉาก 7">
            <a:extLst>
              <a:ext uri="{FF2B5EF4-FFF2-40B4-BE49-F238E27FC236}">
                <a16:creationId xmlns:a16="http://schemas.microsoft.com/office/drawing/2014/main" id="{10BAEAB6-D7E8-447D-B4B9-DAD327548EF8}"/>
              </a:ext>
            </a:extLst>
          </p:cNvPr>
          <p:cNvSpPr/>
          <p:nvPr/>
        </p:nvSpPr>
        <p:spPr>
          <a:xfrm flipH="1">
            <a:off x="7048870" y="-2"/>
            <a:ext cx="5143126" cy="1078637"/>
          </a:xfrm>
          <a:prstGeom prst="rt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ามเหลี่ยมมุมฉาก 8">
            <a:extLst>
              <a:ext uri="{FF2B5EF4-FFF2-40B4-BE49-F238E27FC236}">
                <a16:creationId xmlns:a16="http://schemas.microsoft.com/office/drawing/2014/main" id="{A825C9A4-3C2F-4309-AC76-3401659B39AF}"/>
              </a:ext>
            </a:extLst>
          </p:cNvPr>
          <p:cNvSpPr/>
          <p:nvPr/>
        </p:nvSpPr>
        <p:spPr>
          <a:xfrm rot="10800000" flipH="1">
            <a:off x="0" y="5787772"/>
            <a:ext cx="6383045" cy="107863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ลูกศร: ลง 1">
            <a:extLst>
              <a:ext uri="{FF2B5EF4-FFF2-40B4-BE49-F238E27FC236}">
                <a16:creationId xmlns:a16="http://schemas.microsoft.com/office/drawing/2014/main" id="{961E713A-3D96-4B0E-B957-675EC9122787}"/>
              </a:ext>
            </a:extLst>
          </p:cNvPr>
          <p:cNvSpPr/>
          <p:nvPr/>
        </p:nvSpPr>
        <p:spPr>
          <a:xfrm>
            <a:off x="115410" y="1202453"/>
            <a:ext cx="958788" cy="1292172"/>
          </a:xfrm>
          <a:prstGeom prst="downArrow">
            <a:avLst/>
          </a:prstGeom>
          <a:solidFill>
            <a:srgbClr val="DB2D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highlight>
                <a:srgbClr val="FF00FF"/>
              </a:highlight>
            </a:endParaRPr>
          </a:p>
        </p:txBody>
      </p:sp>
      <p:sp>
        <p:nvSpPr>
          <p:cNvPr id="12" name="ลูกศร: โค้งขึ้น 11">
            <a:extLst>
              <a:ext uri="{FF2B5EF4-FFF2-40B4-BE49-F238E27FC236}">
                <a16:creationId xmlns:a16="http://schemas.microsoft.com/office/drawing/2014/main" id="{E37C425D-FDF4-4FDD-8972-9DDF97A72B4A}"/>
              </a:ext>
            </a:extLst>
          </p:cNvPr>
          <p:cNvSpPr/>
          <p:nvPr/>
        </p:nvSpPr>
        <p:spPr>
          <a:xfrm rot="5400000">
            <a:off x="305169" y="4433756"/>
            <a:ext cx="1078639" cy="690239"/>
          </a:xfrm>
          <a:prstGeom prst="bent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กลม: กลวง 12">
            <a:extLst>
              <a:ext uri="{FF2B5EF4-FFF2-40B4-BE49-F238E27FC236}">
                <a16:creationId xmlns:a16="http://schemas.microsoft.com/office/drawing/2014/main" id="{28E76AD9-C9FF-4079-94F0-B91D6880F528}"/>
              </a:ext>
            </a:extLst>
          </p:cNvPr>
          <p:cNvSpPr/>
          <p:nvPr/>
        </p:nvSpPr>
        <p:spPr>
          <a:xfrm>
            <a:off x="435006" y="1544715"/>
            <a:ext cx="355107" cy="34447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C59F45F4-29A8-4FBA-8EDF-A97BF251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60" y="2722274"/>
            <a:ext cx="371888" cy="359695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289FC3DB-904F-44B7-9075-BC2ED0D79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15" y="3756040"/>
            <a:ext cx="371888" cy="359695"/>
          </a:xfrm>
          <a:prstGeom prst="rect">
            <a:avLst/>
          </a:prstGeom>
        </p:spPr>
      </p:pic>
      <p:sp>
        <p:nvSpPr>
          <p:cNvPr id="16" name="วงกลม: กลวง 15">
            <a:extLst>
              <a:ext uri="{FF2B5EF4-FFF2-40B4-BE49-F238E27FC236}">
                <a16:creationId xmlns:a16="http://schemas.microsoft.com/office/drawing/2014/main" id="{13F3D6DA-1144-4693-90CE-6E7A0ECD1EF6}"/>
              </a:ext>
            </a:extLst>
          </p:cNvPr>
          <p:cNvSpPr/>
          <p:nvPr/>
        </p:nvSpPr>
        <p:spPr>
          <a:xfrm>
            <a:off x="392214" y="4672749"/>
            <a:ext cx="355107" cy="34447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6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EB8A62C-8311-4D06-8B1D-EEDAA732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8637"/>
            <a:ext cx="12192000" cy="4700726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893F88F-B853-47AC-B2C6-83D664952925}"/>
              </a:ext>
            </a:extLst>
          </p:cNvPr>
          <p:cNvSpPr/>
          <p:nvPr/>
        </p:nvSpPr>
        <p:spPr>
          <a:xfrm>
            <a:off x="0" y="0"/>
            <a:ext cx="12192000" cy="10786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6A9AC23-544B-4BF3-99C8-BDE7424CF1B6}"/>
              </a:ext>
            </a:extLst>
          </p:cNvPr>
          <p:cNvSpPr txBox="1"/>
          <p:nvPr/>
        </p:nvSpPr>
        <p:spPr>
          <a:xfrm>
            <a:off x="-1" y="123819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Logical Framework</a:t>
            </a:r>
          </a:p>
        </p:txBody>
      </p:sp>
      <p:graphicFrame>
        <p:nvGraphicFramePr>
          <p:cNvPr id="8" name="ตัวแทนเนื้อหา 8">
            <a:extLst>
              <a:ext uri="{FF2B5EF4-FFF2-40B4-BE49-F238E27FC236}">
                <a16:creationId xmlns:a16="http://schemas.microsoft.com/office/drawing/2014/main" id="{46BDFB72-9C9F-4212-B1BE-AB7806542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617730"/>
              </p:ext>
            </p:extLst>
          </p:nvPr>
        </p:nvGraphicFramePr>
        <p:xfrm>
          <a:off x="2" y="1078634"/>
          <a:ext cx="12191999" cy="57793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6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2747">
                  <a:extLst>
                    <a:ext uri="{9D8B030D-6E8A-4147-A177-3AD203B41FA5}">
                      <a16:colId xmlns:a16="http://schemas.microsoft.com/office/drawing/2014/main" val="1400808298"/>
                    </a:ext>
                  </a:extLst>
                </a:gridCol>
                <a:gridCol w="3122658">
                  <a:extLst>
                    <a:ext uri="{9D8B030D-6E8A-4147-A177-3AD203B41FA5}">
                      <a16:colId xmlns:a16="http://schemas.microsoft.com/office/drawing/2014/main" val="3616973469"/>
                    </a:ext>
                  </a:extLst>
                </a:gridCol>
              </a:tblGrid>
              <a:tr h="10702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Objective 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(จุดประสงค์)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Rsu" panose="02000506040000020003" pitchFamily="2" charset="-34"/>
                        <a:ea typeface="Times New Roman" panose="02020603050405020304" pitchFamily="18" charset="0"/>
                        <a:cs typeface="Rsu" panose="02000506040000020003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Activities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กิจกรรม)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Rsu" panose="02000506040000020003" pitchFamily="2" charset="-34"/>
                        <a:ea typeface="Times New Roman" panose="02020603050405020304" pitchFamily="18" charset="0"/>
                        <a:cs typeface="Rsu" panose="02000506040000020003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Output 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(ผลผลิต)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Rsu" panose="02000506040000020003" pitchFamily="2" charset="-34"/>
                        <a:ea typeface="Times New Roman" panose="02020603050405020304" pitchFamily="18" charset="0"/>
                        <a:cs typeface="Rsu" panose="02000506040000020003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Outcome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(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ผลลัพธ์)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Impact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(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ผลกระทบ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316">
                <a:tc rowSpan="2"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1) เพื่อศึกษาชีววิทยา และ</a:t>
                      </a:r>
                      <a:r>
                        <a:rPr lang="th-TH" sz="2400" kern="1200" dirty="0" err="1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ฟี</a:t>
                      </a:r>
                      <a:r>
                        <a:rPr lang="th-TH" sz="2400" kern="1200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โน</a:t>
                      </a:r>
                      <a:r>
                        <a:rPr lang="th-TH" sz="2400" kern="1200" dirty="0" err="1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โลยี</a:t>
                      </a:r>
                      <a:r>
                        <a:rPr lang="th-TH" sz="2400" kern="1200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 และช่วงการอุบัติของโรคใบร่วงชนิดใหม่ของยางพาราในรอบปี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kern="1200" dirty="0">
                        <a:solidFill>
                          <a:schemeClr val="dk1"/>
                        </a:solidFill>
                        <a:effectLst/>
                        <a:latin typeface="Rsu" panose="02000506040000020003" pitchFamily="2" charset="-34"/>
                        <a:ea typeface="+mn-ea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C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ศึกษาการพัฒนา ชีพลักษณ์ แตกยอด พัฒนาของใบ ช่วงการร่วงของใบ การเกิดโรคและสภาพอากาศในแต่ละสัปดาห์และเดือน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000" b="0" dirty="0">
                        <a:solidFill>
                          <a:srgbClr val="C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ปฏิทินชีพลักษณ์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(Phenology  calendar)</a:t>
                      </a: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 และการการอุบัติของโรคใบร่วงชนิดใหม่ของยางพารา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การวางแผนการปฏิบัติการแก้ไขปัญหาและคาดการ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(Predict) </a:t>
                      </a: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การอุบัติของโรคใบร่วงชนิดใหม่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>
                        <a:solidFill>
                          <a:srgbClr val="C00000"/>
                        </a:solidFill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นโยบาย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: </a:t>
                      </a: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ใช้พิมพ์เขียวของปฏิทินชีพลักษณ์เพื่อการจัดการและวางแผนบริหารจัดการสวนยางอย่างแม่นยำและถูกต้อง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835">
                <a:tc vMerge="1"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kern="1200" dirty="0">
                        <a:solidFill>
                          <a:schemeClr val="dk1"/>
                        </a:solidFill>
                        <a:effectLst/>
                        <a:latin typeface="Rsu" panose="02000506040000020003" pitchFamily="2" charset="-34"/>
                        <a:ea typeface="+mn-ea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000" b="0" dirty="0">
                        <a:solidFill>
                          <a:srgbClr val="C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ร่างบทความวิจัย 1 ฉบับ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บทความวิจัยนานาชาติ 1 ฉบับ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ทางวิชาการ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: </a:t>
                      </a: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นักวิชาการและผู้สนใจใช้งานวิจัยในการต่อยอดเชิงวิชาการ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291694"/>
                  </a:ext>
                </a:extLst>
              </a:tr>
            </a:tbl>
          </a:graphicData>
        </a:graphic>
      </p:graphicFrame>
      <p:sp>
        <p:nvSpPr>
          <p:cNvPr id="9" name="สามเหลี่ยมมุมฉาก 8">
            <a:extLst>
              <a:ext uri="{FF2B5EF4-FFF2-40B4-BE49-F238E27FC236}">
                <a16:creationId xmlns:a16="http://schemas.microsoft.com/office/drawing/2014/main" id="{A7D23146-72F4-4EF8-9590-2C4625F4637E}"/>
              </a:ext>
            </a:extLst>
          </p:cNvPr>
          <p:cNvSpPr/>
          <p:nvPr/>
        </p:nvSpPr>
        <p:spPr>
          <a:xfrm flipH="1">
            <a:off x="7048870" y="-2"/>
            <a:ext cx="5143126" cy="1078637"/>
          </a:xfrm>
          <a:prstGeom prst="rt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21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EB8A62C-8311-4D06-8B1D-EEDAA732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8637"/>
            <a:ext cx="12192000" cy="4700726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893F88F-B853-47AC-B2C6-83D664952925}"/>
              </a:ext>
            </a:extLst>
          </p:cNvPr>
          <p:cNvSpPr/>
          <p:nvPr/>
        </p:nvSpPr>
        <p:spPr>
          <a:xfrm>
            <a:off x="0" y="0"/>
            <a:ext cx="12192000" cy="10786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6A9AC23-544B-4BF3-99C8-BDE7424CF1B6}"/>
              </a:ext>
            </a:extLst>
          </p:cNvPr>
          <p:cNvSpPr txBox="1"/>
          <p:nvPr/>
        </p:nvSpPr>
        <p:spPr>
          <a:xfrm>
            <a:off x="-1" y="123819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Logical Framework</a:t>
            </a:r>
          </a:p>
        </p:txBody>
      </p:sp>
      <p:graphicFrame>
        <p:nvGraphicFramePr>
          <p:cNvPr id="8" name="ตัวแทนเนื้อหา 8">
            <a:extLst>
              <a:ext uri="{FF2B5EF4-FFF2-40B4-BE49-F238E27FC236}">
                <a16:creationId xmlns:a16="http://schemas.microsoft.com/office/drawing/2014/main" id="{46BDFB72-9C9F-4212-B1BE-AB7806542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277431"/>
              </p:ext>
            </p:extLst>
          </p:nvPr>
        </p:nvGraphicFramePr>
        <p:xfrm>
          <a:off x="2" y="1078635"/>
          <a:ext cx="12191999" cy="58490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6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2747">
                  <a:extLst>
                    <a:ext uri="{9D8B030D-6E8A-4147-A177-3AD203B41FA5}">
                      <a16:colId xmlns:a16="http://schemas.microsoft.com/office/drawing/2014/main" val="1400808298"/>
                    </a:ext>
                  </a:extLst>
                </a:gridCol>
                <a:gridCol w="3122658">
                  <a:extLst>
                    <a:ext uri="{9D8B030D-6E8A-4147-A177-3AD203B41FA5}">
                      <a16:colId xmlns:a16="http://schemas.microsoft.com/office/drawing/2014/main" val="3616973469"/>
                    </a:ext>
                  </a:extLst>
                </a:gridCol>
              </a:tblGrid>
              <a:tr h="957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Objective 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(จุดประสงค์)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Rsu" panose="02000506040000020003" pitchFamily="2" charset="-34"/>
                        <a:ea typeface="Times New Roman" panose="02020603050405020304" pitchFamily="18" charset="0"/>
                        <a:cs typeface="Rsu" panose="02000506040000020003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Activities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กิจกรรม)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Rsu" panose="02000506040000020003" pitchFamily="2" charset="-34"/>
                        <a:ea typeface="Times New Roman" panose="02020603050405020304" pitchFamily="18" charset="0"/>
                        <a:cs typeface="Rsu" panose="02000506040000020003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Output 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(ผลผลิต)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Rsu" panose="02000506040000020003" pitchFamily="2" charset="-34"/>
                        <a:ea typeface="Times New Roman" panose="02020603050405020304" pitchFamily="18" charset="0"/>
                        <a:cs typeface="Rsu" panose="02000506040000020003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Outcome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(ผลลัพธ์)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Rsu" panose="02000506040000020003" pitchFamily="2" charset="-34"/>
                        <a:ea typeface="Times New Roman" panose="02020603050405020304" pitchFamily="18" charset="0"/>
                        <a:cs typeface="Rsu" panose="02000506040000020003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Impact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(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ผลกระทบ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790">
                <a:tc rowSpan="3"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2) เพื่อพัฒนาและเพิ่มประสิทธิภาพนวัตกรรมสารชีวภัณฑ์ในรูปแบบสารละลายและในรูปแบบเม็ดต่อการแก้ไขปัญหาโรคใบร่วงชนิดใหม่ และการทดสอบประสิทธิภาพของสารชีวภัณฑ์ในสภาพแปลงจริงของยางพารา ที่ได้รับผลกระทบจากปัญหาโรคใบร่วงชนิดใหม่ในยางพารา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kern="1200" dirty="0">
                        <a:solidFill>
                          <a:schemeClr val="dk1"/>
                        </a:solidFill>
                        <a:effectLst/>
                        <a:latin typeface="Rsu" panose="02000506040000020003" pitchFamily="2" charset="-34"/>
                        <a:ea typeface="+mn-ea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rgbClr val="C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1. พัฒนานวัตกรรมสารชีวภัณฑ์ในรูปแบบสารละลายและในรูปแบบเม็ด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800" b="0" dirty="0">
                        <a:solidFill>
                          <a:srgbClr val="C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800" b="0" dirty="0">
                        <a:solidFill>
                          <a:srgbClr val="C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rgbClr val="C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2. ทดสอบประสิทธิภาพของสารชีวภัณฑ์ในห้องปฏิบัติการ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800" b="0" dirty="0">
                        <a:solidFill>
                          <a:srgbClr val="C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800" b="0" dirty="0">
                        <a:solidFill>
                          <a:srgbClr val="C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rgbClr val="C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3. ทดสอบประสิทธิภาพของสารชีวภัณฑ์ในแปลงจริง</a:t>
                      </a:r>
                      <a:endParaRPr lang="th-TH" sz="1600" b="0" dirty="0">
                        <a:solidFill>
                          <a:srgbClr val="C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1. นวัตกรรมชีวภัณฑ์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   1.1 แบบสารละลาย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   1.2 แบบเม็ด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800" dirty="0">
                        <a:solidFill>
                          <a:srgbClr val="C00000"/>
                        </a:solidFill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2.ประสิทธิภาพนวัตกรรมสารชีวภัณฑ์ในรูปแบบสารละลายและในรูปแบบเม็ดต่อการแก้ไขปัญหาโรคใบร่วงชนิดใหม่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1.นวัตกรรม 2 แบบ ที่เป็นทางเลือกที่เหมาะสมกับการไปใช้ประโยชน์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>
                        <a:solidFill>
                          <a:srgbClr val="C00000"/>
                        </a:solidFill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>
                        <a:solidFill>
                          <a:srgbClr val="C00000"/>
                        </a:solidFill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>
                        <a:solidFill>
                          <a:srgbClr val="C00000"/>
                        </a:solidFill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kern="1200" dirty="0">
                          <a:solidFill>
                            <a:srgbClr val="FF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นโยบาย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: </a:t>
                      </a:r>
                      <a:r>
                        <a:rPr lang="th-TH" sz="2400" kern="1200" dirty="0">
                          <a:solidFill>
                            <a:srgbClr val="FF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1. ปัญหาโรคใบร่วงชนิดใหม่ได้รับการแก้ไขที่สอดคล้องกับบริบทพื้นที่และกลุ่มเป้าหมาย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kern="1200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 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kern="1200" dirty="0">
                          <a:solidFill>
                            <a:srgbClr val="C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เศรษฐกิจ : 2. ได้นวัตกรรมใหม่</a:t>
                      </a:r>
                      <a:endParaRPr lang="th-TH" sz="2400" dirty="0">
                        <a:solidFill>
                          <a:srgbClr val="C00000"/>
                        </a:solidFill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575">
                <a:tc vMerge="1"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kern="1200" dirty="0">
                        <a:solidFill>
                          <a:schemeClr val="dk1"/>
                        </a:solidFill>
                        <a:effectLst/>
                        <a:latin typeface="Rsu" panose="02000506040000020003" pitchFamily="2" charset="-34"/>
                        <a:ea typeface="+mn-ea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600" b="0" dirty="0">
                        <a:solidFill>
                          <a:srgbClr val="C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ร่างบทความวิจัย 1 ฉบับ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บทความวิจัยนานาชาติ 1 ฉบับ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วิชาการ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: </a:t>
                      </a:r>
                      <a:r>
                        <a:rPr lang="th-TH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นักวิชาการและผู้สนใจใช้งานวิจัยในการต่อยอดเชิงวิชาการ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99077"/>
                  </a:ext>
                </a:extLst>
              </a:tr>
              <a:tr h="1100481">
                <a:tc vMerge="1"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kern="1200" dirty="0">
                        <a:solidFill>
                          <a:schemeClr val="dk1"/>
                        </a:solidFill>
                        <a:effectLst/>
                        <a:latin typeface="Rsu" panose="02000506040000020003" pitchFamily="2" charset="-34"/>
                        <a:ea typeface="+mn-ea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600" b="0" dirty="0">
                        <a:solidFill>
                          <a:srgbClr val="C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ร่างอนุสิทธิบัตร 1 ฉบับ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ร่างสิทธิบัตร 1 ฉบับ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800" dirty="0">
                        <a:solidFill>
                          <a:srgbClr val="C00000"/>
                        </a:solidFill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อนุสิทธิบัตร 1 ฉบับ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</a:t>
                      </a:r>
                      <a:r>
                        <a:rPr lang="th-TH" sz="18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มีเลขคำขอ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)</a:t>
                      </a:r>
                      <a:endParaRPr lang="th-TH" sz="1800" dirty="0">
                        <a:solidFill>
                          <a:srgbClr val="C00000"/>
                        </a:solidFill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สิทธิบัตร 1 ฉบับ (มีเลขคำขอ)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>
                        <a:solidFill>
                          <a:srgbClr val="C00000"/>
                        </a:solidFill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เศรษฐกิจ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: </a:t>
                      </a:r>
                      <a:r>
                        <a:rPr lang="th-TH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สร้างมูลค่าของงานวิจัยแก้มหาวิทยาลัย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</a:t>
                      </a:r>
                      <a:r>
                        <a:rPr lang="th-TH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เจ้าของผลงาน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)</a:t>
                      </a:r>
                      <a:endParaRPr lang="th-TH" sz="2000" dirty="0">
                        <a:solidFill>
                          <a:srgbClr val="C00000"/>
                        </a:solidFill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378769"/>
                  </a:ext>
                </a:extLst>
              </a:tr>
            </a:tbl>
          </a:graphicData>
        </a:graphic>
      </p:graphicFrame>
      <p:sp>
        <p:nvSpPr>
          <p:cNvPr id="9" name="สามเหลี่ยมมุมฉาก 8">
            <a:extLst>
              <a:ext uri="{FF2B5EF4-FFF2-40B4-BE49-F238E27FC236}">
                <a16:creationId xmlns:a16="http://schemas.microsoft.com/office/drawing/2014/main" id="{A7D23146-72F4-4EF8-9590-2C4625F4637E}"/>
              </a:ext>
            </a:extLst>
          </p:cNvPr>
          <p:cNvSpPr/>
          <p:nvPr/>
        </p:nvSpPr>
        <p:spPr>
          <a:xfrm flipH="1">
            <a:off x="7048870" y="-2"/>
            <a:ext cx="5143126" cy="1078637"/>
          </a:xfrm>
          <a:prstGeom prst="rt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768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EB8A62C-8311-4D06-8B1D-EEDAA732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8637"/>
            <a:ext cx="12192000" cy="4700726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893F88F-B853-47AC-B2C6-83D664952925}"/>
              </a:ext>
            </a:extLst>
          </p:cNvPr>
          <p:cNvSpPr/>
          <p:nvPr/>
        </p:nvSpPr>
        <p:spPr>
          <a:xfrm>
            <a:off x="0" y="0"/>
            <a:ext cx="12192000" cy="10786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6A9AC23-544B-4BF3-99C8-BDE7424CF1B6}"/>
              </a:ext>
            </a:extLst>
          </p:cNvPr>
          <p:cNvSpPr txBox="1"/>
          <p:nvPr/>
        </p:nvSpPr>
        <p:spPr>
          <a:xfrm>
            <a:off x="-1" y="123819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Logical Framework</a:t>
            </a:r>
          </a:p>
        </p:txBody>
      </p:sp>
      <p:graphicFrame>
        <p:nvGraphicFramePr>
          <p:cNvPr id="8" name="ตัวแทนเนื้อหา 8">
            <a:extLst>
              <a:ext uri="{FF2B5EF4-FFF2-40B4-BE49-F238E27FC236}">
                <a16:creationId xmlns:a16="http://schemas.microsoft.com/office/drawing/2014/main" id="{46BDFB72-9C9F-4212-B1BE-AB7806542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196562"/>
              </p:ext>
            </p:extLst>
          </p:nvPr>
        </p:nvGraphicFramePr>
        <p:xfrm>
          <a:off x="2" y="1078635"/>
          <a:ext cx="12191999" cy="56240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6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2747">
                  <a:extLst>
                    <a:ext uri="{9D8B030D-6E8A-4147-A177-3AD203B41FA5}">
                      <a16:colId xmlns:a16="http://schemas.microsoft.com/office/drawing/2014/main" val="1400808298"/>
                    </a:ext>
                  </a:extLst>
                </a:gridCol>
                <a:gridCol w="3122658">
                  <a:extLst>
                    <a:ext uri="{9D8B030D-6E8A-4147-A177-3AD203B41FA5}">
                      <a16:colId xmlns:a16="http://schemas.microsoft.com/office/drawing/2014/main" val="3616973469"/>
                    </a:ext>
                  </a:extLst>
                </a:gridCol>
              </a:tblGrid>
              <a:tr h="11285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Objective 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(จุดประสงค์)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Rsu" panose="02000506040000020003" pitchFamily="2" charset="-34"/>
                        <a:ea typeface="Times New Roman" panose="02020603050405020304" pitchFamily="18" charset="0"/>
                        <a:cs typeface="Rsu" panose="02000506040000020003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Activities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กิจกรรม)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Rsu" panose="02000506040000020003" pitchFamily="2" charset="-34"/>
                        <a:ea typeface="Times New Roman" panose="02020603050405020304" pitchFamily="18" charset="0"/>
                        <a:cs typeface="Rsu" panose="02000506040000020003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Output 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(ผลผลิต)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Rsu" panose="02000506040000020003" pitchFamily="2" charset="-34"/>
                        <a:ea typeface="Times New Roman" panose="02020603050405020304" pitchFamily="18" charset="0"/>
                        <a:cs typeface="Rsu" panose="02000506040000020003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Outcome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(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ผลลัพธ์)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Impact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(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ผลกระทบ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8197">
                <a:tc rowSpan="2"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3) เพื่อศึกษาผลของนวัตกรรมสารชีวภัณฑ์ต่อการเพิ่มปริมาณน้ำยางและคุณภาพเนื้อยางของยางพาราที่     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ได้รับผลกระทบจากปัญหาโรคใบร่วงชนิดใหม่ในยางพารา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kern="1200" dirty="0">
                        <a:solidFill>
                          <a:schemeClr val="dk1"/>
                        </a:solidFill>
                        <a:effectLst/>
                        <a:latin typeface="Rsu" panose="02000506040000020003" pitchFamily="2" charset="-34"/>
                        <a:ea typeface="+mn-ea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rgbClr val="C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นำสารชีวภัณฑ์ในรูปแบบสารละลายและเม็ดมาทดสอบกับต้นยางในแปลงจริง</a:t>
                      </a:r>
                      <a:endParaRPr lang="th-TH" sz="1800" b="0" dirty="0">
                        <a:solidFill>
                          <a:srgbClr val="C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ปริมาณน้ำยางและคุณภาพเนื้อยางเพิ่มขึ้น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ปริมาณน้ำยางและคุณภาพเนื้อยางเพิ่มขึ้น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>
                        <a:solidFill>
                          <a:srgbClr val="C00000"/>
                        </a:solidFill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เศรษฐกิจและสังคม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: </a:t>
                      </a: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เกษตรกรมีรายได้เพิ่มขึ้นสู่คุณภาพชีวิตที่ดีและยั่งยืน และตระหนักการสร้างมูลค่าจากคุณภาพผลผลิตมากขึ้น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“</a:t>
                      </a: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ทำน้อย ได้มาก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”</a:t>
                      </a: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 โดยไม่เพิ่มพื้นที่ปลูก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>
                        <a:solidFill>
                          <a:srgbClr val="C00000"/>
                        </a:solidFill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277">
                <a:tc vMerge="1"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kern="1200" dirty="0">
                        <a:solidFill>
                          <a:schemeClr val="dk1"/>
                        </a:solidFill>
                        <a:effectLst/>
                        <a:latin typeface="Rsu" panose="02000506040000020003" pitchFamily="2" charset="-34"/>
                        <a:ea typeface="+mn-ea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800" b="0" dirty="0">
                        <a:solidFill>
                          <a:srgbClr val="C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ร่างบทความวิจัย 1 ฉบับ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บทความวิจัยนานาชาติ 1 ฉบับ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>
                        <a:solidFill>
                          <a:srgbClr val="C00000"/>
                        </a:solidFill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วิชาการ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: </a:t>
                      </a:r>
                      <a:r>
                        <a:rPr lang="th-TH" sz="24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นักวิชาการและผู้สนใจใช้งานวิจัยในการต่อยอดเชิงวิชาการ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52091"/>
                  </a:ext>
                </a:extLst>
              </a:tr>
            </a:tbl>
          </a:graphicData>
        </a:graphic>
      </p:graphicFrame>
      <p:sp>
        <p:nvSpPr>
          <p:cNvPr id="9" name="สามเหลี่ยมมุมฉาก 8">
            <a:extLst>
              <a:ext uri="{FF2B5EF4-FFF2-40B4-BE49-F238E27FC236}">
                <a16:creationId xmlns:a16="http://schemas.microsoft.com/office/drawing/2014/main" id="{A7D23146-72F4-4EF8-9590-2C4625F4637E}"/>
              </a:ext>
            </a:extLst>
          </p:cNvPr>
          <p:cNvSpPr/>
          <p:nvPr/>
        </p:nvSpPr>
        <p:spPr>
          <a:xfrm flipH="1">
            <a:off x="7048870" y="-2"/>
            <a:ext cx="5143126" cy="1078637"/>
          </a:xfrm>
          <a:prstGeom prst="rt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246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EB8A62C-8311-4D06-8B1D-EEDAA732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8637"/>
            <a:ext cx="12192000" cy="4700726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893F88F-B853-47AC-B2C6-83D664952925}"/>
              </a:ext>
            </a:extLst>
          </p:cNvPr>
          <p:cNvSpPr/>
          <p:nvPr/>
        </p:nvSpPr>
        <p:spPr>
          <a:xfrm>
            <a:off x="0" y="0"/>
            <a:ext cx="12192000" cy="10786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6A9AC23-544B-4BF3-99C8-BDE7424CF1B6}"/>
              </a:ext>
            </a:extLst>
          </p:cNvPr>
          <p:cNvSpPr txBox="1"/>
          <p:nvPr/>
        </p:nvSpPr>
        <p:spPr>
          <a:xfrm>
            <a:off x="-1" y="123819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Logical Framework</a:t>
            </a:r>
          </a:p>
        </p:txBody>
      </p:sp>
      <p:graphicFrame>
        <p:nvGraphicFramePr>
          <p:cNvPr id="8" name="ตัวแทนเนื้อหา 8">
            <a:extLst>
              <a:ext uri="{FF2B5EF4-FFF2-40B4-BE49-F238E27FC236}">
                <a16:creationId xmlns:a16="http://schemas.microsoft.com/office/drawing/2014/main" id="{46BDFB72-9C9F-4212-B1BE-AB7806542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148670"/>
              </p:ext>
            </p:extLst>
          </p:nvPr>
        </p:nvGraphicFramePr>
        <p:xfrm>
          <a:off x="2" y="1078634"/>
          <a:ext cx="12191999" cy="5357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6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2747">
                  <a:extLst>
                    <a:ext uri="{9D8B030D-6E8A-4147-A177-3AD203B41FA5}">
                      <a16:colId xmlns:a16="http://schemas.microsoft.com/office/drawing/2014/main" val="1400808298"/>
                    </a:ext>
                  </a:extLst>
                </a:gridCol>
                <a:gridCol w="3122658">
                  <a:extLst>
                    <a:ext uri="{9D8B030D-6E8A-4147-A177-3AD203B41FA5}">
                      <a16:colId xmlns:a16="http://schemas.microsoft.com/office/drawing/2014/main" val="3616973469"/>
                    </a:ext>
                  </a:extLst>
                </a:gridCol>
              </a:tblGrid>
              <a:tr h="989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Objective 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(จุดประสงค์)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Rsu" panose="02000506040000020003" pitchFamily="2" charset="-34"/>
                        <a:ea typeface="Times New Roman" panose="02020603050405020304" pitchFamily="18" charset="0"/>
                        <a:cs typeface="Rsu" panose="02000506040000020003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Activities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กิจกรรม)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Rsu" panose="02000506040000020003" pitchFamily="2" charset="-34"/>
                        <a:ea typeface="Times New Roman" panose="02020603050405020304" pitchFamily="18" charset="0"/>
                        <a:cs typeface="Rsu" panose="02000506040000020003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Output 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(ผลผลิต)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Rsu" panose="02000506040000020003" pitchFamily="2" charset="-34"/>
                        <a:ea typeface="Times New Roman" panose="02020603050405020304" pitchFamily="18" charset="0"/>
                        <a:cs typeface="Rsu" panose="02000506040000020003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Outcome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(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ผลลัพธ์)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Impact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(</a:t>
                      </a:r>
                      <a:r>
                        <a:rPr lang="th-TH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ผลกระทบ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Rsu" panose="02000506040000020003" pitchFamily="2" charset="-34"/>
                          <a:ea typeface="Times New Roman" panose="02020603050405020304" pitchFamily="18" charset="0"/>
                          <a:cs typeface="Rsu" panose="02000506040000020003" pitchFamily="2" charset="-34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612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4) เพื่อถ่ายทอดการใช้สารชีวภัณฑ์และนำไปใช้แก้ปัญหาโรคใบร่วงชนิดใหม่ในยางพาราในพื้นที่ต้นแบบ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kern="1200" dirty="0">
                        <a:solidFill>
                          <a:schemeClr val="dk1"/>
                        </a:solidFill>
                        <a:effectLst/>
                        <a:latin typeface="Rsu" panose="02000506040000020003" pitchFamily="2" charset="-34"/>
                        <a:ea typeface="+mn-ea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rgbClr val="C00000"/>
                          </a:solidFill>
                          <a:effectLst/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ร่วมมือกับการยางแห่งประเทศไทย ถ่ายทอดการใช้สารชีวภัณฑ์และนำไปใช้แก้ปัญหาโรคใบร่วงชนิดใหม่ในยางพาราในพื้นที่ต้นแบบ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000" b="0" dirty="0">
                        <a:solidFill>
                          <a:srgbClr val="C00000"/>
                        </a:solidFill>
                        <a:effectLst/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มีสวนยางพาราต้นแบบในพื้นที่ที่เป็นแหล่งเรียนรู้แบบสภาพจริง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เกิดเกษตรกรต้นแบบสำหรับเป็นตัวกลางในพื้นที่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เศรษฐกิจและสังคม : เกษตรกรมีรายได้เพิ่มขึ้นสู่คุณภาพชีวิตที่ดีและยั่งยืน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สังคม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: </a:t>
                      </a:r>
                      <a:r>
                        <a:rPr lang="th-TH" sz="2000" dirty="0">
                          <a:solidFill>
                            <a:srgbClr val="C00000"/>
                          </a:solidFill>
                          <a:latin typeface="Rsu" panose="02000506040000020003" pitchFamily="2" charset="-34"/>
                          <a:cs typeface="Rsu" panose="02000506040000020003" pitchFamily="2" charset="-34"/>
                        </a:rPr>
                        <a:t>ระบบนิเวศน์มีความสมดุล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000" dirty="0">
                        <a:solidFill>
                          <a:srgbClr val="C00000"/>
                        </a:solidFill>
                        <a:latin typeface="Rsu" panose="02000506040000020003" pitchFamily="2" charset="-34"/>
                        <a:cs typeface="Rsu" panose="02000506040000020003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สามเหลี่ยมมุมฉาก 8">
            <a:extLst>
              <a:ext uri="{FF2B5EF4-FFF2-40B4-BE49-F238E27FC236}">
                <a16:creationId xmlns:a16="http://schemas.microsoft.com/office/drawing/2014/main" id="{A7D23146-72F4-4EF8-9590-2C4625F4637E}"/>
              </a:ext>
            </a:extLst>
          </p:cNvPr>
          <p:cNvSpPr/>
          <p:nvPr/>
        </p:nvSpPr>
        <p:spPr>
          <a:xfrm flipH="1">
            <a:off x="7048870" y="-2"/>
            <a:ext cx="5143126" cy="1078637"/>
          </a:xfrm>
          <a:prstGeom prst="rt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32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EB8A62C-8311-4D06-8B1D-EEDAA732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433" y="1078637"/>
            <a:ext cx="10005134" cy="4700726"/>
          </a:xfrm>
        </p:spPr>
        <p:txBody>
          <a:bodyPr>
            <a:normAutofit/>
          </a:bodyPr>
          <a:lstStyle/>
          <a:p>
            <a:pPr marL="1143000" indent="0" algn="thaiDist">
              <a:lnSpc>
                <a:spcPct val="107000"/>
              </a:lnSpc>
              <a:spcAft>
                <a:spcPts val="800"/>
              </a:spcAft>
              <a:buNone/>
            </a:pPr>
            <a:endParaRPr lang="th-TH" dirty="0">
              <a:effectLst/>
              <a:latin typeface="Rsu" panose="02000506040000020003" pitchFamily="2" charset="-34"/>
              <a:ea typeface="Sarabun"/>
              <a:cs typeface="Rsu" panose="02000506040000020003" pitchFamily="2" charset="-34"/>
            </a:endParaRPr>
          </a:p>
          <a:p>
            <a:pPr marL="0" indent="0">
              <a:buNone/>
            </a:pPr>
            <a:endParaRPr lang="th-TH" sz="6000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0D86CAE-BBDC-4D11-BE4E-DA6129065B01}"/>
              </a:ext>
            </a:extLst>
          </p:cNvPr>
          <p:cNvSpPr/>
          <p:nvPr/>
        </p:nvSpPr>
        <p:spPr>
          <a:xfrm>
            <a:off x="0" y="5779363"/>
            <a:ext cx="12192000" cy="10786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893F88F-B853-47AC-B2C6-83D664952925}"/>
              </a:ext>
            </a:extLst>
          </p:cNvPr>
          <p:cNvSpPr/>
          <p:nvPr/>
        </p:nvSpPr>
        <p:spPr>
          <a:xfrm>
            <a:off x="0" y="0"/>
            <a:ext cx="12192000" cy="10786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58246C5-5D54-4B72-A698-8F8F0C612BCF}"/>
              </a:ext>
            </a:extLst>
          </p:cNvPr>
          <p:cNvSpPr txBox="1"/>
          <p:nvPr/>
        </p:nvSpPr>
        <p:spPr>
          <a:xfrm>
            <a:off x="7628878" y="5626894"/>
            <a:ext cx="45631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FF3399"/>
                </a:solidFill>
                <a:latin typeface="Eras Bold ITC" panose="020B0907030504020204" pitchFamily="34" charset="0"/>
              </a:rPr>
              <a:t>YRU</a:t>
            </a:r>
          </a:p>
          <a:p>
            <a:pPr algn="r"/>
            <a:r>
              <a:rPr lang="en-US" sz="20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Yala</a:t>
            </a:r>
            <a:r>
              <a:rPr lang="en-US" sz="2000" dirty="0">
                <a:solidFill>
                  <a:schemeClr val="bg1"/>
                </a:solidFill>
                <a:latin typeface="Eras Bold ITC" panose="020B0907030504020204" pitchFamily="34" charset="0"/>
              </a:rPr>
              <a:t> Rajabhat University</a:t>
            </a:r>
            <a:endParaRPr lang="th-TH" sz="2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6A9AC23-544B-4BF3-99C8-BDE7424CF1B6}"/>
              </a:ext>
            </a:extLst>
          </p:cNvPr>
          <p:cNvSpPr txBox="1"/>
          <p:nvPr/>
        </p:nvSpPr>
        <p:spPr>
          <a:xfrm>
            <a:off x="-1" y="123819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ขอขอบคุณ</a:t>
            </a:r>
            <a:endParaRPr lang="en-US" sz="5400" b="1" dirty="0">
              <a:solidFill>
                <a:schemeClr val="bg1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2" name="สามเหลี่ยมมุมฉาก 1">
            <a:extLst>
              <a:ext uri="{FF2B5EF4-FFF2-40B4-BE49-F238E27FC236}">
                <a16:creationId xmlns:a16="http://schemas.microsoft.com/office/drawing/2014/main" id="{F2B45599-4C70-4EAF-B331-349AE887F416}"/>
              </a:ext>
            </a:extLst>
          </p:cNvPr>
          <p:cNvSpPr/>
          <p:nvPr/>
        </p:nvSpPr>
        <p:spPr>
          <a:xfrm flipH="1">
            <a:off x="7048870" y="-2"/>
            <a:ext cx="5143126" cy="1078637"/>
          </a:xfrm>
          <a:prstGeom prst="rt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ามเหลี่ยมมุมฉาก 7">
            <a:extLst>
              <a:ext uri="{FF2B5EF4-FFF2-40B4-BE49-F238E27FC236}">
                <a16:creationId xmlns:a16="http://schemas.microsoft.com/office/drawing/2014/main" id="{E6068C1F-2E23-43E9-835F-D70D9D5EDDBC}"/>
              </a:ext>
            </a:extLst>
          </p:cNvPr>
          <p:cNvSpPr/>
          <p:nvPr/>
        </p:nvSpPr>
        <p:spPr>
          <a:xfrm rot="10800000" flipH="1">
            <a:off x="0" y="5787772"/>
            <a:ext cx="6383045" cy="107863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BCD0DF04-21F5-42A2-86E9-6659BECE9EDA}"/>
              </a:ext>
            </a:extLst>
          </p:cNvPr>
          <p:cNvCxnSpPr/>
          <p:nvPr/>
        </p:nvCxnSpPr>
        <p:spPr>
          <a:xfrm>
            <a:off x="3191522" y="2384329"/>
            <a:ext cx="0" cy="15203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4347C91D-33A4-4A4C-8D76-F5D98E5F4DBB}"/>
              </a:ext>
            </a:extLst>
          </p:cNvPr>
          <p:cNvCxnSpPr/>
          <p:nvPr/>
        </p:nvCxnSpPr>
        <p:spPr>
          <a:xfrm>
            <a:off x="8193019" y="2469467"/>
            <a:ext cx="0" cy="15203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9FE5619B-C275-46D8-BA15-8321737C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84329"/>
            <a:ext cx="1198965" cy="1520301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B2A1066D-B8AE-43A6-8C08-FA8D9894F251}"/>
              </a:ext>
            </a:extLst>
          </p:cNvPr>
          <p:cNvSpPr txBox="1"/>
          <p:nvPr/>
        </p:nvSpPr>
        <p:spPr>
          <a:xfrm>
            <a:off x="8473897" y="2849605"/>
            <a:ext cx="315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SU" panose="02000506040000020003" pitchFamily="2" charset="-34"/>
                <a:cs typeface="RSU" panose="02000506040000020003" pitchFamily="2" charset="-34"/>
              </a:rPr>
              <a:t>จบการนำเสนอ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1EC50E4-C429-4919-994F-3CAFE715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956" y="2384329"/>
            <a:ext cx="1576530" cy="1713654"/>
          </a:xfrm>
          <a:prstGeom prst="rect">
            <a:avLst/>
          </a:prstGeom>
        </p:spPr>
      </p:pic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26A2B7B1-9FB1-42D4-894C-78841DC0DE97}"/>
              </a:ext>
            </a:extLst>
          </p:cNvPr>
          <p:cNvCxnSpPr/>
          <p:nvPr/>
        </p:nvCxnSpPr>
        <p:spPr>
          <a:xfrm>
            <a:off x="5659105" y="2449497"/>
            <a:ext cx="0" cy="15203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A896EC0-54C9-4649-B85B-1581DBCFC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282" y="2478884"/>
            <a:ext cx="1629206" cy="151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2422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</TotalTime>
  <Words>909</Words>
  <Application>Microsoft Office PowerPoint</Application>
  <PresentationFormat>แบบจอกว้าง</PresentationFormat>
  <Paragraphs>101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Eras Bold ITC</vt:lpstr>
      <vt:lpstr>RSU</vt:lpstr>
      <vt:lpstr>RSU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Dell</dc:creator>
  <cp:lastModifiedBy>Dell</cp:lastModifiedBy>
  <cp:revision>167</cp:revision>
  <dcterms:created xsi:type="dcterms:W3CDTF">2021-08-21T15:36:11Z</dcterms:created>
  <dcterms:modified xsi:type="dcterms:W3CDTF">2022-12-05T03:30:52Z</dcterms:modified>
</cp:coreProperties>
</file>