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56" r:id="rId4"/>
    <p:sldId id="265"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193943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206985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7F0A71-74BA-493B-8221-FA1F738E78E8}" type="slidenum">
              <a:rPr lang="th-TH" smtClean="0"/>
              <a:t>‹#›</a:t>
            </a:fld>
            <a:endParaRPr lang="th-T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1914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h-TH"/>
              <a:t>คลิกเพื่อแก้ไขสไตล์ชื่อเรื่องต้นแบบ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2A9EFFB5-7289-4DA8-8879-829406B41016}" type="datetimeFigureOut">
              <a:rPr lang="th-TH" smtClean="0"/>
              <a:t>20/01/64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2193069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2A9EFFB5-7289-4DA8-8879-829406B41016}" type="datetimeFigureOut">
              <a:rPr lang="th-TH" smtClean="0"/>
              <a:t>20/01/64</a:t>
            </a:fld>
            <a:endParaRPr lang="th-TH"/>
          </a:p>
        </p:txBody>
      </p:sp>
      <p:sp>
        <p:nvSpPr>
          <p:cNvPr id="6" name="Footer Placeholder 5"/>
          <p:cNvSpPr>
            <a:spLocks noGrp="1"/>
          </p:cNvSpPr>
          <p:nvPr>
            <p:ph type="ftr" sz="quarter" idx="11"/>
          </p:nvPr>
        </p:nvSpPr>
        <p:spPr/>
        <p:txBody>
          <a:bodyPr/>
          <a:lstStyle/>
          <a:p>
            <a:endParaRPr lang="th-T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7F0A71-74BA-493B-8221-FA1F738E78E8}" type="slidenum">
              <a:rPr lang="th-TH" smtClean="0"/>
              <a:t>‹#›</a:t>
            </a:fld>
            <a:endParaRPr lang="th-T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1451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2A9EFFB5-7289-4DA8-8879-829406B41016}" type="datetimeFigureOut">
              <a:rPr lang="th-TH" smtClean="0"/>
              <a:t>20/01/64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2395964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3618287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154488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334882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2A9EFFB5-7289-4DA8-8879-829406B41016}" type="datetimeFigureOut">
              <a:rPr lang="th-TH" smtClean="0"/>
              <a:t>20/01/64</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299745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2A9EFFB5-7289-4DA8-8879-829406B41016}" type="datetimeFigureOut">
              <a:rPr lang="th-TH" smtClean="0"/>
              <a:t>20/01/64</a:t>
            </a:fld>
            <a:endParaRPr lang="th-TH"/>
          </a:p>
        </p:txBody>
      </p:sp>
      <p:sp>
        <p:nvSpPr>
          <p:cNvPr id="6" name="Footer Placeholder 5"/>
          <p:cNvSpPr>
            <a:spLocks noGrp="1"/>
          </p:cNvSpPr>
          <p:nvPr>
            <p:ph type="ftr" sz="quarter" idx="11"/>
          </p:nvPr>
        </p:nvSpPr>
        <p:spPr/>
        <p:txBody>
          <a:bodyPr/>
          <a:lstStyle/>
          <a:p>
            <a:endParaRPr lang="th-T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258668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2A9EFFB5-7289-4DA8-8879-829406B41016}" type="datetimeFigureOut">
              <a:rPr lang="th-TH" smtClean="0"/>
              <a:t>20/01/64</a:t>
            </a:fld>
            <a:endParaRPr lang="th-TH"/>
          </a:p>
        </p:txBody>
      </p:sp>
      <p:sp>
        <p:nvSpPr>
          <p:cNvPr id="8" name="Footer Placeholder 7"/>
          <p:cNvSpPr>
            <a:spLocks noGrp="1"/>
          </p:cNvSpPr>
          <p:nvPr>
            <p:ph type="ftr" sz="quarter" idx="11"/>
          </p:nvPr>
        </p:nvSpPr>
        <p:spPr/>
        <p:txBody>
          <a:bodyPr/>
          <a:lstStyle/>
          <a:p>
            <a:endParaRPr lang="th-T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14022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2A9EFFB5-7289-4DA8-8879-829406B41016}" type="datetimeFigureOut">
              <a:rPr lang="th-TH" smtClean="0"/>
              <a:t>20/01/64</a:t>
            </a:fld>
            <a:endParaRPr lang="th-TH"/>
          </a:p>
        </p:txBody>
      </p:sp>
      <p:sp>
        <p:nvSpPr>
          <p:cNvPr id="4" name="Footer Placeholder 3"/>
          <p:cNvSpPr>
            <a:spLocks noGrp="1"/>
          </p:cNvSpPr>
          <p:nvPr>
            <p:ph type="ftr" sz="quarter" idx="11"/>
          </p:nvPr>
        </p:nvSpPr>
        <p:spPr/>
        <p:txBody>
          <a:bodyPr/>
          <a:lstStyle/>
          <a:p>
            <a:endParaRPr lang="th-T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44635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EFFB5-7289-4DA8-8879-829406B41016}" type="datetimeFigureOut">
              <a:rPr lang="th-TH" smtClean="0"/>
              <a:t>20/01/64</a:t>
            </a:fld>
            <a:endParaRPr lang="th-TH"/>
          </a:p>
        </p:txBody>
      </p:sp>
      <p:sp>
        <p:nvSpPr>
          <p:cNvPr id="3" name="Footer Placeholder 2"/>
          <p:cNvSpPr>
            <a:spLocks noGrp="1"/>
          </p:cNvSpPr>
          <p:nvPr>
            <p:ph type="ftr" sz="quarter" idx="11"/>
          </p:nvPr>
        </p:nvSpPr>
        <p:spPr/>
        <p:txBody>
          <a:bodyPr/>
          <a:lstStyle/>
          <a:p>
            <a:endParaRPr lang="th-T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81711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2A9EFFB5-7289-4DA8-8879-829406B41016}" type="datetimeFigureOut">
              <a:rPr lang="th-TH" smtClean="0"/>
              <a:t>20/01/64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155288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2A9EFFB5-7289-4DA8-8879-829406B41016}" type="datetimeFigureOut">
              <a:rPr lang="th-TH" smtClean="0"/>
              <a:t>20/01/64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7F0A71-74BA-493B-8221-FA1F738E78E8}" type="slidenum">
              <a:rPr lang="th-TH" smtClean="0"/>
              <a:t>‹#›</a:t>
            </a:fld>
            <a:endParaRPr lang="th-TH"/>
          </a:p>
        </p:txBody>
      </p:sp>
    </p:spTree>
    <p:extLst>
      <p:ext uri="{BB962C8B-B14F-4D97-AF65-F5344CB8AC3E}">
        <p14:creationId xmlns:p14="http://schemas.microsoft.com/office/powerpoint/2010/main" val="177199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9EFFB5-7289-4DA8-8879-829406B41016}" type="datetimeFigureOut">
              <a:rPr lang="th-TH" smtClean="0"/>
              <a:t>20/01/64</a:t>
            </a:fld>
            <a:endParaRPr lang="th-T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h-T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7F0A71-74BA-493B-8221-FA1F738E78E8}" type="slidenum">
              <a:rPr lang="th-TH" smtClean="0"/>
              <a:t>‹#›</a:t>
            </a:fld>
            <a:endParaRPr lang="th-TH"/>
          </a:p>
        </p:txBody>
      </p:sp>
    </p:spTree>
    <p:extLst>
      <p:ext uri="{BB962C8B-B14F-4D97-AF65-F5344CB8AC3E}">
        <p14:creationId xmlns:p14="http://schemas.microsoft.com/office/powerpoint/2010/main" val="387724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6B9C012-5AA8-4C62-AF7C-109A9BDE42D2}"/>
              </a:ext>
            </a:extLst>
          </p:cNvPr>
          <p:cNvSpPr>
            <a:spLocks noGrp="1"/>
          </p:cNvSpPr>
          <p:nvPr>
            <p:ph type="title"/>
          </p:nvPr>
        </p:nvSpPr>
        <p:spPr/>
        <p:txBody>
          <a:bodyPr/>
          <a:lstStyle/>
          <a:p>
            <a:pPr algn="ctr"/>
            <a:r>
              <a:rPr lang="ar-EG" b="1" dirty="0"/>
              <a:t>ثانيًا|كيفية كتابة التقرير</a:t>
            </a:r>
            <a:br>
              <a:rPr lang="en-US" dirty="0"/>
            </a:br>
            <a:endParaRPr lang="th-TH" dirty="0"/>
          </a:p>
        </p:txBody>
      </p:sp>
      <p:sp>
        <p:nvSpPr>
          <p:cNvPr id="3" name="ตัวแทนเนื้อหา 2">
            <a:extLst>
              <a:ext uri="{FF2B5EF4-FFF2-40B4-BE49-F238E27FC236}">
                <a16:creationId xmlns:a16="http://schemas.microsoft.com/office/drawing/2014/main" id="{3E844745-E6BE-4B04-B1B5-FDCC8F18DB2E}"/>
              </a:ext>
            </a:extLst>
          </p:cNvPr>
          <p:cNvSpPr>
            <a:spLocks noGrp="1"/>
          </p:cNvSpPr>
          <p:nvPr>
            <p:ph idx="1"/>
          </p:nvPr>
        </p:nvSpPr>
        <p:spPr/>
        <p:txBody>
          <a:bodyPr>
            <a:normAutofit/>
          </a:bodyPr>
          <a:lstStyle/>
          <a:p>
            <a:pPr algn="r" rtl="1"/>
            <a:r>
              <a:rPr lang="ar-EG" sz="3200" b="1" u="sng" dirty="0"/>
              <a:t>تعريف التقرير</a:t>
            </a:r>
            <a:endParaRPr lang="en-US" sz="3200" dirty="0"/>
          </a:p>
          <a:p>
            <a:pPr algn="just" rtl="1"/>
            <a:r>
              <a:rPr lang="ar-EG" sz="3200" dirty="0"/>
              <a:t>هو عرض للحقائق الخاصة بموضوع معيّن أو مشكلة عرضًا تحليلًا بطريقة مسلسلة ومبسطة مع ذكر الاقتراحات التي تتماشى مع النتائج التي تم التوصل إليها بالبحث والتحليل. </a:t>
            </a:r>
            <a:endParaRPr lang="en-US" sz="3200" dirty="0"/>
          </a:p>
          <a:p>
            <a:pPr algn="just" rtl="1"/>
            <a:r>
              <a:rPr lang="ar-EG" sz="3200" dirty="0"/>
              <a:t>أي أنه أحد أساليب الاتصال في منشآت الأعمال، والهدف الأساسي منه: نقل المعلومات</a:t>
            </a:r>
            <a:endParaRPr lang="th-TH" sz="3200" dirty="0"/>
          </a:p>
        </p:txBody>
      </p:sp>
    </p:spTree>
    <p:extLst>
      <p:ext uri="{BB962C8B-B14F-4D97-AF65-F5344CB8AC3E}">
        <p14:creationId xmlns:p14="http://schemas.microsoft.com/office/powerpoint/2010/main" val="184752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F9D7EE1-C516-4DDD-A71A-BBB1DB8BDD4A}"/>
              </a:ext>
            </a:extLst>
          </p:cNvPr>
          <p:cNvSpPr>
            <a:spLocks noGrp="1"/>
          </p:cNvSpPr>
          <p:nvPr>
            <p:ph type="title"/>
          </p:nvPr>
        </p:nvSpPr>
        <p:spPr/>
        <p:txBody>
          <a:bodyPr/>
          <a:lstStyle/>
          <a:p>
            <a:pPr algn="r" rtl="1"/>
            <a:r>
              <a:rPr lang="ar-KW" b="1" u="sng" dirty="0">
                <a:ea typeface="Calibri" panose="020F0502020204030204" pitchFamily="34" charset="0"/>
                <a:cs typeface="Traditional Arabic" panose="02020603050405020304" pitchFamily="18" charset="-78"/>
              </a:rPr>
              <a:t>أهمية التقرير</a:t>
            </a:r>
            <a:endParaRPr lang="th-TH" dirty="0"/>
          </a:p>
        </p:txBody>
      </p:sp>
      <p:sp>
        <p:nvSpPr>
          <p:cNvPr id="3" name="ตัวแทนเนื้อหา 2">
            <a:extLst>
              <a:ext uri="{FF2B5EF4-FFF2-40B4-BE49-F238E27FC236}">
                <a16:creationId xmlns:a16="http://schemas.microsoft.com/office/drawing/2014/main" id="{BDB24CBD-B829-401C-9748-BFE34A47774F}"/>
              </a:ext>
            </a:extLst>
          </p:cNvPr>
          <p:cNvSpPr>
            <a:spLocks noGrp="1"/>
          </p:cNvSpPr>
          <p:nvPr>
            <p:ph idx="1"/>
          </p:nvPr>
        </p:nvSpPr>
        <p:spPr>
          <a:xfrm>
            <a:off x="677334" y="1423447"/>
            <a:ext cx="8596668" cy="5184743"/>
          </a:xfrm>
        </p:spPr>
        <p:txBody>
          <a:bodyPr>
            <a:normAutofit lnSpcReduction="10000"/>
          </a:bodyPr>
          <a:lstStyle/>
          <a:p>
            <a:pPr algn="r" rtl="1">
              <a:lnSpc>
                <a:spcPct val="107000"/>
              </a:lnSpc>
              <a:spcAft>
                <a:spcPts val="800"/>
              </a:spcAft>
            </a:pPr>
            <a:r>
              <a:rPr lang="ar-KW" sz="3200" dirty="0">
                <a:latin typeface="Calibri" panose="020F0502020204030204" pitchFamily="34" charset="0"/>
                <a:ea typeface="Calibri" panose="020F0502020204030204" pitchFamily="34" charset="0"/>
                <a:cs typeface="Traditional Arabic" panose="02020603050405020304" pitchFamily="18" charset="-78"/>
              </a:rPr>
              <a:t>1</a:t>
            </a:r>
            <a:r>
              <a:rPr lang="en-US" sz="3200" dirty="0">
                <a:latin typeface="Traditional Arabic" panose="02020603050405020304" pitchFamily="18" charset="-78"/>
                <a:ea typeface="Calibri" panose="020F0502020204030204" pitchFamily="34" charset="0"/>
                <a:cs typeface="Cordia New" panose="020B0304020202020204" pitchFamily="34" charset="-34"/>
              </a:rPr>
              <a:t>. </a:t>
            </a:r>
            <a:r>
              <a:rPr lang="ar-KW" sz="3200" dirty="0">
                <a:latin typeface="Calibri" panose="020F0502020204030204" pitchFamily="34" charset="0"/>
                <a:ea typeface="Calibri" panose="020F0502020204030204" pitchFamily="34" charset="0"/>
                <a:cs typeface="Traditional Arabic" panose="02020603050405020304" pitchFamily="18" charset="-78"/>
              </a:rPr>
              <a:t>تعد التقارير مصدراً دائما للمعلومات يمكن الرجوع إليها في أي وقت</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r" rtl="1">
              <a:lnSpc>
                <a:spcPct val="107000"/>
              </a:lnSpc>
              <a:spcAft>
                <a:spcPts val="800"/>
              </a:spcAft>
            </a:pPr>
            <a:r>
              <a:rPr lang="ar-KW" sz="3200" dirty="0">
                <a:latin typeface="Calibri" panose="020F0502020204030204" pitchFamily="34" charset="0"/>
                <a:ea typeface="Calibri" panose="020F0502020204030204" pitchFamily="34" charset="0"/>
                <a:cs typeface="Traditional Arabic" panose="02020603050405020304" pitchFamily="18" charset="-78"/>
              </a:rPr>
              <a:t>2</a:t>
            </a:r>
            <a:r>
              <a:rPr lang="en-US" sz="3200" dirty="0">
                <a:latin typeface="Traditional Arabic" panose="02020603050405020304" pitchFamily="18" charset="-78"/>
                <a:ea typeface="Calibri" panose="020F0502020204030204" pitchFamily="34" charset="0"/>
                <a:cs typeface="Cordia New" panose="020B0304020202020204" pitchFamily="34" charset="-34"/>
              </a:rPr>
              <a:t>. </a:t>
            </a:r>
            <a:r>
              <a:rPr lang="ar-KW" sz="3200" dirty="0">
                <a:latin typeface="Calibri" panose="020F0502020204030204" pitchFamily="34" charset="0"/>
                <a:ea typeface="Calibri" panose="020F0502020204030204" pitchFamily="34" charset="0"/>
                <a:cs typeface="Traditional Arabic" panose="02020603050405020304" pitchFamily="18" charset="-78"/>
              </a:rPr>
              <a:t>تساعد التقارير على فهم واستيعاب المعلومات والحقائق أكثر من وسائل الاتصال الأخرى</a:t>
            </a:r>
            <a:r>
              <a:rPr lang="en-US" sz="3200" dirty="0">
                <a:latin typeface="Traditional Arabic" panose="02020603050405020304" pitchFamily="18" charset="-78"/>
                <a:ea typeface="Calibri" panose="020F0502020204030204" pitchFamily="34" charset="0"/>
                <a:cs typeface="Cordia New" panose="020B0304020202020204" pitchFamily="34" charset="-34"/>
              </a:rPr>
              <a:t>.</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r" rtl="1">
              <a:lnSpc>
                <a:spcPct val="107000"/>
              </a:lnSpc>
              <a:spcAft>
                <a:spcPts val="800"/>
              </a:spcAft>
            </a:pPr>
            <a:r>
              <a:rPr lang="ar-KW" sz="3200" dirty="0">
                <a:latin typeface="Calibri" panose="020F0502020204030204" pitchFamily="34" charset="0"/>
                <a:ea typeface="Calibri" panose="020F0502020204030204" pitchFamily="34" charset="0"/>
                <a:cs typeface="Traditional Arabic" panose="02020603050405020304" pitchFamily="18" charset="-78"/>
              </a:rPr>
              <a:t>3</a:t>
            </a:r>
            <a:r>
              <a:rPr lang="en-US" sz="3200" dirty="0">
                <a:latin typeface="Traditional Arabic" panose="02020603050405020304" pitchFamily="18" charset="-78"/>
                <a:ea typeface="Calibri" panose="020F0502020204030204" pitchFamily="34" charset="0"/>
                <a:cs typeface="Cordia New" panose="020B0304020202020204" pitchFamily="34" charset="-34"/>
              </a:rPr>
              <a:t>. </a:t>
            </a:r>
            <a:r>
              <a:rPr lang="ar-KW" sz="3200" dirty="0">
                <a:latin typeface="Calibri" panose="020F0502020204030204" pitchFamily="34" charset="0"/>
                <a:ea typeface="Calibri" panose="020F0502020204030204" pitchFamily="34" charset="0"/>
                <a:cs typeface="Traditional Arabic" panose="02020603050405020304" pitchFamily="18" charset="-78"/>
              </a:rPr>
              <a:t>تُعد التقارير القاعدة الأساسية التي تتخذ القرارات بناء عليها.</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r" rtl="1">
              <a:lnSpc>
                <a:spcPct val="107000"/>
              </a:lnSpc>
              <a:spcAft>
                <a:spcPts val="800"/>
              </a:spcAft>
            </a:pPr>
            <a:r>
              <a:rPr lang="ar-KW" sz="3200" dirty="0">
                <a:latin typeface="Calibri" panose="020F0502020204030204" pitchFamily="34" charset="0"/>
                <a:ea typeface="Calibri" panose="020F0502020204030204" pitchFamily="34" charset="0"/>
                <a:cs typeface="Traditional Arabic" panose="02020603050405020304" pitchFamily="18" charset="-78"/>
              </a:rPr>
              <a:t>4</a:t>
            </a:r>
            <a:r>
              <a:rPr lang="en-US" sz="3200" dirty="0">
                <a:latin typeface="Traditional Arabic" panose="02020603050405020304" pitchFamily="18" charset="-78"/>
                <a:ea typeface="Calibri" panose="020F0502020204030204" pitchFamily="34" charset="0"/>
                <a:cs typeface="Cordia New" panose="020B0304020202020204" pitchFamily="34" charset="-34"/>
              </a:rPr>
              <a:t>. </a:t>
            </a:r>
            <a:r>
              <a:rPr lang="ar-KW" sz="3200" dirty="0">
                <a:latin typeface="Calibri" panose="020F0502020204030204" pitchFamily="34" charset="0"/>
                <a:ea typeface="Calibri" panose="020F0502020204030204" pitchFamily="34" charset="0"/>
                <a:cs typeface="Traditional Arabic" panose="02020603050405020304" pitchFamily="18" charset="-78"/>
              </a:rPr>
              <a:t>تتميز التقارير بالاعتدال في إعدادها إذا قورنت ببعض أساليب الاتصال الأخرى.</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just" rtl="1">
              <a:lnSpc>
                <a:spcPct val="107000"/>
              </a:lnSpc>
              <a:spcAft>
                <a:spcPts val="800"/>
              </a:spcAft>
            </a:pPr>
            <a:r>
              <a:rPr lang="ar-KW" sz="3200" dirty="0">
                <a:latin typeface="Calibri" panose="020F0502020204030204" pitchFamily="34" charset="0"/>
                <a:ea typeface="Calibri" panose="020F0502020204030204" pitchFamily="34" charset="0"/>
                <a:cs typeface="Traditional Arabic" panose="02020603050405020304" pitchFamily="18" charset="-78"/>
              </a:rPr>
              <a:t>وعلى ذلك فان التقارير المكتوبة تعتبر من أهم وسائل الاتصال في منشأة الأعمال.</a:t>
            </a:r>
            <a:endParaRPr lang="en-US" sz="3200" dirty="0">
              <a:latin typeface="Calibri" panose="020F0502020204030204" pitchFamily="34" charset="0"/>
              <a:ea typeface="Calibri" panose="020F0502020204030204" pitchFamily="34" charset="0"/>
              <a:cs typeface="Cordia New" panose="020B0304020202020204" pitchFamily="34" charset="-34"/>
            </a:endParaRPr>
          </a:p>
          <a:p>
            <a:endParaRPr lang="th-TH" dirty="0"/>
          </a:p>
        </p:txBody>
      </p:sp>
    </p:spTree>
    <p:extLst>
      <p:ext uri="{BB962C8B-B14F-4D97-AF65-F5344CB8AC3E}">
        <p14:creationId xmlns:p14="http://schemas.microsoft.com/office/powerpoint/2010/main" val="3633136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80F92F8-017B-460B-8DF2-9D5333E9DC39}"/>
              </a:ext>
            </a:extLst>
          </p:cNvPr>
          <p:cNvSpPr>
            <a:spLocks noGrp="1"/>
          </p:cNvSpPr>
          <p:nvPr>
            <p:ph type="ctrTitle"/>
          </p:nvPr>
        </p:nvSpPr>
        <p:spPr>
          <a:xfrm>
            <a:off x="1524000" y="471340"/>
            <a:ext cx="9144000" cy="688157"/>
          </a:xfrm>
        </p:spPr>
        <p:txBody>
          <a:bodyPr>
            <a:normAutofit/>
          </a:bodyPr>
          <a:lstStyle/>
          <a:p>
            <a:pPr algn="ctr"/>
            <a:r>
              <a:rPr lang="ar-SA" sz="3200" b="1" u="sng" dirty="0"/>
              <a:t>أهداف التقرير</a:t>
            </a:r>
            <a:endParaRPr lang="th-TH" sz="3200" dirty="0"/>
          </a:p>
        </p:txBody>
      </p:sp>
      <p:sp>
        <p:nvSpPr>
          <p:cNvPr id="3" name="ชื่อเรื่องรอง 2">
            <a:extLst>
              <a:ext uri="{FF2B5EF4-FFF2-40B4-BE49-F238E27FC236}">
                <a16:creationId xmlns:a16="http://schemas.microsoft.com/office/drawing/2014/main" id="{757CD2CD-1122-4E04-B44F-8361341C276D}"/>
              </a:ext>
            </a:extLst>
          </p:cNvPr>
          <p:cNvSpPr>
            <a:spLocks noGrp="1"/>
          </p:cNvSpPr>
          <p:nvPr>
            <p:ph type="subTitle" idx="1"/>
          </p:nvPr>
        </p:nvSpPr>
        <p:spPr>
          <a:xfrm>
            <a:off x="1524000" y="1423447"/>
            <a:ext cx="9144000" cy="5081047"/>
          </a:xfrm>
        </p:spPr>
        <p:txBody>
          <a:bodyPr>
            <a:normAutofit/>
          </a:bodyPr>
          <a:lstStyle/>
          <a:p>
            <a:pPr marL="342900" lvl="0" indent="-342900" algn="r" rtl="1">
              <a:lnSpc>
                <a:spcPct val="107000"/>
              </a:lnSpc>
              <a:spcAft>
                <a:spcPts val="800"/>
              </a:spcAft>
              <a:buFont typeface="+mj-lt"/>
              <a:buAutoNum type="arabicPeriod"/>
            </a:pPr>
            <a:r>
              <a:rPr lang="ar-SA" sz="3200" dirty="0">
                <a:latin typeface="Calibri" panose="020F0502020204030204" pitchFamily="34" charset="0"/>
                <a:ea typeface="Calibri" panose="020F0502020204030204" pitchFamily="34" charset="0"/>
                <a:cs typeface="Traditional Arabic" panose="02020603050405020304" pitchFamily="18" charset="-78"/>
              </a:rPr>
              <a:t>معاونه الإدارة في أداء وظائفها المختلفة</a:t>
            </a:r>
            <a:r>
              <a:rPr lang="ar-KW" sz="3200" dirty="0">
                <a:latin typeface="Traditional Arabic" panose="02020603050405020304" pitchFamily="18" charset="-78"/>
                <a:ea typeface="Calibri" panose="020F0502020204030204" pitchFamily="34" charset="0"/>
              </a:rPr>
              <a:t>.</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marL="342900" lvl="0" indent="-342900" algn="r" rtl="1">
              <a:lnSpc>
                <a:spcPct val="107000"/>
              </a:lnSpc>
              <a:spcAft>
                <a:spcPts val="800"/>
              </a:spcAft>
              <a:buFont typeface="+mj-lt"/>
              <a:buAutoNum type="arabicPeriod"/>
            </a:pPr>
            <a:r>
              <a:rPr lang="ar-KW" sz="3200" dirty="0">
                <a:latin typeface="Calibri" panose="020F0502020204030204" pitchFamily="34" charset="0"/>
                <a:ea typeface="Calibri" panose="020F0502020204030204" pitchFamily="34" charset="0"/>
                <a:cs typeface="Traditional Arabic" panose="02020603050405020304" pitchFamily="18" charset="-78"/>
              </a:rPr>
              <a:t>ا</a:t>
            </a:r>
            <a:r>
              <a:rPr lang="ar-SA" sz="3200" dirty="0">
                <a:latin typeface="Calibri" panose="020F0502020204030204" pitchFamily="34" charset="0"/>
                <a:ea typeface="Calibri" panose="020F0502020204030204" pitchFamily="34" charset="0"/>
                <a:cs typeface="Traditional Arabic" panose="02020603050405020304" pitchFamily="18" charset="-78"/>
              </a:rPr>
              <a:t>لتوثيق والتسجيل</a:t>
            </a:r>
            <a:r>
              <a:rPr lang="ar-KW" sz="3200" dirty="0">
                <a:latin typeface="Traditional Arabic" panose="02020603050405020304" pitchFamily="18" charset="-78"/>
                <a:ea typeface="Calibri" panose="020F0502020204030204" pitchFamily="34" charset="0"/>
              </a:rPr>
              <a:t>.</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marL="342900" lvl="0" indent="-342900" algn="r" rtl="1">
              <a:lnSpc>
                <a:spcPct val="107000"/>
              </a:lnSpc>
              <a:spcAft>
                <a:spcPts val="800"/>
              </a:spcAft>
              <a:buFont typeface="+mj-lt"/>
              <a:buAutoNum type="arabicPeriod"/>
            </a:pPr>
            <a:r>
              <a:rPr lang="ar-SA" sz="3200" dirty="0">
                <a:latin typeface="Calibri" panose="020F0502020204030204" pitchFamily="34" charset="0"/>
                <a:ea typeface="Calibri" panose="020F0502020204030204" pitchFamily="34" charset="0"/>
                <a:cs typeface="Traditional Arabic" panose="02020603050405020304" pitchFamily="18" charset="-78"/>
              </a:rPr>
              <a:t>تبادل المعلومات</a:t>
            </a:r>
            <a:r>
              <a:rPr lang="ar-KW" sz="3200" dirty="0">
                <a:latin typeface="Traditional Arabic" panose="02020603050405020304" pitchFamily="18" charset="-78"/>
                <a:ea typeface="Calibri" panose="020F0502020204030204" pitchFamily="34" charset="0"/>
              </a:rPr>
              <a:t>.</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marL="342900" lvl="0" indent="-342900" algn="r" rtl="1">
              <a:lnSpc>
                <a:spcPct val="107000"/>
              </a:lnSpc>
              <a:spcAft>
                <a:spcPts val="800"/>
              </a:spcAft>
              <a:buFont typeface="+mj-lt"/>
              <a:buAutoNum type="arabicPeriod"/>
            </a:pPr>
            <a:r>
              <a:rPr lang="ar-SA" sz="3200" dirty="0">
                <a:latin typeface="Calibri" panose="020F0502020204030204" pitchFamily="34" charset="0"/>
                <a:ea typeface="Calibri" panose="020F0502020204030204" pitchFamily="34" charset="0"/>
                <a:cs typeface="Traditional Arabic" panose="02020603050405020304" pitchFamily="18" charset="-78"/>
              </a:rPr>
              <a:t>إعلام الغير بأمر من الأمور</a:t>
            </a:r>
            <a:r>
              <a:rPr lang="ar-KW" sz="3200" dirty="0">
                <a:latin typeface="Traditional Arabic" panose="02020603050405020304" pitchFamily="18" charset="-78"/>
                <a:ea typeface="Calibri" panose="020F0502020204030204" pitchFamily="34" charset="0"/>
              </a:rPr>
              <a:t>.</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marL="342900" lvl="0" indent="-342900" algn="r" rtl="1">
              <a:lnSpc>
                <a:spcPct val="107000"/>
              </a:lnSpc>
              <a:spcAft>
                <a:spcPts val="800"/>
              </a:spcAft>
              <a:buFont typeface="+mj-lt"/>
              <a:buAutoNum type="arabicPeriod"/>
            </a:pPr>
            <a:r>
              <a:rPr lang="ar-SA" sz="3200" dirty="0">
                <a:latin typeface="Calibri" panose="020F0502020204030204" pitchFamily="34" charset="0"/>
                <a:ea typeface="Calibri" panose="020F0502020204030204" pitchFamily="34" charset="0"/>
                <a:cs typeface="Traditional Arabic" panose="02020603050405020304" pitchFamily="18" charset="-78"/>
              </a:rPr>
              <a:t>إقناع الآحرين بوجهة نظر محدده</a:t>
            </a:r>
            <a:r>
              <a:rPr lang="ar-SA" sz="3200" dirty="0">
                <a:latin typeface="Traditional Arabic" panose="02020603050405020304" pitchFamily="18" charset="-78"/>
                <a:ea typeface="Calibri" panose="020F0502020204030204" pitchFamily="34" charset="0"/>
              </a:rPr>
              <a:t>.</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marL="342900" lvl="0" indent="-342900" algn="r" rtl="1">
              <a:lnSpc>
                <a:spcPct val="107000"/>
              </a:lnSpc>
              <a:spcAft>
                <a:spcPts val="800"/>
              </a:spcAft>
              <a:buFont typeface="+mj-lt"/>
              <a:buAutoNum type="arabicPeriod"/>
            </a:pPr>
            <a:r>
              <a:rPr lang="ar-SA" sz="3200" dirty="0">
                <a:latin typeface="Calibri" panose="020F0502020204030204" pitchFamily="34" charset="0"/>
                <a:ea typeface="Calibri" panose="020F0502020204030204" pitchFamily="34" charset="0"/>
                <a:cs typeface="Traditional Arabic" panose="02020603050405020304" pitchFamily="18" charset="-78"/>
              </a:rPr>
              <a:t>عرض نتائج بحث أو دراسة لموضوع معين أو مشكله مهمة، ليستفيد من قراءة هذا التقرير كل من اطلع عليه.</a:t>
            </a:r>
            <a:endParaRPr lang="en-US" sz="3200" dirty="0">
              <a:latin typeface="Calibri" panose="020F0502020204030204" pitchFamily="34" charset="0"/>
              <a:ea typeface="Calibri" panose="020F0502020204030204" pitchFamily="34" charset="0"/>
              <a:cs typeface="Cordia New" panose="020B0304020202020204" pitchFamily="34" charset="-34"/>
            </a:endParaRPr>
          </a:p>
          <a:p>
            <a:pPr algn="just" rtl="1"/>
            <a:endParaRPr lang="th-TH" dirty="0"/>
          </a:p>
        </p:txBody>
      </p:sp>
    </p:spTree>
    <p:extLst>
      <p:ext uri="{BB962C8B-B14F-4D97-AF65-F5344CB8AC3E}">
        <p14:creationId xmlns:p14="http://schemas.microsoft.com/office/powerpoint/2010/main" val="289110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29E904E2-2ADF-4B90-BAC7-4CF28B316DF5}"/>
              </a:ext>
            </a:extLst>
          </p:cNvPr>
          <p:cNvSpPr>
            <a:spLocks noGrp="1"/>
          </p:cNvSpPr>
          <p:nvPr>
            <p:ph type="title"/>
          </p:nvPr>
        </p:nvSpPr>
        <p:spPr>
          <a:xfrm>
            <a:off x="2592925" y="624110"/>
            <a:ext cx="8911687" cy="723923"/>
          </a:xfrm>
        </p:spPr>
        <p:txBody>
          <a:bodyPr>
            <a:normAutofit/>
          </a:bodyPr>
          <a:lstStyle/>
          <a:p>
            <a:pPr algn="ctr" rtl="1"/>
            <a:r>
              <a:rPr lang="ar-SA" sz="3200" b="1" u="sng" dirty="0">
                <a:ea typeface="Calibri" panose="020F0502020204030204" pitchFamily="34" charset="0"/>
                <a:cs typeface="Traditional Arabic" panose="02020603050405020304" pitchFamily="18" charset="-78"/>
              </a:rPr>
              <a:t>فوائد استعمال التقارير</a:t>
            </a:r>
            <a:endParaRPr lang="th-TH" sz="3200" dirty="0"/>
          </a:p>
        </p:txBody>
      </p:sp>
      <p:sp>
        <p:nvSpPr>
          <p:cNvPr id="3" name="ตัวแทนเนื้อหา 2">
            <a:extLst>
              <a:ext uri="{FF2B5EF4-FFF2-40B4-BE49-F238E27FC236}">
                <a16:creationId xmlns:a16="http://schemas.microsoft.com/office/drawing/2014/main" id="{9AED5055-AC95-454A-A724-43ABF52973AF}"/>
              </a:ext>
            </a:extLst>
          </p:cNvPr>
          <p:cNvSpPr>
            <a:spLocks noGrp="1"/>
          </p:cNvSpPr>
          <p:nvPr>
            <p:ph idx="1"/>
          </p:nvPr>
        </p:nvSpPr>
        <p:spPr>
          <a:xfrm>
            <a:off x="1253765" y="1414021"/>
            <a:ext cx="10250847" cy="5165888"/>
          </a:xfrm>
        </p:spPr>
        <p:txBody>
          <a:bodyPr>
            <a:normAutofit fontScale="85000" lnSpcReduction="10000"/>
          </a:bodyPr>
          <a:lstStyle/>
          <a:p>
            <a:pPr marL="342900" lvl="0" indent="-342900" algn="just" rtl="1">
              <a:spcAft>
                <a:spcPts val="0"/>
              </a:spcAft>
              <a:buFont typeface="+mj-lt"/>
              <a:buAutoNum type="arabicPeriod"/>
            </a:pPr>
            <a:r>
              <a:rPr lang="ar-SA" sz="3900" dirty="0">
                <a:solidFill>
                  <a:srgbClr val="333333"/>
                </a:solidFill>
                <a:latin typeface="Angsana New" panose="02020603050405020304" pitchFamily="18" charset="-34"/>
                <a:ea typeface="Times New Roman" panose="02020603050405020304" pitchFamily="18" charset="0"/>
                <a:cs typeface="Traditional Arabic" panose="02020603050405020304" pitchFamily="18" charset="-78"/>
              </a:rPr>
              <a:t>إجراء تغيي</a:t>
            </a:r>
            <a:r>
              <a:rPr lang="ar-KW" sz="3900" dirty="0">
                <a:solidFill>
                  <a:srgbClr val="333333"/>
                </a:solidFill>
                <a:latin typeface="Angsana New" panose="02020603050405020304" pitchFamily="18" charset="-34"/>
                <a:ea typeface="Times New Roman" panose="02020603050405020304" pitchFamily="18" charset="0"/>
                <a:cs typeface="Traditional Arabic" panose="02020603050405020304" pitchFamily="18" charset="-78"/>
              </a:rPr>
              <a:t>ر في</a:t>
            </a:r>
            <a:r>
              <a:rPr lang="ar-SA" sz="3900" dirty="0">
                <a:solidFill>
                  <a:srgbClr val="333333"/>
                </a:solidFill>
                <a:latin typeface="Angsana New" panose="02020603050405020304" pitchFamily="18" charset="-34"/>
                <a:ea typeface="Times New Roman" panose="02020603050405020304" pitchFamily="18" charset="0"/>
                <a:cs typeface="Traditional Arabic" panose="02020603050405020304" pitchFamily="18" charset="-78"/>
              </a:rPr>
              <a:t> فلسفه المؤسسة. حيث أن معظم التغيرات هي نتيجة اقتراحات قدمت في تقرير معين</a:t>
            </a:r>
            <a:r>
              <a:rPr lang="en-US" sz="3900" dirty="0">
                <a:solidFill>
                  <a:srgbClr val="333333"/>
                </a:solidFill>
                <a:latin typeface="Traditional Arabic" panose="02020603050405020304" pitchFamily="18" charset="-78"/>
                <a:ea typeface="Times New Roman" panose="02020603050405020304" pitchFamily="18" charset="0"/>
                <a:cs typeface="Angsana New" panose="02020603050405020304" pitchFamily="18" charset="-34"/>
              </a:rPr>
              <a:t>.</a:t>
            </a:r>
            <a:endParaRPr lang="en-US" sz="3900" dirty="0">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just" rtl="1">
              <a:spcAft>
                <a:spcPts val="0"/>
              </a:spcAft>
              <a:buFont typeface="+mj-lt"/>
              <a:buAutoNum type="arabicPeriod"/>
            </a:pPr>
            <a:r>
              <a:rPr lang="ar-SA" sz="3900" dirty="0">
                <a:solidFill>
                  <a:srgbClr val="333333"/>
                </a:solidFill>
                <a:latin typeface="Angsana New" panose="02020603050405020304" pitchFamily="18" charset="-34"/>
                <a:ea typeface="Times New Roman" panose="02020603050405020304" pitchFamily="18" charset="0"/>
                <a:cs typeface="Traditional Arabic" panose="02020603050405020304" pitchFamily="18" charset="-78"/>
              </a:rPr>
              <a:t>التنبؤ بالحاجات: حيث أن هناك تقارير تشير إلى وجود حاجات معينة يجب توفيرها للمنظمة. مثل الحاجة إلى زيادة عدد العاملين في إدارة معينة، أو الحاجة إلى زيادة عدد العاملين في إدارة معينه، أو الحاجة إلى تطوير إجراءات السلامة الصناعية داخل المؤسسة</a:t>
            </a:r>
            <a:r>
              <a:rPr lang="en-US" sz="3900" dirty="0">
                <a:solidFill>
                  <a:srgbClr val="333333"/>
                </a:solidFill>
                <a:latin typeface="Traditional Arabic" panose="02020603050405020304" pitchFamily="18" charset="-78"/>
                <a:ea typeface="Times New Roman" panose="02020603050405020304" pitchFamily="18" charset="0"/>
                <a:cs typeface="Angsana New" panose="02020603050405020304" pitchFamily="18" charset="-34"/>
              </a:rPr>
              <a:t> .</a:t>
            </a:r>
            <a:endParaRPr lang="en-US" sz="3900" dirty="0">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just" rtl="1">
              <a:spcAft>
                <a:spcPts val="0"/>
              </a:spcAft>
              <a:buFont typeface="+mj-lt"/>
              <a:buAutoNum type="arabicPeriod"/>
            </a:pPr>
            <a:r>
              <a:rPr lang="ar-SA" sz="3900" dirty="0">
                <a:solidFill>
                  <a:srgbClr val="333333"/>
                </a:solidFill>
                <a:latin typeface="Angsana New" panose="02020603050405020304" pitchFamily="18" charset="-34"/>
                <a:ea typeface="Times New Roman" panose="02020603050405020304" pitchFamily="18" charset="0"/>
                <a:cs typeface="Traditional Arabic" panose="02020603050405020304" pitchFamily="18" charset="-78"/>
              </a:rPr>
              <a:t>مقارنة الانجاز بمعايير الأداء: وهذا يعني استعمال التقارير في الرقابة وخاصة في رقابة التكاليف.</a:t>
            </a:r>
            <a:endParaRPr lang="en-US" sz="3900" dirty="0">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just" rtl="1">
              <a:spcAft>
                <a:spcPts val="0"/>
              </a:spcAft>
              <a:buFont typeface="+mj-lt"/>
              <a:buAutoNum type="arabicPeriod"/>
            </a:pPr>
            <a:r>
              <a:rPr lang="ar-SA" sz="3900" dirty="0">
                <a:solidFill>
                  <a:srgbClr val="333333"/>
                </a:solidFill>
                <a:latin typeface="Angsana New" panose="02020603050405020304" pitchFamily="18" charset="-34"/>
                <a:ea typeface="Times New Roman" panose="02020603050405020304" pitchFamily="18" charset="0"/>
                <a:cs typeface="Traditional Arabic" panose="02020603050405020304" pitchFamily="18" charset="-78"/>
              </a:rPr>
              <a:t>تخفيض التكاليف: المفروض أن تشير التقارير إلى ضرورة تخفيض التكاليف في المؤسسة أو تشير إلى الوافرات الممكن تحقيقها نتيجة تطبيق التوصيات والمتقرحات التي تضمنها التقرير</a:t>
            </a:r>
            <a:r>
              <a:rPr lang="ar-KW" sz="3900" dirty="0">
                <a:solidFill>
                  <a:srgbClr val="333333"/>
                </a:solidFill>
                <a:latin typeface="alakhali"/>
                <a:ea typeface="Times New Roman" panose="02020603050405020304" pitchFamily="18" charset="0"/>
              </a:rPr>
              <a:t>.</a:t>
            </a:r>
            <a:endParaRPr lang="en-US" sz="3900" dirty="0">
              <a:latin typeface="Angsana New" panose="02020603050405020304" pitchFamily="18" charset="-34"/>
              <a:ea typeface="Times New Roman" panose="02020603050405020304" pitchFamily="18" charset="0"/>
              <a:cs typeface="Angsana New" panose="02020603050405020304" pitchFamily="18" charset="-34"/>
            </a:endParaRPr>
          </a:p>
          <a:p>
            <a:pPr algn="r" rtl="1"/>
            <a:endParaRPr lang="th-TH" dirty="0"/>
          </a:p>
        </p:txBody>
      </p:sp>
    </p:spTree>
    <p:extLst>
      <p:ext uri="{BB962C8B-B14F-4D97-AF65-F5344CB8AC3E}">
        <p14:creationId xmlns:p14="http://schemas.microsoft.com/office/powerpoint/2010/main" val="372258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89E1E67-82D6-4577-8F99-0BA26DE22940}"/>
              </a:ext>
            </a:extLst>
          </p:cNvPr>
          <p:cNvSpPr>
            <a:spLocks noGrp="1"/>
          </p:cNvSpPr>
          <p:nvPr>
            <p:ph type="title"/>
          </p:nvPr>
        </p:nvSpPr>
        <p:spPr>
          <a:xfrm>
            <a:off x="2592925" y="624109"/>
            <a:ext cx="8911687" cy="672427"/>
          </a:xfrm>
        </p:spPr>
        <p:txBody>
          <a:bodyPr>
            <a:normAutofit fontScale="90000"/>
          </a:bodyPr>
          <a:lstStyle/>
          <a:p>
            <a:pPr algn="ctr" rtl="1"/>
            <a:r>
              <a:rPr lang="ar-KW" sz="3600" b="1" u="sng"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 أنواع التقارير وتقسيماتها</a:t>
            </a:r>
            <a:br>
              <a:rPr lang="en-US" sz="2800" dirty="0">
                <a:effectLst/>
                <a:latin typeface="Angsana New" panose="02020603050405020304" pitchFamily="18" charset="-34"/>
                <a:ea typeface="Times New Roman" panose="02020603050405020304" pitchFamily="18" charset="0"/>
                <a:cs typeface="Angsana New" panose="02020603050405020304" pitchFamily="18" charset="-34"/>
              </a:rPr>
            </a:br>
            <a:endParaRPr lang="en-US" dirty="0"/>
          </a:p>
        </p:txBody>
      </p:sp>
      <p:sp>
        <p:nvSpPr>
          <p:cNvPr id="3" name="عنصر نائب للمحتوى 2">
            <a:extLst>
              <a:ext uri="{FF2B5EF4-FFF2-40B4-BE49-F238E27FC236}">
                <a16:creationId xmlns:a16="http://schemas.microsoft.com/office/drawing/2014/main" id="{F73FFF97-5AB4-4E94-8ACD-133C69842A28}"/>
              </a:ext>
            </a:extLst>
          </p:cNvPr>
          <p:cNvSpPr>
            <a:spLocks noGrp="1"/>
          </p:cNvSpPr>
          <p:nvPr>
            <p:ph idx="1"/>
          </p:nvPr>
        </p:nvSpPr>
        <p:spPr>
          <a:xfrm>
            <a:off x="573206" y="1296536"/>
            <a:ext cx="10931406" cy="4614686"/>
          </a:xfrm>
        </p:spPr>
        <p:txBody>
          <a:bodyPr>
            <a:normAutofit lnSpcReduction="10000"/>
          </a:bodyPr>
          <a:lstStyle/>
          <a:p>
            <a:pPr algn="r" rtl="1"/>
            <a:r>
              <a:rPr lang="ar-SA" sz="3600" b="1"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تقارير حسب الفترة الزمنية</a:t>
            </a:r>
            <a:r>
              <a:rPr lang="en-US" sz="3600" b="1"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 </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r" rtl="1">
              <a:buSzPts val="1000"/>
              <a:buFont typeface="Symbol" panose="05050102010706020507" pitchFamily="18" charset="2"/>
              <a:buChar char=""/>
              <a:tabLst>
                <a:tab pos="457200" algn="l"/>
              </a:tabLst>
            </a:pPr>
            <a:r>
              <a:rPr lang="ar-SA" sz="3600"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تقرير سنوي</a:t>
            </a:r>
            <a:r>
              <a:rPr lang="en-US" sz="3600"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r" rtl="1">
              <a:buSzPts val="1000"/>
              <a:buFont typeface="Symbol" panose="05050102010706020507" pitchFamily="18" charset="2"/>
              <a:buChar char=""/>
              <a:tabLst>
                <a:tab pos="457200" algn="l"/>
              </a:tabLst>
            </a:pPr>
            <a:r>
              <a:rPr lang="ar-SA" sz="3600"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تقرير نصف سنوي</a:t>
            </a:r>
            <a:r>
              <a:rPr lang="en-US" sz="3600"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r" rtl="1">
              <a:buSzPts val="1000"/>
              <a:buFont typeface="Symbol" panose="05050102010706020507" pitchFamily="18" charset="2"/>
              <a:buChar char=""/>
              <a:tabLst>
                <a:tab pos="457200" algn="l"/>
              </a:tabLst>
            </a:pPr>
            <a:r>
              <a:rPr lang="ar-SA" sz="3600"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ربع سنوي</a:t>
            </a:r>
            <a:r>
              <a:rPr lang="en-US" sz="3600"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r" rtl="1">
              <a:buSzPts val="1000"/>
              <a:buFont typeface="Symbol" panose="05050102010706020507" pitchFamily="18" charset="2"/>
              <a:buChar char=""/>
              <a:tabLst>
                <a:tab pos="457200" algn="l"/>
              </a:tabLst>
            </a:pPr>
            <a:r>
              <a:rPr lang="ar-SA" sz="3600"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تقرير شهري</a:t>
            </a:r>
            <a:r>
              <a:rPr lang="en-US" sz="3600"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r" rtl="1">
              <a:buSzPts val="1000"/>
              <a:buFont typeface="Symbol" panose="05050102010706020507" pitchFamily="18" charset="2"/>
              <a:buChar char=""/>
              <a:tabLst>
                <a:tab pos="457200" algn="l"/>
              </a:tabLst>
            </a:pPr>
            <a:r>
              <a:rPr lang="ar-SA" sz="3600"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أسبوعي</a:t>
            </a:r>
            <a:r>
              <a:rPr lang="en-US" sz="3600"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marL="342900" lvl="0" indent="-342900" algn="r" rtl="1">
              <a:buSzPts val="1000"/>
              <a:buFont typeface="Symbol" panose="05050102010706020507" pitchFamily="18" charset="2"/>
              <a:buChar char=""/>
              <a:tabLst>
                <a:tab pos="457200" algn="l"/>
              </a:tabLst>
            </a:pPr>
            <a:r>
              <a:rPr lang="ar-SA" sz="3600" dirty="0">
                <a:solidFill>
                  <a:srgbClr val="333333"/>
                </a:solidFill>
                <a:effectLst/>
                <a:latin typeface="Angsana New" panose="02020603050405020304" pitchFamily="18" charset="-34"/>
                <a:ea typeface="Times New Roman" panose="02020603050405020304" pitchFamily="18" charset="0"/>
                <a:cs typeface="Traditional Arabic" panose="02020603050405020304" pitchFamily="18" charset="-78"/>
              </a:rPr>
              <a:t>تقرير يومي</a:t>
            </a:r>
            <a:r>
              <a:rPr lang="en-US" sz="3600" dirty="0">
                <a:solidFill>
                  <a:srgbClr val="333333"/>
                </a:solidFill>
                <a:effectLst/>
                <a:latin typeface="Traditional Arabic" panose="02020603050405020304" pitchFamily="18" charset="-78"/>
                <a:ea typeface="Times New Roman" panose="02020603050405020304" pitchFamily="18" charset="0"/>
                <a:cs typeface="Angsana New" panose="02020603050405020304" pitchFamily="18" charset="-34"/>
              </a:rPr>
              <a:t>.</a:t>
            </a:r>
            <a:endParaRPr lang="en-US" sz="3600" dirty="0">
              <a:effectLst/>
              <a:latin typeface="Angsana New" panose="02020603050405020304" pitchFamily="18" charset="-34"/>
              <a:ea typeface="Times New Roman" panose="02020603050405020304" pitchFamily="18" charset="0"/>
              <a:cs typeface="Angsana New" panose="02020603050405020304" pitchFamily="18" charset="-34"/>
            </a:endParaRPr>
          </a:p>
          <a:p>
            <a:pPr algn="r" rtl="1"/>
            <a:endParaRPr lang="en-US" dirty="0"/>
          </a:p>
        </p:txBody>
      </p:sp>
    </p:spTree>
    <p:extLst>
      <p:ext uri="{BB962C8B-B14F-4D97-AF65-F5344CB8AC3E}">
        <p14:creationId xmlns:p14="http://schemas.microsoft.com/office/powerpoint/2010/main" val="2502551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CD47AF-BD4A-4D4C-AD8A-347A6E95E9B9}"/>
              </a:ext>
            </a:extLst>
          </p:cNvPr>
          <p:cNvSpPr>
            <a:spLocks noGrp="1"/>
          </p:cNvSpPr>
          <p:nvPr>
            <p:ph type="title"/>
          </p:nvPr>
        </p:nvSpPr>
        <p:spPr/>
        <p:txBody>
          <a:bodyPr/>
          <a:lstStyle/>
          <a:p>
            <a:pPr algn="r" rtl="1"/>
            <a:r>
              <a:rPr lang="ar-SA" dirty="0"/>
              <a:t>تابع</a:t>
            </a:r>
            <a:endParaRPr lang="en-US" dirty="0"/>
          </a:p>
        </p:txBody>
      </p:sp>
      <p:sp>
        <p:nvSpPr>
          <p:cNvPr id="3" name="عنصر نائب للمحتوى 2">
            <a:extLst>
              <a:ext uri="{FF2B5EF4-FFF2-40B4-BE49-F238E27FC236}">
                <a16:creationId xmlns:a16="http://schemas.microsoft.com/office/drawing/2014/main" id="{1CC5B691-6EF0-462F-88EE-BC6927E32950}"/>
              </a:ext>
            </a:extLst>
          </p:cNvPr>
          <p:cNvSpPr>
            <a:spLocks noGrp="1"/>
          </p:cNvSpPr>
          <p:nvPr>
            <p:ph idx="1"/>
          </p:nvPr>
        </p:nvSpPr>
        <p:spPr>
          <a:xfrm>
            <a:off x="1618938" y="1569493"/>
            <a:ext cx="9885674" cy="4341729"/>
          </a:xfrm>
        </p:spPr>
        <p:txBody>
          <a:bodyPr/>
          <a:lstStyle/>
          <a:p>
            <a:pPr algn="r" rtl="1"/>
            <a:r>
              <a:rPr lang="ar-AE" sz="3600" dirty="0"/>
              <a:t>تقارير حسب ما تشتمل عليه</a:t>
            </a:r>
            <a:r>
              <a:rPr lang="ar-SA" sz="3600" dirty="0"/>
              <a:t>( تتعلق بالموضوع)</a:t>
            </a:r>
            <a:r>
              <a:rPr lang="ar-AE" sz="3600" dirty="0"/>
              <a:t>:</a:t>
            </a:r>
          </a:p>
          <a:p>
            <a:pPr algn="r" rtl="1"/>
            <a:r>
              <a:rPr lang="ar-AE" sz="3600" dirty="0"/>
              <a:t>•	تقرير الأنشطة.</a:t>
            </a:r>
          </a:p>
          <a:p>
            <a:pPr algn="r" rtl="1"/>
            <a:r>
              <a:rPr lang="ar-AE" sz="3600" dirty="0"/>
              <a:t>•	تقرير المراقبة والمتابعة الدورية.</a:t>
            </a:r>
          </a:p>
          <a:p>
            <a:pPr algn="r" rtl="1"/>
            <a:r>
              <a:rPr lang="ar-SA" sz="3600" dirty="0"/>
              <a:t> </a:t>
            </a:r>
            <a:r>
              <a:rPr lang="ar-AE" sz="3600" dirty="0"/>
              <a:t>تقارير يكرر إعدادها:</a:t>
            </a:r>
          </a:p>
          <a:p>
            <a:pPr algn="r" rtl="1"/>
            <a:r>
              <a:rPr lang="ar-AE" sz="3600" dirty="0"/>
              <a:t>•	تقرير دوري.</a:t>
            </a:r>
          </a:p>
          <a:p>
            <a:pPr algn="r" rtl="1"/>
            <a:r>
              <a:rPr lang="ar-AE" sz="3600" dirty="0"/>
              <a:t>•	تقرير غير دوري.</a:t>
            </a:r>
          </a:p>
          <a:p>
            <a:pPr algn="r" rtl="1"/>
            <a:endParaRPr lang="en-US" dirty="0"/>
          </a:p>
        </p:txBody>
      </p:sp>
    </p:spTree>
    <p:extLst>
      <p:ext uri="{BB962C8B-B14F-4D97-AF65-F5344CB8AC3E}">
        <p14:creationId xmlns:p14="http://schemas.microsoft.com/office/powerpoint/2010/main" val="1540243866"/>
      </p:ext>
    </p:extLst>
  </p:cSld>
  <p:clrMapOvr>
    <a:masterClrMapping/>
  </p:clrMapOvr>
</p:sld>
</file>

<file path=ppt/theme/theme1.xml><?xml version="1.0" encoding="utf-8"?>
<a:theme xmlns:a="http://schemas.openxmlformats.org/drawingml/2006/main" name="ช่อ">
  <a:themeElements>
    <a:clrScheme name="ช่อ">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ช่อ">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ช่อ">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426</TotalTime>
  <Words>346</Words>
  <Application>Microsoft Office PowerPoint</Application>
  <PresentationFormat>شاشة عريضة</PresentationFormat>
  <Paragraphs>37</Paragraphs>
  <Slides>6</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6</vt:i4>
      </vt:variant>
    </vt:vector>
  </HeadingPairs>
  <TitlesOfParts>
    <vt:vector size="15" baseType="lpstr">
      <vt:lpstr>alakhali</vt:lpstr>
      <vt:lpstr>Angsana New</vt:lpstr>
      <vt:lpstr>Arial</vt:lpstr>
      <vt:lpstr>Calibri</vt:lpstr>
      <vt:lpstr>Century Gothic</vt:lpstr>
      <vt:lpstr>Symbol</vt:lpstr>
      <vt:lpstr>Traditional Arabic</vt:lpstr>
      <vt:lpstr>Wingdings 3</vt:lpstr>
      <vt:lpstr>ช่อ</vt:lpstr>
      <vt:lpstr>ثانيًا|كيفية كتابة التقرير </vt:lpstr>
      <vt:lpstr>أهمية التقرير</vt:lpstr>
      <vt:lpstr>أهداف التقرير</vt:lpstr>
      <vt:lpstr>فوائد استعمال التقارير</vt:lpstr>
      <vt:lpstr> أنواع التقارير وتقسيماتها </vt:lpstr>
      <vt:lpstr>تابع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ثانيًا|كيفية كتابة التقرير </dc:title>
  <dc:creator>ACER</dc:creator>
  <cp:lastModifiedBy>win-10-63</cp:lastModifiedBy>
  <cp:revision>15</cp:revision>
  <dcterms:created xsi:type="dcterms:W3CDTF">2021-01-12T15:53:54Z</dcterms:created>
  <dcterms:modified xsi:type="dcterms:W3CDTF">2021-01-20T02:53:07Z</dcterms:modified>
</cp:coreProperties>
</file>