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7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EC75AE9-E24D-4AE0-8373-785136D70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5EB2708-D0D1-47E8-9E9D-4E93241B3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C7F4F33-53F0-471F-8111-F6FCF0A5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24989BB-841D-4828-BBF0-785E24A9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1784C53-D292-4CFE-A6F8-7162B2F6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5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EF30375-3021-4D49-8755-82DB16FB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82DC277-857D-4BC7-9B72-10996858D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B343306-270C-4C9A-B1D8-84F5CDD07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AC9EDE6-34A5-4520-899D-98F34AA92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2FE12F0-C498-4B1E-807D-38F0B377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3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8F978317-7023-4666-98AA-6BBCDC5CC0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8782B1A-E76E-4A18-A502-1C9AA8812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CAD3E1E-FD9C-4BA0-8950-B271DD698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A292070-1A67-4858-9125-05CC455D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71B7BD1-4B65-4912-B514-022068B0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49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1365930-DF7C-4864-B576-68CF2DE2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551515E-7BEF-4296-B83A-40DC3D2BA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510EEDA-E628-4011-981D-449A2F20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BE573D4-1CEC-403B-A623-882103B4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BE4FDCC-70A1-4033-A4B2-DF339837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4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6F6D416-5B4F-4BD1-8905-309F68BC1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D7E900E-1B69-435A-B111-78363F2BD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7C67BF2-800B-4858-A4C3-88AB6C2E9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A3054FD-D20B-466B-83CD-76A9EC71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8080BA6-E6E4-4D9A-B5F3-A607E30C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4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DE3E777-8434-4729-B046-9BD92F1DD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41E4D13-2AF8-4E6D-AC56-7FA9B15865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3F22A84-D13D-472B-AB6A-5B0DCEFE4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FC1EF0B-C7B5-4434-A7BC-AFC746A86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DE8321A-895B-44AA-86FB-D5FF7986E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4B7BA51-C76E-4675-8861-CA249FD61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1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9FCA6A2-1029-4686-8F4C-C11EE3E15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9AE3DE1-AABA-44BD-A135-43A64DDC1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71C9E65-B637-4087-988D-9908D9239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C98A1139-80BA-428F-A773-53F2DD73F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2F81C344-25AF-4858-B892-F3FE47D80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5B954FD7-832A-42CA-9E61-79546787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8521084D-2C70-4669-BE6A-C3F8AACD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7FB015A-5FA7-4019-9D22-B01C6C83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9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92B2196-9DF6-4A7E-8595-EB65C0B39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A2A4BE88-9A90-40F9-BAE8-17841730A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15682736-C1F9-4A3D-A040-19A40FF8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BAA3C706-BBCA-424B-8ABD-AE406339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5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2E927594-9E2D-49B0-8C91-210D6A0E0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BA7593F6-BD82-436B-B598-B01A56F5E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A9D42E6-7C57-49C8-80AD-2CF63234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7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7D11AB7-EEBD-4346-B64A-CDDFE0A9F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72993EF-F023-41E2-88F7-8C309D2D1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91F1C69-80F1-424B-9B13-FB8A50599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73B9DC6-305A-4B5F-9FCA-740D98BE4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C40E18B-C7B5-4C98-A1A4-4602228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FE44278-F159-49F5-810C-0099CB1C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6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B47405-A89B-487F-AD9F-E31A72EC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21AB8EA4-2114-43E5-BD59-74208328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F7CC0EC-3F93-4F04-AB9B-A963954BF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99DBCB0-09D9-4C8B-AAE5-82F3117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731A489-AB4C-4E25-A903-D28E050F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58F7593-A4AF-4E1E-BF5A-90CBC28CA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8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60D4BFA-10DF-4F1E-A24B-683508727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B2E2265-D4BA-42F7-9187-90824543D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361DB80-5984-4E17-9331-5788D2709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07F2-7294-4FA8-927B-4411DA36C6E6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85B3C20-18EE-48E5-837A-287F1996E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2C91CAE-F6E8-4940-B580-33F8575D5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38286-D01E-402E-BAF2-289D33A9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5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0B53295-20B7-4061-8653-F86E4B9CF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6745" y="2202884"/>
            <a:ext cx="10238509" cy="1246907"/>
          </a:xfrm>
        </p:spPr>
        <p:txBody>
          <a:bodyPr/>
          <a:lstStyle/>
          <a:p>
            <a:pPr fontAlgn="base"/>
            <a:r>
              <a:rPr lang="th-TH" b="1" i="0" cap="all" dirty="0">
                <a:solidFill>
                  <a:srgbClr val="242424"/>
                </a:solidFill>
                <a:effectLst/>
                <a:latin typeface="Noto Sans" panose="020B0502040204020203" pitchFamily="34" charset="0"/>
              </a:rPr>
              <a:t>การพูดทางวิทยุโทรทัศน์</a:t>
            </a:r>
          </a:p>
        </p:txBody>
      </p:sp>
    </p:spTree>
    <p:extLst>
      <p:ext uri="{BB962C8B-B14F-4D97-AF65-F5344CB8AC3E}">
        <p14:creationId xmlns:p14="http://schemas.microsoft.com/office/powerpoint/2010/main" val="126430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58D3429-7A49-44B5-9470-9EAB16AB7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490"/>
            <a:ext cx="10515600" cy="6179127"/>
          </a:xfrm>
        </p:spPr>
        <p:txBody>
          <a:bodyPr>
            <a:normAutofit/>
          </a:bodyPr>
          <a:lstStyle/>
          <a:p>
            <a:pPr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3. อ่านออกเสียงให้ชัดเจน การอ่านวิทยุกระจายเสียงและวิทยุโทรทัศน์จะต้องออกเสียงพยัญชนะ สระ และวรรณยุกต์ ให้ถูกต้องและชัดเจนทุกหน่วยเสียง หน่วยเสียงใดมีปัญหาจะต้องฝึกฝนเป็นพิเศษ เช่น เสียง ร ล และเสียงพยัญชนะควบกล้ำ เพราะถ้าอ่านออกเสียงไม่ชัดเจน จะทำให้ความหมายของข้อความที่อ่านเปลี่ยนไป หรืออาจไม่มีความหมายไปเลยหรือหากเป็นชื่อเฉพาะก็จะทำให้ชื่อนั้นผิดเพี้ยนไป เช่น</a:t>
            </a:r>
          </a:p>
          <a:p>
            <a:pPr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– พ่อแบ่งให้เขา 1 </a:t>
            </a:r>
            <a:r>
              <a:rPr lang="th-TH" b="1" i="0" u="sng" dirty="0">
                <a:solidFill>
                  <a:srgbClr val="242424"/>
                </a:solidFill>
                <a:effectLst/>
                <a:latin typeface="inherit"/>
              </a:rPr>
              <a:t>ร้าน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อ่านผิดเป็น พ่อแบ่งให้เขา 1 </a:t>
            </a:r>
            <a:r>
              <a:rPr lang="th-TH" b="1" i="0" u="sng" dirty="0">
                <a:solidFill>
                  <a:srgbClr val="242424"/>
                </a:solidFill>
                <a:effectLst/>
                <a:latin typeface="inherit"/>
              </a:rPr>
              <a:t>ล้าน</a:t>
            </a:r>
            <a:b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</a:b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– กมลเป็นคน</a:t>
            </a:r>
            <a:r>
              <a:rPr lang="th-TH" b="1" i="0" u="sng" dirty="0">
                <a:solidFill>
                  <a:srgbClr val="242424"/>
                </a:solidFill>
                <a:effectLst/>
                <a:latin typeface="inherit"/>
              </a:rPr>
              <a:t>รัก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ของเธอ อ่านผิดเป็น กมลเป็นคน</a:t>
            </a:r>
            <a:r>
              <a:rPr lang="th-TH" b="1" i="0" u="sng" dirty="0">
                <a:solidFill>
                  <a:srgbClr val="242424"/>
                </a:solidFill>
                <a:effectLst/>
                <a:latin typeface="inherit"/>
              </a:rPr>
              <a:t>ลัก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ของเธอ</a:t>
            </a:r>
            <a:b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</a:b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– ฝนตกเป็น</a:t>
            </a:r>
            <a:r>
              <a:rPr lang="th-TH" b="1" i="0" u="sng" dirty="0">
                <a:solidFill>
                  <a:srgbClr val="242424"/>
                </a:solidFill>
                <a:effectLst/>
                <a:latin typeface="inherit"/>
              </a:rPr>
              <a:t>ครั้งคราว 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อ่านผิดเป็น ฝนตกเป็น</a:t>
            </a:r>
            <a:r>
              <a:rPr lang="th-TH" b="1" i="0" u="sng" dirty="0">
                <a:solidFill>
                  <a:srgbClr val="242424"/>
                </a:solidFill>
                <a:effectLst/>
                <a:latin typeface="inherit"/>
              </a:rPr>
              <a:t>ครั้งคาว</a:t>
            </a:r>
            <a:b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</a:b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– คุณ</a:t>
            </a:r>
            <a:r>
              <a:rPr lang="th-TH" b="0" i="0" dirty="0" err="1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จั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นทราบ้านอยู่เมือง</a:t>
            </a:r>
            <a:r>
              <a:rPr lang="th-TH" b="1" i="0" u="sng" dirty="0">
                <a:solidFill>
                  <a:srgbClr val="242424"/>
                </a:solidFill>
                <a:effectLst/>
                <a:latin typeface="inherit"/>
              </a:rPr>
              <a:t>แกลง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อ่านผิดเป็น คุณ</a:t>
            </a:r>
            <a:r>
              <a:rPr lang="th-TH" b="0" i="0" dirty="0" err="1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จั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นทราบ้านอยู่เมือง</a:t>
            </a:r>
            <a:r>
              <a:rPr lang="th-TH" b="1" i="0" u="sng" dirty="0">
                <a:solidFill>
                  <a:srgbClr val="242424"/>
                </a:solidFill>
                <a:effectLst/>
                <a:latin typeface="inherit"/>
              </a:rPr>
              <a:t>แกง</a:t>
            </a:r>
            <a:endParaRPr lang="th-TH" b="0" i="0" dirty="0">
              <a:solidFill>
                <a:srgbClr val="242424"/>
              </a:solidFill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1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29D9C40-C39E-48F4-A3CD-7363CB217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3575050"/>
          </a:xfrm>
        </p:spPr>
        <p:txBody>
          <a:bodyPr/>
          <a:lstStyle/>
          <a:p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 นอกจากเสียง  ร  ล  และเสียงพยัญชนะควบกล้ำแล้ว ผู้ประกาศหรือนักจัดรายการทางวิทยุกระจายเสียงและวิทยุโทรทัศน์ บางคนเป็นคนที่มีพื้นเพมาจากท้องถิ่นต่าง ๆ เช่น คนเหนือ คนอีสาน หรือคนใต้ คนเหล่านี้นอกจาการใช้ภาษาไทยกลาง เพื่อการสื่อสารในชีวิตประจำวันแล้ว บางคนยังต้องใช้ภาษาถิ่นเพื่อการสื่อสารในชีวิตประจำวันด้วย   เมื่อต้องอ่านออกเสียงทางวิทยุ-กระจายเสียง และวิทยุโทรทัศน์เป็นเสียงภาษาไทยกลาง อาจมีเสียงเพี้ยนหรือเปล่งไปตามลักษณะเสียงของภาษาถิ่นได้ ซึ่งผู้อ่านจะต้องระมดระวังไม่ให้ออกเสียงเป็นลักษณะดังกล่าวด้วย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7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4A8149F-48DA-472B-8A06-2CBED072F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791200"/>
          </a:xfrm>
        </p:spPr>
        <p:txBody>
          <a:bodyPr>
            <a:normAutofit/>
          </a:bodyPr>
          <a:lstStyle/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4. อ่านให้คล่องแคล่ว การอ่านออกเสียงทางวิทยุกระจายเสียงและวิทยุโทรทัศน์ไม่ว่าจะเป็นการอ่านข่าว บทความ สารคดี หรือสปอตโฆษณา จะต้องอ่านให้คล่องแคล่วผู้อ่านควรปฏิบัติดังนี้    </a:t>
            </a:r>
            <a:endParaRPr lang="af-ZA" b="0" i="0" dirty="0">
              <a:solidFill>
                <a:srgbClr val="242424"/>
              </a:solidFill>
              <a:effectLst/>
              <a:latin typeface="Noto Sans" panose="020B0502040504020204" pitchFamily="34" charset="0"/>
            </a:endParaRP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4.1 ศึกษาเนื้อหาที่จะอ่านล่วงหน้า เพื่อให้เข้าใจสาระสำคัญและอารมณ์ของเรื่องที่จะอ่าน</a:t>
            </a:r>
            <a:endParaRPr lang="af-ZA" b="0" i="0" dirty="0">
              <a:solidFill>
                <a:srgbClr val="242424"/>
              </a:solidFill>
              <a:effectLst/>
              <a:latin typeface="Noto Sans" panose="020B0502040504020204" pitchFamily="34" charset="0"/>
            </a:endParaRP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4.2  ตรวจสอบคำยากและความถูกต้องของเนื้อหาที่จะอ่าน เมื่อพบคำที่ไม่แน่ใจว่าจะอ่านออกเสียงอย่างไร   จะต้องตรวจสอบจากพจนานุกรม หรือสอบถามจากผู้รู้ และควรขีดเส้นใต้คำนั้นไว้ด้วยเพื่อจะได้ระมัดระวังเมื่ออ่านไปถึง    4.3 ทำเครื่องหมายแบ่งจังหวะในการอ่านให้ถูกต้องและเหมาะสม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   4.4 จัดเรียงลำดับเนื้อหาที่จะอ่านให้ถูกต้อ</a:t>
            </a:r>
            <a:r>
              <a:rPr lang="th-TH" dirty="0">
                <a:solidFill>
                  <a:srgbClr val="242424"/>
                </a:solidFill>
                <a:latin typeface="Noto Sans" panose="020B0502040504020204" pitchFamily="34" charset="0"/>
              </a:rPr>
              <a:t>ง</a:t>
            </a:r>
            <a:r>
              <a:rPr lang="en-US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 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ในกรณีที่มีผู้อ่านหลายคนในรายการเดียวกัน จะต้องแบ่งเนื้อหาที่อ่านให้ชัดเจน</a:t>
            </a:r>
          </a:p>
          <a:p>
            <a:pPr marL="0" indent="0" algn="l" fontAlgn="base">
              <a:buNone/>
            </a:pPr>
            <a:endParaRPr lang="th-TH" b="0" i="0" dirty="0">
              <a:solidFill>
                <a:srgbClr val="242424"/>
              </a:solidFill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2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D7C5345-F009-440A-8A1F-FB5A04467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663575"/>
            <a:ext cx="10515600" cy="4351338"/>
          </a:xfrm>
        </p:spPr>
        <p:txBody>
          <a:bodyPr/>
          <a:lstStyle/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 4.5 ต้องซ้อมอ่านออกเสียงก่อนอ่านจริงทุกครั้ง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4.6 ต้องมีเวลานั่งพักผ่อนอย่างเพียงพอก่อนการอ่านจริงไม่อ่านขณะที่กำลังเหนื่อยหรือป่วย     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4.7 พยายามใช้ช่วงสายตาให้กว้าง ฝึกเคลื่อนไหวสายตาให้ว่องไว สม่ำเสมอและเปลี่ยนบรรทัดได้อย่างถูกต้องแม่นยำ ไม่มีการย้อนกลับ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7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F328F0-99E3-4572-B2A7-5360809AF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การพูดทางวิทยุโทรทัศน์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D5C3605-1D5B-4773-823E-3C227396D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การพูดทางวิทยุโทรทัศน์เป็นการพูดที่ต้องใช้ทั้ง</a:t>
            </a:r>
            <a:r>
              <a:rPr lang="th-TH" b="0" i="0" dirty="0" err="1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วั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จนภาษาและ</a:t>
            </a:r>
            <a:r>
              <a:rPr lang="th-TH" b="0" i="0" dirty="0" err="1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อวั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จนภาษาประกอบกันอย่างมีศิลปะ เพราะนอกจากการใช้เสียงพูดผ่านไมโครโฟนเหมือนการพูดทางวิทยุกระจายเสียงแล้ว การพูดทางวิทยุโทรทัศน์ ยังต้องพูดกับกล้องโทรทัศน์ด้วย คือ กล้องโทรทัศน์จะถ่ายภาพผู้พูดออกอากาศไปให้ผู้ชม ทางบ้านเห็นอิริยาบถ ของผู้พูดแทบตลอดเวลาการพูดทางวิทยุโทรทัศน์ จึงควรคำนึงถึงสิ่งต่อไปนี้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5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977121D-95DC-4F65-AC63-2E1F6595C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/>
          <a:lstStyle/>
          <a:p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1. ผู้พูดจะต้องเตรียมพร้อมก่อนพูด คอยดูสัญญาจากผู้กำกับรายการ ถ้าเป็นการพูดเรื่องทั่ว ๆ ไป ที่มิใช่เรื่องเศร้าหรือเรื่องเครียด ผู้พูดควรทำตนให้กระฉับกระเฉง ปรับอารมณ์ ให้เบิกบาน หน้าตายิ้มแย้มแจ่มใส จะช่วยให้ผู้ชมรายการด้วยความตั้งใจและมีอารมณ์เบิกบาน ไปด้วย</a:t>
            </a:r>
          </a:p>
          <a:p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2. การทรงตัวขณะยืนพูดหรือนั่งพูดต้องอยู่ในลักษณะที่สมดุลเป็นธรรมชาติ ไม่ทิ้งน้ำหนักตัว ให้เอียงไปข้างใดข้างหนึ่ง ไม่เกร็งหรือเครียดเกินไป มีท่าทางประกอบบ้างตามสมควร</a:t>
            </a:r>
          </a:p>
          <a:p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3. การพูดทางวิทยุโทรทัศน์ผู้พูดจะต้องแสดงออกทางสีหน้าและ แววตาให้สอดคล้องกับเนื้อหาสาระ หรือเรื่องราวที่พูด เพราะกล้องโทรทัศน์สามารถจับภาพใบหน้าผู้พูดให้ผู้ชมเห็นได้อย่างชัดเจน ซึ่ง</a:t>
            </a:r>
            <a:r>
              <a:rPr lang="th-TH" b="0" i="0" dirty="0" err="1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เป็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นอ</a:t>
            </a:r>
            <a:r>
              <a:rPr lang="th-TH" b="0" i="0" dirty="0" err="1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วั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จนภาษาที่ช่วยในการสื่อสารได้อีกทางหนึ่ง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2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7E8DFB6-1E20-4FF1-B5C7-81A43D6D0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428818"/>
          </a:xfrm>
        </p:spPr>
        <p:txBody>
          <a:bodyPr/>
          <a:lstStyle/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4. เสียงที่เปล่งออกมามีความชัดเจนแจ่มใส น้ำเสียงแสดงออกถึงความมั่นใจ ปราศจากการลังเลใจหรือไม่แน่ใจ ถ้าพูดด้วยความลังเลใจหรือไม่แน่ใจจะทำให้ผู้ชมเสื่อมศรัทธา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5. อัตราความเร็วในการพูดอยู่ในลักษณะพอดี ไม่เร็วหรือช้าจนเกินไป ถ้าพูดเร็วเกินไปผู้ชมจะฟังไม่ทัน และจะรู้สึกเหนื่อย ถ้าพูดช้าหรือเนิบนาบเกินไปผู้ชมจะมีความรู้สึกไม่ทันใจ และรำคาญ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6. การพูดต้องมีจังหวะจะโคน หรือมีท่วงทำนองน่าสนใจ รู้จักการทอดจังหวะ รู้จักใช้เสียงเน้นหนักเบา หรือเสียงสูงต่ำให้สอดคล้องเหมาะสมกับเนื้อหาสาระหรือเรื่องราวที่พูด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7. การพูดทางวิทยุโทรทัศน์จะต้องใช้ภาษาที่ดีสุภาพสื่อความหมายได้ชัดเจน ฟังแล้วเข้าใจง่าย สอดคล้องกับรูปแบบรายการ สอดคล้องกับเนื้อหาสาระ และเหมาะกับผู้ชมกลุ่มเป้าหมาย</a:t>
            </a:r>
          </a:p>
          <a:p>
            <a:pPr marL="0" indent="0" algn="l" fontAlgn="base">
              <a:buNone/>
            </a:pPr>
            <a:endParaRPr lang="th-TH" b="0" i="0" dirty="0">
              <a:solidFill>
                <a:srgbClr val="242424"/>
              </a:solidFill>
              <a:effectLst/>
              <a:latin typeface="Noto Sans" panose="020B0502040504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4673DEC-925C-4B79-ACAF-8132F998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การอ่านทางวิทยุกระจายเสียงและวิทยุโทรทัศน์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8938EC7-9037-485E-971B-C58F44A6B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การอ่านวิทยุกระจายเสียงและวิทยุโทรทัศน์เป็นการอ่านออกเสียงที่ผู้อ่านต้องใช้ทั้งศาสตร์และศิลป์ คือผู้อ่านต้องเรียนรู้วิธีการอ่านออกเสียงให้ถูกต้องตามหลักเกณฑ์ของภาษาและรู้จักใช้ศิลปะลีลาการอ่านให้สอดคล้อง เหมาะสมกับเรื่องราวที่อ่าน   การอ่านออกเสียงทางวิทยุกระจายเสียง  และวิทยุโทรทัศน์ส่วนใหญ่จะเป็นการอ่านข่าว บทความ หรือ สารคดี ซึ่งควรยึดหลักสำคัญต่อไปนี้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5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31DC021-D9A5-4096-8B93-B4A31283B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1055"/>
            <a:ext cx="10702636" cy="6165271"/>
          </a:xfrm>
        </p:spPr>
        <p:txBody>
          <a:bodyPr>
            <a:normAutofit/>
          </a:bodyPr>
          <a:lstStyle/>
          <a:p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1. อ่านออกเสียงให้น่าฟัง การอ่านออกเสียงทางวิทยุกระจายเสียงและวิทยุโทรทัศน์ให้น่าฟังนั้น ควรคำนึงหลักสำคัญต่อไปนี้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1.1 เมื่อได้บทมาแล้วจงอ่านในใจเพื่อศึกษาให้เข้าใจแจ่มแจ้งเสียก่อน โดยศึกษาให้เข้าใจทั้งสาระสำคัญ และอารมณ์ของบทที่จะอ่าน    1.2  ทำเครื่องหมายลงในบทที่จะอ่านว่าตอนใดควรหยุด คำใดควรเน้น และคำใด ควรทอดจังหวะ </a:t>
            </a:r>
            <a:r>
              <a:rPr lang="th-TH" b="0" i="0" dirty="0" err="1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การทำ</a:t>
            </a: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เครื่องหมายในบทไม่มีกฎเกณฑ์ตายตัวแต่โดยทั่วไปนิยมทำเครื่องหมายง่าย ๆ ดังนี้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  – เครื่องหมายขีดเฉียงขีดเดียว (/) ขีดระหว่างคำแสดงการหยุดเว้นนิดหนึ่งเพราะมีคำ  หรือข้อความอื่นต่อไปอีก   การอ่านตรงคำที่มีเครื่องหมายนี้จึงไม่ควรลงเสียงหนักเพราะยังไม่จบประโยค</a:t>
            </a:r>
            <a:b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</a:b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10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8C9AA62-2DD1-460F-B58D-49EDDFD3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5025"/>
            <a:ext cx="10515600" cy="4351338"/>
          </a:xfrm>
        </p:spPr>
        <p:txBody>
          <a:bodyPr/>
          <a:lstStyle/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 –  เครื่องหมายขีดเฉียงสองขีด (//) ขีดหลังประโยคหรือระหว่างคำเพื่อแสดงให้รู้ว่าให้หยุดเว้นนานหน่อย</a:t>
            </a:r>
            <a:b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</a:b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  –  เครื่องหมายวงกลมล้อมคำที่สงสัย หรือไม่แน่ใจว่าอ่านว่าอย่างไร</a:t>
            </a:r>
            <a:b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</a:b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  –  คำที่ต้องการเน้นให้ขีดเส้นใต้ที่คำนั้น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  –  คำใดที่ทอดจังหวะให้เส้นโค้งที่ส่วนบนของคำนั้น (…)</a:t>
            </a:r>
            <a:b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</a:br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  –  เครื่องหมายมุมคว่ำหรือหมวกเจ๊กคว่ำ (^) แสดงว่าข้อความนั้นจะเน้นเสียงขึ้นสูง   และมุมหงายหรือหมวกเจ๊กหงาย</a:t>
            </a:r>
          </a:p>
          <a:p>
            <a:pPr algn="l" fontAlgn="base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                    (?) แสดงการเน้นเสียงลงต่ำ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82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5FD372D-6FC5-4FFC-B1D3-41210F6DB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8873"/>
            <a:ext cx="10515600" cy="5498090"/>
          </a:xfrm>
        </p:spPr>
        <p:txBody>
          <a:bodyPr/>
          <a:lstStyle/>
          <a:p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1.3 ฝึกซ้อมว่าออกเสียงตามจังหวะ ลีลา ซึ่งได้พิจารณาให้สอดคล้องเหมาะสมกับเนื้อหา และได้ทำเครื่องหมายเป็นสัญลักษณ์ไว้แล้ว คำใดหรือตอนใดออกเสียงแล้วไม่เหมาะสม ก็แก้ไขปรับปรุงเสียใหม่ให้เหมาะสมและน่าฟังยิ่งขึ้น    </a:t>
            </a:r>
          </a:p>
          <a:p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1.4 อ่านให้เป็นเสียงพูดที่มีชีวิตชีวา อย่าอ่านแบบท่องจำ หรืออ่านแบบอ่านหนังสือโดยทั่วไป คำขึ้นต้นในการอ่านควรอ่านให้ดังและช้ากว่าปกติเล็กน้อย เพื่อให้ผู้ฟังหันมาสนใจแล้วจึงผ่อนเสียง ลงปกติตามจังหวะลีลาที่เหมาะสม</a:t>
            </a:r>
          </a:p>
          <a:p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1.5 อ่านให้สัมพันธ์กับรูปแบบบทรายการนั้น ๆ เช่น การอ่านบทความ หรือสารคดีต้องมีจังหวะลีลาการเน้นคำ มากกว่าการอ่านข่าว การอ่านข่าวต้องอ่านให้เร็วกว่าการอ่านบทความ  หรือสารคดี การอ่านสปอตโฆษณา จะต้องอ่านให้เร็วและมีการเน้นย้ำมากกว่าการอ่านบทรูปแบบอื่น เป็นต้น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69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4720AD8-329B-426A-95E3-F3BEE32C9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/>
          <a:lstStyle/>
          <a:p>
            <a:pPr algn="thaiDist"/>
            <a:r>
              <a:rPr lang="th-TH" b="0" i="0" dirty="0">
                <a:solidFill>
                  <a:srgbClr val="242424"/>
                </a:solidFill>
                <a:effectLst/>
                <a:latin typeface="Noto Sans" panose="020B0502040504020204" pitchFamily="34" charset="0"/>
              </a:rPr>
              <a:t>2. การออกเสียงให้ถูต้อง การอ่านออกเสียงทางวิทยุกระจายเสียงและวิทยุโทรทัศน์ให้ถูกต้องเป็นสิ่งสำคัญมาก ทั้งนี้เพราะวิทยุกระจายเสียงและวิทยุโทรทัศน์เป็นสื่อมวลชลที่มีอิทธิพลต่อผู้รับมาก โดยเฉพาะกับเยาวชนที่มักจดจำถ้อยคำจากสื่อวิทยุกระจายเสียง  และวิทยุโทรทัศน์ไปเป็นแบบอย่าง ผู้อ่านออกเสียงทางวิทยุกระเสียงและวิทยุโทรทัศน์   จะต้องตระหนักถึงความสำคัญในการอ่านออกเสียง ให้ถูกต้องเป็นพิเศษ จะต้องคิดอยู่เสมอว่า เราเป็นครูภาษาคนหนึ่ง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2789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1450</Words>
  <Application>Microsoft Office PowerPoint</Application>
  <PresentationFormat>แบบจอกว้าง</PresentationFormat>
  <Paragraphs>32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inherit</vt:lpstr>
      <vt:lpstr>Noto Sans</vt:lpstr>
      <vt:lpstr>ธีมของ Office</vt:lpstr>
      <vt:lpstr>การพูดทางวิทยุโทรทัศน์</vt:lpstr>
      <vt:lpstr>การพูดทางวิทยุโทรทัศน์</vt:lpstr>
      <vt:lpstr>งานนำเสนอ PowerPoint</vt:lpstr>
      <vt:lpstr>งานนำเสนอ PowerPoint</vt:lpstr>
      <vt:lpstr>การอ่านทางวิทยุกระจายเสียงและวิทยุโทรทัศน์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การพูดทางวิทยุโทรทัศน์</dc:title>
  <dc:creator>ซำสีนาร์ ยาพา</dc:creator>
  <cp:lastModifiedBy>ซำสีนาร์ ยาพา</cp:lastModifiedBy>
  <cp:revision>1</cp:revision>
  <dcterms:created xsi:type="dcterms:W3CDTF">2021-10-01T16:17:47Z</dcterms:created>
  <dcterms:modified xsi:type="dcterms:W3CDTF">2021-10-01T16:21:07Z</dcterms:modified>
</cp:coreProperties>
</file>