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12707" initials="5" lastIdx="1" clrIdx="0">
    <p:extLst>
      <p:ext uri="{19B8F6BF-5375-455C-9EA6-DF929625EA0E}">
        <p15:presenceInfo xmlns:p15="http://schemas.microsoft.com/office/powerpoint/2012/main" userId="51270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9T01:30:35.07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0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4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761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91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211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1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04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1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3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3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3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060163B-45DA-4CB5-9019-607A3583A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ความรู้เบื้องต้นเกี่ยวกับวรรณกรรมไทย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1ED585A-A2AC-4576-A42F-98ABA99327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11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669F13B-EE26-4A90-8BB8-7AF182EF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คุณค่าวรรณศิลป์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15B0809-010B-4852-A8E6-122B73FCB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841" y="1270000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5400" dirty="0"/>
              <a:t>5. ท่วงท่าที่แสดง คือความโดดเด่นของผู้เขียนแต่ละคน และแตกต่างไปจากผู้เขียน คนอื่น ๆ ใน</a:t>
            </a:r>
            <a:r>
              <a:rPr lang="th-TH" sz="5400" dirty="0" err="1"/>
              <a:t>ที่นี้</a:t>
            </a:r>
            <a:r>
              <a:rPr lang="th-TH" sz="5400" dirty="0"/>
              <a:t>อาจหมายถึงวิสัยทัศน์ ลีลา  สำนวนโวหาร และทักษะในการเขียน โดยทั่วไปแล้ว ผู้เขียนมักสร</a:t>
            </a:r>
            <a:r>
              <a:rPr lang="th-TH" sz="5400" dirty="0" err="1"/>
              <a:t>้า</a:t>
            </a:r>
            <a:r>
              <a:rPr lang="th-TH" sz="5400" dirty="0"/>
              <a:t>งอ</a:t>
            </a:r>
            <a:r>
              <a:rPr lang="th-TH" sz="5400" dirty="0" err="1"/>
              <a:t>ัต</a:t>
            </a:r>
            <a:r>
              <a:rPr lang="th-TH" sz="5400" dirty="0"/>
              <a:t>ลักษณ์ให้ตนเองอยู่เสมอ </a:t>
            </a:r>
          </a:p>
        </p:txBody>
      </p:sp>
    </p:spTree>
    <p:extLst>
      <p:ext uri="{BB962C8B-B14F-4D97-AF65-F5344CB8AC3E}">
        <p14:creationId xmlns:p14="http://schemas.microsoft.com/office/powerpoint/2010/main" val="307866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E8D0B2-3668-472C-A71F-1E00A055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คุณค่าวรรณศิลป์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496EB17-BF09-4629-86D4-37326FA1E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800" dirty="0"/>
              <a:t>6. เทคนิค คือความสามารถในการเรียบเรียงเรื่องราวอย่างเป็นระบบ ทำให้ ผู้อ่านนใจและติดตาม บางครั้งที่อ่านวรรณกรรมจะพบว่าวรรณกรรมบางเรื่องไม่น่าในใจ แต่ผู้เขียน ในเทคนิคในการนำเสนอที่ดี จะช่วยเสริมให้วรรณกรรมมีความน่าสนใจมากขึ้น </a:t>
            </a:r>
          </a:p>
        </p:txBody>
      </p:sp>
    </p:spTree>
    <p:extLst>
      <p:ext uri="{BB962C8B-B14F-4D97-AF65-F5344CB8AC3E}">
        <p14:creationId xmlns:p14="http://schemas.microsoft.com/office/powerpoint/2010/main" val="106124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E55123-4894-4809-89D0-83D81A72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02E1ED2-CBCA-4534-B4F9-E71450F16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8800" dirty="0"/>
              <a:t>คำถาม  </a:t>
            </a:r>
          </a:p>
          <a:p>
            <a:pPr marL="0" indent="0">
              <a:buNone/>
            </a:pPr>
            <a:r>
              <a:rPr lang="th-TH" sz="6600" dirty="0"/>
              <a:t>วรรณศิลป์สำคัญต่อวรรณกรรมอย่างไร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3704319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5CA430-5068-4439-BFF3-5D0D6D0F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800" dirty="0"/>
              <a:t>วรรณกรรม/นิยาม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6B272CC-C2BE-45D8-9B69-650BCC3CE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93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/>
              <a:t> วรรณกรรม นั้นหมายถึง  สิ่งที่เขียนขึ้นทั้งหมดไม่ว่าจะเป็นรูปใด หรือเพื่อความมุ่งหมายใด เช่น คำอธิบายวิธีใช้กล้องถ่ายรูป  รวมทั้งใบปลิว หนังสือพิมพ์ นวนิยายก็ล้วนแล้วแต่เรียกว่า</a:t>
            </a:r>
            <a:r>
              <a:rPr lang="en-US" sz="4000" dirty="0"/>
              <a:t> </a:t>
            </a:r>
            <a:r>
              <a:rPr lang="th-TH" sz="4000" dirty="0"/>
              <a:t>“วรรณกรรม” วรรณกรรมจึงมีความหมายอย่างกว้างที่สุด วรรณกรรมที่แต่งดี ได้รับยกย่องจากคนทั่วไปจึงจะเรียกว่า วรรณคดี คุณสมบัติที่ทำให้วรรณกรรมและวรรณคดีต่างก็คือ วรรณศิลป์ หรือ ศิลปะแห่งการเรียบเรียง </a:t>
            </a:r>
          </a:p>
        </p:txBody>
      </p:sp>
    </p:spTree>
    <p:extLst>
      <p:ext uri="{BB962C8B-B14F-4D97-AF65-F5344CB8AC3E}">
        <p14:creationId xmlns:p14="http://schemas.microsoft.com/office/powerpoint/2010/main" val="231972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EF5751-4F44-44A2-9788-84CA74C9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วรรณกรรม/นิยาม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C65E05-968C-4C8E-97BB-B82F36E19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24385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/>
              <a:t>"วรรณกรรม หมายถึง งานเขียนทุกชนิด" และได้ขยายความเพิ่มเติมอีกว่า วรรณกรรม หมายถึง งานเขียนในรูปบทกวีนิพนธ์ ร้อยกรองและ ข้อเขียนทั้งหมดที่ใช้ภาษาร้อยแก้ว โดยมีเนื้อหาและความหมายประกอบด้วย ได้แก่ บทความ สารคดี นวนิยาย เรื่องสั้น เรียงความ บทละคร บทภาพยนตร์ บทโทรทัศน์ คอลัมน์</a:t>
            </a:r>
            <a:r>
              <a:rPr lang="th-TH" sz="3600" dirty="0" err="1"/>
              <a:t>ต่างๆ</a:t>
            </a:r>
            <a:r>
              <a:rPr lang="th-TH" sz="3600" dirty="0"/>
              <a:t>ในหนังสือพิมพ์ ตลอดจนข้อเขียน</a:t>
            </a:r>
            <a:r>
              <a:rPr lang="th-TH" sz="3600" dirty="0" err="1"/>
              <a:t>อื่นๆ</a:t>
            </a:r>
            <a:r>
              <a:rPr lang="th-TH" sz="3600" dirty="0"/>
              <a:t> ซึ่งมีเนื้อหาและความหมายเป็นที่เข้าใจได้ สื่อความหมายได้ </a:t>
            </a:r>
          </a:p>
        </p:txBody>
      </p:sp>
    </p:spTree>
    <p:extLst>
      <p:ext uri="{BB962C8B-B14F-4D97-AF65-F5344CB8AC3E}">
        <p14:creationId xmlns:p14="http://schemas.microsoft.com/office/powerpoint/2010/main" val="325571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FF5EB8-9AAB-47E6-AC43-ACFF6E44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วรรณกรรม/นิยาม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02108F7-AAE3-4FED-A54B-3B9C83301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/>
              <a:t> วรรณกรรม คือ งานสร้างสรรค์ทางศิลปะที่ใช้ภาษาเป็นสื่อกลาง ไม่ว่าจะมีเนื้อหาแบบใดก็ตาม มีขอบเขตถึงงานเขียนทุกชนิด เช่น วรรณคดี </a:t>
            </a:r>
          </a:p>
          <a:p>
            <a:pPr marL="0" indent="0">
              <a:buNone/>
            </a:pPr>
            <a:r>
              <a:rPr lang="th-TH" sz="3600" dirty="0"/>
              <a:t>นวนิยาย  เรื่องั้น บทความ รวมถึงวรรณกรรมที่เล่าสืบต่อกันมาด้วยปาก เช่น นิทานพื้นบ้าน บทเพลง</a:t>
            </a:r>
            <a:r>
              <a:rPr lang="th-TH" sz="3600" dirty="0" err="1"/>
              <a:t>ต่างๆ</a:t>
            </a:r>
            <a:r>
              <a:rPr lang="th-TH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989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DBC764-E066-4D94-A9F4-2B014A25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วรรณกรรม/นิยาม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D4F4EA9-097A-40DE-8547-9723DD200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5400" dirty="0"/>
              <a:t> วรรณกรรม คือ ภาษาศิลป์ ที่สร้างจินตนาการ ให้อารมณ์ ให้ความรู้และให้ความเพลิดเพลิน วรรณกรรมไม่ควรจะเป็นงานเขียนเฉยๆ แต่ควรจะเป็นงานเขียนที่มี ศิลปะปนอยู่ด้วย </a:t>
            </a:r>
          </a:p>
        </p:txBody>
      </p:sp>
    </p:spTree>
    <p:extLst>
      <p:ext uri="{BB962C8B-B14F-4D97-AF65-F5344CB8AC3E}">
        <p14:creationId xmlns:p14="http://schemas.microsoft.com/office/powerpoint/2010/main" val="2505187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D3FEC3-6646-4C39-8873-C04821E9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9600" dirty="0"/>
              <a:t>คำถาม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F1BC110-6347-41AE-8950-2DCF705C0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h-TH" sz="9600" dirty="0"/>
          </a:p>
          <a:p>
            <a:pPr marL="0" indent="0" algn="ctr">
              <a:buNone/>
            </a:pPr>
            <a:r>
              <a:rPr lang="th-TH" sz="9600" dirty="0"/>
              <a:t>วรรณกรรม </a:t>
            </a:r>
            <a:r>
              <a:rPr lang="en-US" sz="9600" dirty="0"/>
              <a:t>?</a:t>
            </a:r>
            <a:endParaRPr lang="th-TH" sz="9600" dirty="0"/>
          </a:p>
        </p:txBody>
      </p:sp>
    </p:spTree>
    <p:extLst>
      <p:ext uri="{BB962C8B-B14F-4D97-AF65-F5344CB8AC3E}">
        <p14:creationId xmlns:p14="http://schemas.microsoft.com/office/powerpoint/2010/main" val="2611302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14E600-D636-44C2-9029-17B52388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วรรณกรรมปัจจุบัน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531FB6-2F37-47A2-86F5-D14C07610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/>
              <a:t>1.1 วรรณกรรมประเภท</a:t>
            </a:r>
            <a:r>
              <a:rPr lang="th-TH" sz="3600" dirty="0" err="1"/>
              <a:t>ต่างๆ</a:t>
            </a:r>
            <a:r>
              <a:rPr lang="th-TH" sz="3600" dirty="0"/>
              <a:t> เช่น สารคดี นวนิยาย เรื่องสั้น ร้อยกรอง บทละคร และ บทวิจารณ์วรรณกรรม      </a:t>
            </a:r>
          </a:p>
          <a:p>
            <a:pPr marL="0" indent="0">
              <a:buNone/>
            </a:pPr>
            <a:r>
              <a:rPr lang="th-TH" sz="3600" dirty="0"/>
              <a:t>1.2 กลวิธีในการแต่ง (เนื้อเรื่อง ทัศนะในการสร้างเค้าโครงเรื่อง การสร้างตัวละคร ฉาก )      </a:t>
            </a:r>
          </a:p>
          <a:p>
            <a:pPr marL="0" indent="0">
              <a:buNone/>
            </a:pPr>
            <a:r>
              <a:rPr lang="th-TH" sz="3600" dirty="0"/>
              <a:t>1.3 แนวคิดและปรัชญาในการแต่ง</a:t>
            </a:r>
          </a:p>
          <a:p>
            <a:pPr marL="0" indent="0">
              <a:buNone/>
            </a:pPr>
            <a:r>
              <a:rPr lang="th-TH" sz="2400" dirty="0"/>
              <a:t>****ถ้าจะใช้เวลาเป็นเครื่องกำหนดความเป็นปัจจุบัน ก็อาจจะต้องนับทวนถอยหลังขึ้นไปจาก ตอนนี้โดยประมาณทุกรอบ 10 ปี</a:t>
            </a:r>
          </a:p>
        </p:txBody>
      </p:sp>
    </p:spTree>
    <p:extLst>
      <p:ext uri="{BB962C8B-B14F-4D97-AF65-F5344CB8AC3E}">
        <p14:creationId xmlns:p14="http://schemas.microsoft.com/office/powerpoint/2010/main" val="286425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ABC75F-83CD-4262-B6EC-621E197D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วรรณกรรมร่วมสมัย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1DBC2C1-8216-47A1-8B73-C70CC4877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/>
              <a:t>1.เป็นวรรณกรรมที่เขียนขึ้นในช่วงเวลาใกล้เคียงกัน หมายความว่า ช่วงเวลาของผู้เขียน และผู้อ่าน หรืออาจหมายถึงช่วงเวลาที่วรรณกรรมเกิดขึ้น ซึ่งอาจนับได้ว่า แต่ละช่วงควรมีระยะเวลาประมาณกี่ปี โดยทั่วไปมักกำหนดระยะเวลาตั้งแต่ 10 -15 ปี เช่น วรรณกรรมเรื่องอิเหนา สามก๊ก และราชาธิราช ก็นับเป็นวรรณกรรมร่วมสมัยเพราะเกิดในระยะใกล้กัน</a:t>
            </a:r>
          </a:p>
        </p:txBody>
      </p:sp>
    </p:spTree>
    <p:extLst>
      <p:ext uri="{BB962C8B-B14F-4D97-AF65-F5344CB8AC3E}">
        <p14:creationId xmlns:p14="http://schemas.microsoft.com/office/powerpoint/2010/main" val="31908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3BFDA4-A2F0-444F-891C-0D4C4D80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7200" dirty="0"/>
              <a:t>วรรณคดี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A18C674-C202-465B-BFA5-929C07352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4800" dirty="0"/>
              <a:t>"วรรณคดี" ปรากฏอยู่ในหนังสือไทยเป็นครั้งแรก</a:t>
            </a:r>
          </a:p>
          <a:p>
            <a:pPr marL="0" indent="0" algn="ctr">
              <a:buNone/>
            </a:pPr>
            <a:r>
              <a:rPr lang="th-TH" sz="4800" dirty="0"/>
              <a:t>ในพระราชกฤษฎีกา </a:t>
            </a:r>
          </a:p>
          <a:p>
            <a:pPr marL="0" indent="0" algn="ctr">
              <a:buNone/>
            </a:pPr>
            <a:r>
              <a:rPr lang="th-TH" sz="4800" dirty="0"/>
              <a:t>จัดตั้งวรรณคดีโมร ลงวันที่ 23 กรกฎาคม พ.ศ. 2457</a:t>
            </a:r>
          </a:p>
        </p:txBody>
      </p:sp>
    </p:spTree>
    <p:extLst>
      <p:ext uri="{BB962C8B-B14F-4D97-AF65-F5344CB8AC3E}">
        <p14:creationId xmlns:p14="http://schemas.microsoft.com/office/powerpoint/2010/main" val="144579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627DDF7-547F-4DA2-B0CC-24E42D58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วรรณกรรมร่วมสมัย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BD084FF-1247-4565-9475-1D404F789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400" dirty="0"/>
              <a:t>2. เป็นวรรณกรรมที่มีแนวความคิดร่วมกันหรือเป็นไปในทางเดียวกัน หมายความว่า เป็นแนวความคิดของวรรณกรรมที่เหมือนกัน หรือร่วมแนวเดียวกัน ซึ่งอาจปรากฏได้แม้ต่างสมัยกัน เช่น แนวคิดเรื่อง สวรรค์ และนรก ในสมัยสุโขทัย กับสมัยรัตน์โกสินทร์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525915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A9A8741-1AE9-4E06-AAFB-6C056249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วรรณกรรมร่วมสมัย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F01C034-3D09-43CB-860F-FCAF3AF00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6000" dirty="0"/>
              <a:t>3. เป็นวรรณกรรมที่สร้างผลกระทบในทางสร้างสรรค์แก่ผู้อ่าน</a:t>
            </a:r>
          </a:p>
        </p:txBody>
      </p:sp>
    </p:spTree>
    <p:extLst>
      <p:ext uri="{BB962C8B-B14F-4D97-AF65-F5344CB8AC3E}">
        <p14:creationId xmlns:p14="http://schemas.microsoft.com/office/powerpoint/2010/main" val="211315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72B321-C52E-44B7-8441-2904B6CE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วรรณกรรมร่วมสมัย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029B51C-E35D-42A2-9057-0265AD7B6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/>
              <a:t>4. ลักษณะของวรรณกรรม สำหรับวรรณกรรมร่วมสมัยของไทย อาจพิจารณาจากลักษณะที่เปลี่ยนไปจากเดิม ได้แก่ </a:t>
            </a:r>
          </a:p>
          <a:p>
            <a:pPr marL="0" indent="0">
              <a:buNone/>
            </a:pPr>
            <a:r>
              <a:rPr lang="th-TH" sz="3200" dirty="0"/>
              <a:t>	*วรรณกรรมประเภทต่าง ๆ เช่น สารคดี นวนิยาย เรื่องสั้น ร้อยกรอง บทละคร และบทวิจารณ์วรรณกรรม </a:t>
            </a:r>
          </a:p>
          <a:p>
            <a:pPr marL="0" indent="0">
              <a:buNone/>
            </a:pPr>
            <a:r>
              <a:rPr lang="th-TH" sz="3200" dirty="0"/>
              <a:t>	*กลวิธีการแต่ง เช่น เนื้อเรื่อง ทัศนะในการสร้างเค้าโครงเรื่อง แก่นเรื่อง การสร้างตัวละคร </a:t>
            </a:r>
          </a:p>
          <a:p>
            <a:pPr marL="0" indent="0">
              <a:buNone/>
            </a:pPr>
            <a:r>
              <a:rPr lang="th-TH" sz="3200" dirty="0"/>
              <a:t>	*แนวคิดและปรัชญาในการแต่ง</a:t>
            </a:r>
          </a:p>
        </p:txBody>
      </p:sp>
    </p:spTree>
    <p:extLst>
      <p:ext uri="{BB962C8B-B14F-4D97-AF65-F5344CB8AC3E}">
        <p14:creationId xmlns:p14="http://schemas.microsoft.com/office/powerpoint/2010/main" val="3540898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818D7D-43CF-4E68-99D8-E644DD5E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EC83887-9748-4150-9F74-138DFB080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6600" dirty="0"/>
              <a:t>คำถาม</a:t>
            </a:r>
          </a:p>
          <a:p>
            <a:pPr marL="0" indent="0" algn="ctr">
              <a:buNone/>
            </a:pPr>
            <a:r>
              <a:rPr lang="th-TH" sz="5400" dirty="0"/>
              <a:t>วรรณกรรมปัจจุบันกับวรรณกรรมร่วมสมัยต่างกันอย่างไร </a:t>
            </a:r>
          </a:p>
        </p:txBody>
      </p:sp>
    </p:spTree>
    <p:extLst>
      <p:ext uri="{BB962C8B-B14F-4D97-AF65-F5344CB8AC3E}">
        <p14:creationId xmlns:p14="http://schemas.microsoft.com/office/powerpoint/2010/main" val="3000610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D7DCFF-9417-4FD4-A287-381C9B698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ประเภทของวรรณกรรมไทย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2FBB6BF-D4AC-45F8-A3DA-69296F521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7200" dirty="0"/>
              <a:t>1. วรรณกรรมประเภทร้อยแก้ว</a:t>
            </a:r>
          </a:p>
          <a:p>
            <a:pPr marL="0" indent="0">
              <a:buNone/>
            </a:pPr>
            <a:r>
              <a:rPr lang="th-TH" sz="7200" dirty="0"/>
              <a:t>2. วรรณกรรมประเภทร้อยกรอง</a:t>
            </a:r>
          </a:p>
        </p:txBody>
      </p:sp>
    </p:spTree>
    <p:extLst>
      <p:ext uri="{BB962C8B-B14F-4D97-AF65-F5344CB8AC3E}">
        <p14:creationId xmlns:p14="http://schemas.microsoft.com/office/powerpoint/2010/main" val="1088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8E8A12C-F5CF-47E8-AC77-31E9C971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1. วรรณกรรมประเภทร้อยแก้ว</a:t>
            </a:r>
            <a:br>
              <a:rPr lang="th-TH" dirty="0"/>
            </a:br>
            <a:br>
              <a:rPr lang="th-TH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B9E6392-6F2C-4A30-A760-B06AB1AEF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8800" dirty="0"/>
              <a:t>สารคดี </a:t>
            </a:r>
            <a:r>
              <a:rPr lang="en-US" sz="8800" dirty="0"/>
              <a:t> </a:t>
            </a:r>
            <a:r>
              <a:rPr lang="th-TH" sz="8800" dirty="0"/>
              <a:t> </a:t>
            </a:r>
          </a:p>
          <a:p>
            <a:pPr marL="0" indent="0" algn="ctr">
              <a:buNone/>
            </a:pPr>
            <a:r>
              <a:rPr lang="th-TH" sz="8800" dirty="0"/>
              <a:t>บันเทิงคดี</a:t>
            </a:r>
          </a:p>
        </p:txBody>
      </p:sp>
    </p:spTree>
    <p:extLst>
      <p:ext uri="{BB962C8B-B14F-4D97-AF65-F5344CB8AC3E}">
        <p14:creationId xmlns:p14="http://schemas.microsoft.com/office/powerpoint/2010/main" val="3035914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A36791-7B65-4958-A5AF-898A4176F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สารคดี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26CF583-A869-4CCC-9022-845EF2067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8047"/>
            <a:ext cx="8596668" cy="439331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th-TH" sz="3600" dirty="0"/>
              <a:t>สารคดี </a:t>
            </a:r>
            <a:r>
              <a:rPr lang="en-US" sz="3600" dirty="0"/>
              <a:t> </a:t>
            </a:r>
            <a:r>
              <a:rPr lang="th-TH" sz="3600" dirty="0"/>
              <a:t>คือ วรรณกรรมที่มีเนื้อหาาระ ที่มุ่งจะให้ความรู้ ความคิด   ความจริง บางอย่างแก่ผู้อ่าน อาจเขียนเชิงอธิบาย เชิงวิจารณ์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3600" dirty="0"/>
              <a:t>เชิงแนะนำ  ผู้อ่านอาจได้รับ ความบันเทิงจากการอ่านด้วยแต่เป็นความบันเทิงด้านภูมิปัญญา ดังนั้น ในการเขียนสารคดีจึงมีการให้ เหตุผลและหลักฐานเข้ามาประกอบการเขียนสารคดี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ความเรียง </a:t>
            </a:r>
            <a:r>
              <a:rPr lang="th-TH" dirty="0"/>
              <a:t>เป็นงานเขียนที่ถ่ายทอด ความรู้ ความคิด ซึ่งได้จาก ประบการณ์หรือการค้นคว้า ให้แง่คิดเชิงปรัชญาเกี่ยวกับโลกและชีวิต บางครั้งมีผู้เรียกว่า “สารคดี วิชาการ” 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บทความ</a:t>
            </a:r>
            <a:r>
              <a:rPr lang="th-TH" dirty="0"/>
              <a:t> เป็นงานเขียนที่แสดงความรู้ ความคิดเห็น หรือความรู้สึก ของผู้เขียนต่อภาพแวดล้อมทาสังคม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สารคดีท่องเที่ยว </a:t>
            </a:r>
            <a:r>
              <a:rPr lang="th-TH" dirty="0"/>
              <a:t>เป็นงานเขียนที่ถ่ายทอดประบการณ์จาก การท่องเที่ยวสู่ผู้อ่าน โดยมุ่งที่จะให้ความรู้แก่ผู้อ่านและความเพลิดเพลินด้วย 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สารคดีชีวประวัติ </a:t>
            </a:r>
            <a:r>
              <a:rPr lang="th-TH" dirty="0"/>
              <a:t>เป็นงานเขียนที่กล่าวถึงประวัติชีวิตของบุคคล แต่ไม่ใช่ประวัติศาต</a:t>
            </a:r>
            <a:r>
              <a:rPr lang="th-TH" dirty="0" err="1"/>
              <a:t>ร์แ</a:t>
            </a:r>
            <a:r>
              <a:rPr lang="th-TH" dirty="0"/>
              <a:t>ละนิยาย  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อนุทิน</a:t>
            </a:r>
            <a:r>
              <a:rPr lang="th-TH" dirty="0"/>
              <a:t> เป็นการจดบันทึกประจำวันเกี่ยวกับเหตุการณ์</a:t>
            </a:r>
            <a:r>
              <a:rPr lang="th-TH" dirty="0" err="1"/>
              <a:t>ต่างๆ</a:t>
            </a:r>
            <a:r>
              <a:rPr lang="th-TH" dirty="0"/>
              <a:t> ที่เกิดขึ้น ในชีวิตพร้อมความคิดเห็นของผู้จดบันทึก โดยมีจุดมุ่งหมายเพื่อเตือนความจำ 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จดหมายเหตุ </a:t>
            </a:r>
            <a:r>
              <a:rPr lang="th-TH" dirty="0"/>
              <a:t>เป็นบันทึกเหตุการณ์ สำคัญทางประวัติศาต</a:t>
            </a:r>
            <a:r>
              <a:rPr lang="th-TH" dirty="0" err="1"/>
              <a:t>ร์</a:t>
            </a:r>
            <a:r>
              <a:rPr lang="th-TH" dirty="0"/>
              <a:t> ของหน่วยงาน ส่วนราชการหรือองค์กร</a:t>
            </a:r>
            <a:r>
              <a:rPr lang="th-TH" dirty="0" err="1"/>
              <a:t>ต่างๆ</a:t>
            </a:r>
            <a:r>
              <a:rPr lang="th-TH" dirty="0"/>
              <a:t> เพื่อเป็นหลักฐานเชิงประวัติเหตุการณ์ของชาติ หรือ ถาบัน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0197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D4446B-8CA4-44D4-8328-8FEA0A57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บันเทิงคดี</a:t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9D210DA-4498-410E-BF97-2AF756EB8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8101"/>
            <a:ext cx="8596668" cy="4110962"/>
          </a:xfrm>
        </p:spPr>
        <p:txBody>
          <a:bodyPr/>
          <a:lstStyle/>
          <a:p>
            <a:pPr marL="0" indent="0" algn="ctr">
              <a:buNone/>
            </a:pPr>
            <a:r>
              <a:rPr lang="th-TH" sz="3200" dirty="0"/>
              <a:t>บันเทิงคดี (เรื่องสมมุติ) เป็นงานเขียนที่มุ่งให้ผู้อ่าน ได้รับความ เพลิดเพลินเป็นหลัก อาจเพิ่มเติมด้วยความรู้</a:t>
            </a:r>
            <a:r>
              <a:rPr lang="th-TH" sz="3200" dirty="0" err="1"/>
              <a:t>อื่นๆ</a:t>
            </a:r>
            <a:r>
              <a:rPr lang="th-TH" sz="3200" dirty="0"/>
              <a:t>หรือคตินิยม เรื่องสอนใจ ฯลฯ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นวนิยาย </a:t>
            </a:r>
            <a:r>
              <a:rPr lang="th-TH" dirty="0"/>
              <a:t>เป็นการผูกเรื่องราวเกี่ยวกับชีวิตและพฤติกรรมของมนุษย์ ในลักษณะที่สมจริงและอาจเกิดขึ้นได้ในชีวิตจริง ในลักษณะจำลองภาพชีวิตขอสังคมส่วนใดส่วน หนึ่งที่มีจุดมุ่งหมายให้ความบันเทิงใจแก่ผู้อ่าน 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เรื่องสั้น </a:t>
            </a:r>
            <a:r>
              <a:rPr lang="th-TH" dirty="0"/>
              <a:t>เป็นงานเขียนที่มีลักษณะเดียวกับนวนิยายแต่มีขนาดสั้นกว่า จะเสนอพฤติกรรมหรือเหตุการณ์มาใดมุมหนึ่งของชีวิต หรือเหตุการณ์หนึ่ง หรือช่วงชีวิตหนึ่ง เท่านั้น เพื่อให้เกิดความสะเทือนใจแก่ผู้อ่าน  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</a:rPr>
              <a:t>บทละคร </a:t>
            </a:r>
            <a:r>
              <a:rPr lang="th-TH" dirty="0"/>
              <a:t>เป็นงานเขียนที่ผูกเรื่องราวขึ้นจากพฤติกรรมของมนุษย์ เช่นเดียวกับนวนิยายและเรื่องสั้น แต่จุดมุ่งหมายในการเขียนต่างกัน บทละครเขียนขึ้นเพื่อนำไปแสดง  บทละครครอบคลุมไปถึง บทละครวิทยุ บทละครโทรทัศน์บทละครเวทีและบทภาพยนตร์</a:t>
            </a:r>
          </a:p>
        </p:txBody>
      </p:sp>
    </p:spTree>
    <p:extLst>
      <p:ext uri="{BB962C8B-B14F-4D97-AF65-F5344CB8AC3E}">
        <p14:creationId xmlns:p14="http://schemas.microsoft.com/office/powerpoint/2010/main" val="137023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DC942E-423F-4BBA-9B33-AA333E7E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th-TH" sz="10700" dirty="0"/>
              <a:t>คำถาม</a:t>
            </a:r>
            <a:br>
              <a:rPr lang="th-TH" sz="4400" dirty="0"/>
            </a:br>
            <a:br>
              <a:rPr lang="th-TH" dirty="0"/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FEC6B52-16DA-446E-96F7-F659C22D0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h-TH" sz="7200" dirty="0"/>
          </a:p>
          <a:p>
            <a:pPr marL="0" indent="0" algn="ctr">
              <a:buNone/>
            </a:pPr>
            <a:r>
              <a:rPr lang="th-TH" sz="7200" dirty="0"/>
              <a:t>สารคดีและบันเทิงคดีต่างกันอย่างไร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1206832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BE92E79-000B-44D2-B92B-F0D871B8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2. วรรณกรรมประเภทร้อยกรอง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E61C7A3-F096-4445-97A6-0ED1020DC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solidFill>
                  <a:srgbClr val="FF0000"/>
                </a:solidFill>
              </a:rPr>
              <a:t>ร้อยกรองตามฉันทลักษณ์เดิม </a:t>
            </a:r>
            <a:r>
              <a:rPr lang="th-TH" sz="2400" dirty="0"/>
              <a:t>แม้การเขียนร้อยกรองตามฉันทลักษณ์เดิม ประกอบ ด้วยคำประพันธ์ โคลง ฉันท์ กาพย์ กลอนร่าย จะยังคงมีอยู่ แต่มีขนาดสั้นลง และเน้น "ข้อคิด" หรือ "ความคิด" มากขึ้น ความนิยมในการตกแต่งถ้อยคำด้วยความประณีตบรรจง เพื่อความไพเราะอย่าง กวีในยุคเดิมลดลง และมีความสำคัญรองจากความคิด แม้จะมีกวีในปัจจุบันบางกลุ่มใช้ร้อยกรองรูป แบบเดิม แต่จะไม่เคร่งครัดในฉันทลักษณ์ตามแบบแผนมากนัก การใช้ถ้อยคำมีลักษณะกร้าวแกร่ง มากขึ้น จนบางครั้งถึงขั้นก้าวร้าวก็มี      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FF0000"/>
                </a:solidFill>
              </a:rPr>
              <a:t>ร้อยกรองตามฉันทลักษณ์ที่กำหนดใหม่ </a:t>
            </a:r>
            <a:r>
              <a:rPr lang="th-TH" sz="2400" dirty="0"/>
              <a:t>โดยฉันทลักษณ์ที่กำหนดขึ้นใหม่ส่วนใหญ่จะ ยึดหลักความเรียบง่าย ชัดเจนและมีกรอบเพียงเล็กน้อย ทั้งนี้เพื่อสื่อความคิดมากกว่าความไพเราะ ร้อยกรองรูปแบบใหม่นั้น มีทั้งที่เป็น "กลอนเปล่า" หรือกลอนปลอดสัมผัสไปจนถึง ร้อยกรองแบบ "รูปธรรม" หรือ "</a:t>
            </a:r>
            <a:r>
              <a:rPr lang="th-TH" sz="2400" dirty="0" err="1"/>
              <a:t>วรร</a:t>
            </a:r>
            <a:r>
              <a:rPr lang="th-TH" sz="2400" dirty="0"/>
              <a:t>ณรูป" ซึ่งมีวิธีการแต่งโดยการจัดวางถ้อยคำ หรือข้อความเป็นภาพ ซึ่งกวีกลุ่มนี้เชื่อว่า การสื่อความคิดโดยผ่าน "ภาพ" จะช่วยให้ผู้อ่านเข้าใจ ความคิดของผู้แต่งชัดเจนขึ้น</a:t>
            </a:r>
          </a:p>
        </p:txBody>
      </p:sp>
    </p:spTree>
    <p:extLst>
      <p:ext uri="{BB962C8B-B14F-4D97-AF65-F5344CB8AC3E}">
        <p14:creationId xmlns:p14="http://schemas.microsoft.com/office/powerpoint/2010/main" val="260465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2032EC-674C-4F4F-84DF-BA2FA065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นิยามวรรณคดี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3B6CA93-9B91-4F62-AB58-6C4A231D8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400" dirty="0"/>
              <a:t>วรรณคดีทั่วไป เป็นเรื่องเล่าหรือหนังสือที่แต่งขึ้น จะแต่งดีหรือไม่ดี เป็นเรื่องดีหรือเลว  จะเป็นหนังสือของชาติใดภาษาใด หรือยุคใดสมัยใดก็ตาม </a:t>
            </a:r>
          </a:p>
          <a:p>
            <a:r>
              <a:rPr lang="th-TH" sz="2400" dirty="0"/>
              <a:t> วรรณคดีมีวรรณศิลป์ เป็นเรื่องเล่าหรือหนังสือที่แต่งขึ้นโดยมีลักษณะเด่นในเชิงประพันธ์  มีค่าทางอารมณ์และความรู้สึกแก่ผู้อ่าน </a:t>
            </a:r>
          </a:p>
          <a:p>
            <a:r>
              <a:rPr lang="th-TH" sz="2400" dirty="0"/>
              <a:t>ลักษณะ สำคัญของวรรณคดี คือ  1. ร้างขึ้นโดยอาศัยจินตนาการ  2. สร้างขึ้นเพื่อให้ความรื่นรมย์เป็น สำคัญ  3. มีเค้าโครงและส่วนประกอบซึ่งทั้งลักษณะและความสัมพันธ์ต่อกันมีแบบแผนที่ัสังเกตได้  4. รัดรึงตรึงใจผู้ฟังหรือผู้อ่านด้วยความสามารถพิเศษในการใช้ถ้อยคำ</a:t>
            </a:r>
          </a:p>
          <a:p>
            <a:r>
              <a:rPr lang="th-TH" sz="2400" dirty="0"/>
              <a:t> "บทประพันธ์ที่เป็นวรรณคดีคือ บทประพันธ์มุ่งให้ความเพลิดเพลิน ให้เกิดความ สำนึกคิด และอารมณ์</a:t>
            </a:r>
            <a:r>
              <a:rPr lang="th-TH" sz="2400" dirty="0" err="1"/>
              <a:t>ต่างๆ</a:t>
            </a:r>
            <a:r>
              <a:rPr lang="th-TH" sz="2400" dirty="0"/>
              <a:t> ตาม ผู้เขียนนอกจากนั้นบทประพันธ์ที่เป็นวรรณคดีจะต้องมีรูปศิลปะ</a:t>
            </a:r>
          </a:p>
          <a:p>
            <a:r>
              <a:rPr lang="th-TH" sz="2400" dirty="0"/>
              <a:t>"วรรณคดี" ไว้ว่า  "วรรณกรรมที่ได้รับยกย่องว่าแต่งดีมีคุณค่าเชิงวรรณศิลป์ถึงขนาด" </a:t>
            </a:r>
          </a:p>
        </p:txBody>
      </p:sp>
    </p:spTree>
    <p:extLst>
      <p:ext uri="{BB962C8B-B14F-4D97-AF65-F5344CB8AC3E}">
        <p14:creationId xmlns:p14="http://schemas.microsoft.com/office/powerpoint/2010/main" val="1719679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000B2A-40B2-42ED-9074-156B6CA78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A24F534-13F8-462D-BFBE-F4CE58042378}"/>
              </a:ext>
            </a:extLst>
          </p:cNvPr>
          <p:cNvSpPr txBox="1"/>
          <p:nvPr/>
        </p:nvSpPr>
        <p:spPr>
          <a:xfrm>
            <a:off x="9210675" y="346670"/>
            <a:ext cx="3053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err="1">
                <a:solidFill>
                  <a:srgbClr val="FF0000"/>
                </a:solidFill>
              </a:rPr>
              <a:t>วรร</a:t>
            </a:r>
            <a:r>
              <a:rPr lang="th-TH" sz="2800" dirty="0">
                <a:solidFill>
                  <a:srgbClr val="FF0000"/>
                </a:solidFill>
              </a:rPr>
              <a:t>ณรูป เป็นการผสมผสานงานทัศนศิลป์ (จิตรกรรม) กับวรรณศิลป์ (วรรณกรรม) </a:t>
            </a:r>
          </a:p>
        </p:txBody>
      </p:sp>
      <p:pic>
        <p:nvPicPr>
          <p:cNvPr id="10" name="ตัวแทนเนื้อหา 9">
            <a:extLst>
              <a:ext uri="{FF2B5EF4-FFF2-40B4-BE49-F238E27FC236}">
                <a16:creationId xmlns:a16="http://schemas.microsoft.com/office/drawing/2014/main" id="{90AC4563-1FE2-48F7-9F4B-87A24E7F9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973" y="265113"/>
            <a:ext cx="3881437" cy="3881437"/>
          </a:xfr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C22A69BE-D01C-4265-B38E-3CF617096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523" y="265113"/>
            <a:ext cx="3959052" cy="6100626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D56EBB11-CFF9-4473-9566-7697E229D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424" y="1943795"/>
            <a:ext cx="2984803" cy="4463257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46A179AD-1B94-4EDB-BC30-80831CDEA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496" y="4284939"/>
            <a:ext cx="1560600" cy="2080800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63283577-FD2E-4A49-B27E-881389BA5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34" y="4284939"/>
            <a:ext cx="1809313" cy="241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5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0C143F-56E3-4FB5-85A6-6DA77B268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คุณค่าของวรรณกรรม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7651A4B-FDF3-4A88-982A-38B0CEAD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solidFill>
                  <a:srgbClr val="FF0000"/>
                </a:solidFill>
              </a:rPr>
              <a:t>ส่งเสริมการเรียนรู้และฝึกทักษะ </a:t>
            </a:r>
            <a:r>
              <a:rPr lang="th-TH" sz="2400" dirty="0"/>
              <a:t>การอ่านวรรณกรรมเป็นการปลูกฝังนิสัยรักการอ่านส่งเสริมการเรียนรู้ภาษา และเปิดโอกาให้ฝึกทักษะการอ่านในเวลาเดียวกัน นอกจากนี้ยังเป็นการใช้ เวลาว่างให้เกิดประโยชน์อีกด้วย 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FF0000"/>
                </a:solidFill>
              </a:rPr>
              <a:t>ให้ความบันเทิงใจ </a:t>
            </a:r>
            <a:r>
              <a:rPr lang="th-TH" sz="2400" dirty="0"/>
              <a:t>วรรณกรรมเป็นเครื่องมือหนึ่งที่ให้ความเพลิดเพลิน 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FF0000"/>
                </a:solidFill>
              </a:rPr>
              <a:t>ประเทืองปัญญา </a:t>
            </a:r>
            <a:r>
              <a:rPr lang="th-TH" sz="2400" dirty="0"/>
              <a:t>การให้แง่คิด ประสบการณ์จำลองของชีวิตในแง่มุมต่าง ๆ ไม่ว่าจะเป็นชีวิตที่เพียบพร้อม สมบูรณ์ ชีวิตที่ตกอับ ยากแค้น อาภัพ โชคร้าย ฯลฯ อีกทั้งให้มโนทัศน์ต่าง ๆ เกี่ยวกับวิถีชีวิตของ มนุษย์ในสังคม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FF0000"/>
                </a:solidFill>
              </a:rPr>
              <a:t>สะท้อนปรากฏการณ์</a:t>
            </a:r>
            <a:r>
              <a:rPr lang="th-TH" sz="2400" dirty="0" err="1">
                <a:solidFill>
                  <a:srgbClr val="FF0000"/>
                </a:solidFill>
              </a:rPr>
              <a:t>ต่างๆ</a:t>
            </a:r>
            <a:r>
              <a:rPr lang="th-TH" sz="2400" dirty="0">
                <a:solidFill>
                  <a:srgbClr val="FF0000"/>
                </a:solidFill>
              </a:rPr>
              <a:t>ถึงกฎเกณฑ์ทางสังคม </a:t>
            </a:r>
            <a:r>
              <a:rPr lang="th-TH" sz="2400" dirty="0"/>
              <a:t>อันได้แก่ ศีลธรรม กรอบแนวคิด จารีต และธรรมเนียมนิยมต่าง ๆ 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FF0000"/>
                </a:solidFill>
              </a:rPr>
              <a:t>การนำเสนอมโนทัศน์การเปลี่ยนแปลงทางสังคม </a:t>
            </a:r>
            <a:r>
              <a:rPr lang="th-TH" sz="2400" dirty="0"/>
              <a:t>วรรณกรรมได้นำเอาแนวคิดร่วมของพลวัตของสังคมที่ไม่หยุดนิ่ง</a:t>
            </a:r>
          </a:p>
        </p:txBody>
      </p:sp>
    </p:spTree>
    <p:extLst>
      <p:ext uri="{BB962C8B-B14F-4D97-AF65-F5344CB8AC3E}">
        <p14:creationId xmlns:p14="http://schemas.microsoft.com/office/powerpoint/2010/main" val="283719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050990-9272-4209-A340-710D8CDC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43108"/>
            <a:ext cx="10122196" cy="1293028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73B35C9-193F-4F92-AE95-BBA6DCC48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6600" dirty="0"/>
              <a:t>ให้นักศึกษาสรุปความ “นิยามวรรณคดี”  ด้วยภาษาของตัวเองตามข้อมูลที่ให้มาข้างต้น</a:t>
            </a:r>
          </a:p>
        </p:txBody>
      </p:sp>
    </p:spTree>
    <p:extLst>
      <p:ext uri="{BB962C8B-B14F-4D97-AF65-F5344CB8AC3E}">
        <p14:creationId xmlns:p14="http://schemas.microsoft.com/office/powerpoint/2010/main" val="39077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2DD6B1-12F2-4C1C-9F4E-DD8589C6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วรรณศิลป์/นิยาม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8F97087-A440-4278-B5DD-CCA42523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4400" dirty="0"/>
              <a:t>****วรรณศิลป์ คือศิลปะในการแต่งหนังสือหัวใจของ ศิลปะทั้งหลายก็คือสุนทรียภาพ หรือความประณีตงดงาม ได้แก่ ความงามของภาษาความงามของ เนื้อเรื่อง ซึ่งกลมกลืนกับรูปแบบ ความงาม ความมีสาระของข้อคิดเห็น หรือแนวคิดที่แทรกแฝงใน เนื้อเรื่อง ส่วนความงามที่ สำคัญที่สุดของการสร้างวรรณกรรมก็คือวิธีแต่ง วิธีแต่งที่สวยงามที่สุดก็คือ ความผสมผสานที่เข้ากันได้อย่างประณีต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491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B1A36C-CD11-462F-A33A-1DF8D6CB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คุณค่าวรรณศิลป์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DF4B41F-0CB6-428C-92C9-AE10BB4F7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sz="4400" dirty="0"/>
              <a:t>1. ความนึกคิด วรรณกรรมที่ดีจะต้องประกอบไปด้วยความคิดและ จินตนาการ ทั้งสองอย่างนี้ต้องสมดุลกัน เพราะหากวรรณกรรมที่ประกอบไปด้วยความคิดเป็นหลักนั้นจะ เป็นเรื่องที่ดูแห้งแล้ง จืดชืด ไร้สีสัน แต่หากวรรณกรรมเรื่องใดอบอวลไปด้วยจินตนาการโดย ปราศจากความคิด วรรณกรรมเรื่องนั้นจะดูฟุ้งเพ้อฝันมากเกินไป </a:t>
            </a:r>
          </a:p>
        </p:txBody>
      </p:sp>
    </p:spTree>
    <p:extLst>
      <p:ext uri="{BB962C8B-B14F-4D97-AF65-F5344CB8AC3E}">
        <p14:creationId xmlns:p14="http://schemas.microsoft.com/office/powerpoint/2010/main" val="357902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500566-81E0-4A2E-B438-67993E81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8000" dirty="0"/>
              <a:t>คุณค่าวรรณศิลป์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105FC4F-B13B-4FFB-B12F-250E2FC08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5400" dirty="0"/>
              <a:t>2. ความสะเทือนใจ ได้แก่ อารมณ์รัก อารมณ์แค้น อารมณ์สุข อารมณ์เศร้า และ อารมณ์ขัน เรื่องที่ขาดความสะเทือนในหรืออารมณ์ต่าง ๆ ที่กล่าวมาข้างต้นนั้นก็ไม่ต่างอะไรกับร่างที่ ไร้วิญญาณหรือกระดาษเปล่า 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040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A862CDB-59F7-4B9C-9BF5-AE22E951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คุณค่าวรรณศิลป์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4FC683-8E67-4817-B3DE-454DAD6EC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Autofit/>
          </a:bodyPr>
          <a:lstStyle/>
          <a:p>
            <a:r>
              <a:rPr lang="th-TH" sz="4800" dirty="0"/>
              <a:t>3. การแสดงออก ถือเป็นการนำสารจากผู้เขียนไปยังผู้อ่าน  ฉะนั้น ความสามารถในการแสดงออก หรือการสื่อสารกับผู้อ่าน เป็นสิ่งที่ผู้เขียนพึงมี ผู้เขียนต้องทราบว่าทำอย่างไรผู้อ่านจึงจะคล้อยตาม เชื่อตาม และติดตามสารหรือเนื้อเรื่องนั้น โดยการแสดงให้เห็นนิสัยใจคอและบุคลิกภาพของตัวละคร การแสดงให้เห็นความเคลื่อนไหวของตัวละคร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50785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9A5C6E-1EB7-467D-9380-B54D365C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คุณค่าวรรณศิลป์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3E13360-8C4A-420D-B3C5-3B5988B7A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dirty="0"/>
              <a:t>4. องค์ประกอบ เสมือนการตกแต่งจัดวางสิ่งของต่าง ๆ ให้สวยงาม เมื่อเปรียบกับการเขียนองค์ประกอบจะหมายถึงทิศทางของเรื่อง  สำนวนภาษา ผู้เขียนควรจัดวางอย่าง เหมาะสม เช่น การเขียนเรื่องสั้นหนึ่งเรื่อง ผู้เขียนควรสร้างตัวละครไม่มากจนเกินไป เหตุการณ์ใน เรื่องไม่ซับซ้อน สถานที่สอดคล้องกับเหตุการณ์</a:t>
            </a:r>
          </a:p>
        </p:txBody>
      </p:sp>
    </p:spTree>
    <p:extLst>
      <p:ext uri="{BB962C8B-B14F-4D97-AF65-F5344CB8AC3E}">
        <p14:creationId xmlns:p14="http://schemas.microsoft.com/office/powerpoint/2010/main" val="827585143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</TotalTime>
  <Words>2004</Words>
  <Application>Microsoft Office PowerPoint</Application>
  <PresentationFormat>แบบจอกว้าง</PresentationFormat>
  <Paragraphs>91</Paragraphs>
  <Slides>31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Wingdings 3</vt:lpstr>
      <vt:lpstr>เหลี่ยมเพชร</vt:lpstr>
      <vt:lpstr>ความรู้เบื้องต้นเกี่ยวกับวรรณกรรมไทย</vt:lpstr>
      <vt:lpstr>วรรณคดี </vt:lpstr>
      <vt:lpstr>นิยามวรรณคดี</vt:lpstr>
      <vt:lpstr>งานนำเสนอ PowerPoint</vt:lpstr>
      <vt:lpstr>วรรณศิลป์/นิยาม</vt:lpstr>
      <vt:lpstr>คุณค่าวรรณศิลป์</vt:lpstr>
      <vt:lpstr>คุณค่าวรรณศิลป์</vt:lpstr>
      <vt:lpstr>คุณค่าวรรณศิลป์</vt:lpstr>
      <vt:lpstr>คุณค่าวรรณศิลป์</vt:lpstr>
      <vt:lpstr>คุณค่าวรรณศิลป์</vt:lpstr>
      <vt:lpstr>คุณค่าวรรณศิลป์</vt:lpstr>
      <vt:lpstr>งานนำเสนอ PowerPoint</vt:lpstr>
      <vt:lpstr>วรรณกรรม/นิยาม</vt:lpstr>
      <vt:lpstr>วรรณกรรม/นิยาม</vt:lpstr>
      <vt:lpstr>วรรณกรรม/นิยาม</vt:lpstr>
      <vt:lpstr>วรรณกรรม/นิยาม</vt:lpstr>
      <vt:lpstr>คำถาม</vt:lpstr>
      <vt:lpstr>วรรณกรรมปัจจุบัน</vt:lpstr>
      <vt:lpstr>วรรณกรรมร่วมสมัย</vt:lpstr>
      <vt:lpstr>วรรณกรรมร่วมสมัย</vt:lpstr>
      <vt:lpstr>วรรณกรรมร่วมสมัย</vt:lpstr>
      <vt:lpstr>วรรณกรรมร่วมสมัย</vt:lpstr>
      <vt:lpstr>งานนำเสนอ PowerPoint</vt:lpstr>
      <vt:lpstr>ประเภทของวรรณกรรมไทย</vt:lpstr>
      <vt:lpstr>1. วรรณกรรมประเภทร้อยแก้ว  </vt:lpstr>
      <vt:lpstr>สารคดี</vt:lpstr>
      <vt:lpstr>บันเทิงคดี </vt:lpstr>
      <vt:lpstr>คำถาม  </vt:lpstr>
      <vt:lpstr>2. วรรณกรรมประเภทร้อยกรอง</vt:lpstr>
      <vt:lpstr>งานนำเสนอ PowerPoint</vt:lpstr>
      <vt:lpstr>คุณค่าของวรรณกรรม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ความรู้เบื้องต้นเกี่ยวกับวรรณกรรมไทย</dc:title>
  <dc:creator>512707</dc:creator>
  <cp:lastModifiedBy>SANTHAT CHANKHUN</cp:lastModifiedBy>
  <cp:revision>25</cp:revision>
  <dcterms:created xsi:type="dcterms:W3CDTF">2019-12-18T15:27:47Z</dcterms:created>
  <dcterms:modified xsi:type="dcterms:W3CDTF">2020-06-03T13:19:24Z</dcterms:modified>
</cp:coreProperties>
</file>