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0" r:id="rId4"/>
    <p:sldId id="281" r:id="rId5"/>
    <p:sldId id="282" r:id="rId6"/>
    <p:sldId id="283" r:id="rId7"/>
    <p:sldId id="262" r:id="rId8"/>
    <p:sldId id="263" r:id="rId9"/>
    <p:sldId id="265" r:id="rId10"/>
    <p:sldId id="267" r:id="rId11"/>
    <p:sldId id="269" r:id="rId12"/>
    <p:sldId id="270" r:id="rId13"/>
    <p:sldId id="271" r:id="rId14"/>
    <p:sldId id="273" r:id="rId15"/>
    <p:sldId id="276" r:id="rId16"/>
    <p:sldId id="28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9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6BD2FCA-CFE5-0DB1-9410-546FA549DF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F178ABDB-F306-0830-34E2-1B6085571C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711502D-5FFA-0FEB-F48A-123D2B033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7482-16F2-458C-93E5-A0F158D4F711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0D61146-239F-C93C-D0BC-019BD8D22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226D82E-DF49-E582-3848-F1CEC94B4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A2D-6705-4E18-991F-0A3AFAB8C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00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C9B59CA-5A0F-00C7-4F28-520C53F72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347B0790-8210-C73B-D1C8-A66F1B2500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9144065-9AAE-A9C5-8AA2-556571A2A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7482-16F2-458C-93E5-A0F158D4F711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F8E5029-1A9C-10AE-E617-1A29BF5B9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0A6E5BC-04F5-2CC9-4BB7-42D1D7EC3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A2D-6705-4E18-991F-0A3AFAB8C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990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FE3F8ADF-D65A-2400-78F6-DAA663A3ED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464F6980-A6BA-A4D5-F63C-8652182D30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1FECC8B-EBB5-6244-5ACB-D61D13863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7482-16F2-458C-93E5-A0F158D4F711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3D6FDD9-5853-0353-1E51-E98E2745B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41C54B6-7C7E-B785-B33E-8A76A91CE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A2D-6705-4E18-991F-0A3AFAB8C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37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4A7EE1E-3BAF-7C08-1CAE-91BCEFB25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015C38D-BF87-00B5-CA62-ADCB8A193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8C81B3C-E6B4-6B90-3C56-E1FF84D30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7482-16F2-458C-93E5-A0F158D4F711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3E51E6E1-BB40-16E0-5F25-2B2B17C63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B600773E-7983-6D09-4733-4800049BE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A2D-6705-4E18-991F-0A3AFAB8C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35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8F82211-A9BA-0293-C3EA-E520F4249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0272CE56-2CEC-8B30-5821-61BA5DC94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D94B6CF-24B1-DA64-6C66-856FE2EB5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7482-16F2-458C-93E5-A0F158D4F711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09F5107-21AD-0B54-1EF9-9003D618D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811608B-035D-C2D0-6A17-57634611A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A2D-6705-4E18-991F-0A3AFAB8C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965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BB3A4A1-C194-8120-7C3B-79189D53D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DF83D81-5ACA-9FE9-7924-136D335245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D4EE30F6-85D1-4675-27C4-83113F22B6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EF2B3338-FCE2-1CB5-309B-57F859CF8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7482-16F2-458C-93E5-A0F158D4F711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E5455856-9688-4414-4EAD-502E4668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283A1020-6545-8A12-BCBD-DDA01346A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A2D-6705-4E18-991F-0A3AFAB8C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71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1E3D62F-06BE-A778-57CA-A81F19B1E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71C6CFD3-D542-7625-241E-AC4C7C3594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4D64910A-B18F-D567-510E-60DC3F3E9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2A7A3BA3-A709-4D40-EB11-5D8046ABA9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58B8ED60-44B2-0F37-1ECD-C8976029FE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CD9CA6CB-6648-4552-CD48-794B016C7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7482-16F2-458C-93E5-A0F158D4F711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A3955926-332A-D55E-5737-680CFBD97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BC985EE3-EDCE-36FF-9EDB-9CBD2389B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A2D-6705-4E18-991F-0A3AFAB8C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18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1530A64-D6CB-6E36-DE2D-674FC7210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2835CD6D-12B7-8E5F-07BA-17FE90641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7482-16F2-458C-93E5-A0F158D4F711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DC277B88-32EF-B948-BA66-751DDDEC0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88022098-8DC2-27C7-A744-1678F176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A2D-6705-4E18-991F-0A3AFAB8C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10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2C7A6BCC-C1CE-9C6F-FBFF-D541A4D68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7482-16F2-458C-93E5-A0F158D4F711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2BE2FFFF-BDB3-A068-96FB-20F8070F3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FA717957-4D39-0B5C-ABDE-9D8F7D5A8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A2D-6705-4E18-991F-0A3AFAB8C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626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FE4F48A-2D6B-B026-2932-ADF18F4DF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D53C296-CAE0-94F3-8D76-558B1D898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161C5B89-AF44-211F-E393-4F7DDAC57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2EC0439E-0596-CCED-758F-9771AE799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7482-16F2-458C-93E5-A0F158D4F711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B24DEEE0-DC00-7A32-08BD-1BE0C98FA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FDD9177B-44F9-7681-4EE4-A22976E8C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A2D-6705-4E18-991F-0A3AFAB8C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123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4203661-687A-1E06-07F9-E31FE0DA6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097199CC-9624-042B-7BFD-3C24C3AFC0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E1CC3366-22AC-77B8-39F4-E28E4E9AEC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BC4F8614-335E-9B74-E5D0-7EA3003B9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7482-16F2-458C-93E5-A0F158D4F711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B7FB247B-B662-779F-0025-146FC3283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2D693BCA-0137-7DFF-6367-0CE5F38E2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A2D-6705-4E18-991F-0A3AFAB8C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854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4EAF8868-D041-FB09-3A3A-1B15B6EA8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38E8096A-692F-CA50-916B-A92A45EA1A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D59E2A9-BFE9-5FB8-CBEC-1BE73C48CD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17482-16F2-458C-93E5-A0F158D4F711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BD13ED2B-0656-977B-7D77-5507795C9F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A0AC9DB-A1FE-DA74-ADC2-B7728BD9CB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62A2D-6705-4E18-991F-0A3AFAB8C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688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glishspeecheschannel.com/" TargetMode="External"/><Relationship Id="rId2" Type="http://schemas.openxmlformats.org/officeDocument/2006/relationships/hyperlink" Target="https://www.youtube.com/watch?v=oRiBhX__pkA&amp;list=PLSi0NOF0gIFBwaW849vi1esXzKuOTwV3J&amp;index=2&amp;t=474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004DA21-D39A-14F1-928E-9F8646D7A8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b="1" dirty="0">
                <a:ln>
                  <a:noFill/>
                </a:ln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Arial Unicode MS"/>
                <a:cs typeface="TH SarabunPSK" panose="020B0500040200020003" pitchFamily="34" charset="-34"/>
              </a:rPr>
              <a:t>Unit 5 </a:t>
            </a:r>
            <a:br>
              <a:rPr lang="en-US" sz="6600" b="1" dirty="0">
                <a:ln>
                  <a:noFill/>
                </a:ln>
                <a:solidFill>
                  <a:srgbClr val="000000"/>
                </a:solidFill>
                <a:effectLst/>
                <a:latin typeface="TH SarabunIT๙" panose="020B0500040200020003" pitchFamily="34" charset="-34"/>
                <a:ea typeface="Arial Unicode MS"/>
                <a:cs typeface="TH SarabunIT๙" panose="020B0500040200020003" pitchFamily="34" charset="-34"/>
              </a:rPr>
            </a:br>
            <a:r>
              <a:rPr lang="en-US" sz="6600" b="1" dirty="0">
                <a:ln>
                  <a:noFill/>
                </a:ln>
                <a:solidFill>
                  <a:srgbClr val="000000"/>
                </a:solidFill>
                <a:effectLst/>
                <a:latin typeface="TH SarabunIT๙" panose="020B0500040200020003" pitchFamily="34" charset="-34"/>
                <a:ea typeface="Arial Unicode MS"/>
                <a:cs typeface="TH SarabunIT๙" panose="020B0500040200020003" pitchFamily="34" charset="-34"/>
              </a:rPr>
              <a:t>Speech for Beginners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851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FC98124-15DE-82AF-3C27-A2EEF5468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/>
          <a:p>
            <a:pPr marL="342900" indent="-342900">
              <a:buFont typeface="+mj-lt"/>
              <a:buAutoNum type="arabicPeriod" startAt="5"/>
            </a:pPr>
            <a:r>
              <a:rPr lang="en-US" b="1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Arial Unicode MS"/>
              </a:rPr>
              <a:t> Silence</a:t>
            </a:r>
            <a:br>
              <a:rPr lang="en-US" sz="1800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Baskerville"/>
              </a:rPr>
            </a:b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65D63D5-4928-E6FD-87CA-0DBAF8778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0000"/>
                </a:solidFill>
                <a:effectLst/>
                <a:latin typeface="TH SarabunIT๙" panose="020B0500040200020003" pitchFamily="34" charset="-34"/>
                <a:ea typeface="Arial Unicode MS"/>
                <a:cs typeface="TH SarabunIT๙" panose="020B0500040200020003" pitchFamily="34" charset="-34"/>
              </a:rPr>
              <a:t>A pause, whether two seconds or ten </a:t>
            </a:r>
            <a:r>
              <a:rPr lang="en-US" sz="3200" dirty="0">
                <a:solidFill>
                  <a:srgbClr val="000000"/>
                </a:solidFill>
                <a:effectLst/>
                <a:latin typeface="TH SarabunIT๙" panose="020B0500040200020003" pitchFamily="34" charset="-34"/>
                <a:ea typeface="Arial Unicode MS"/>
                <a:cs typeface="TH SarabunIT๙" panose="020B0500040200020003" pitchFamily="34" charset="-34"/>
              </a:rPr>
              <a:t>seconds allows your audience to sit and quiet down.</a:t>
            </a:r>
          </a:p>
          <a:p>
            <a:endParaRPr lang="en-US" sz="4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4" name="ชื่อเรื่อง 1">
            <a:extLst>
              <a:ext uri="{FF2B5EF4-FFF2-40B4-BE49-F238E27FC236}">
                <a16:creationId xmlns:a16="http://schemas.microsoft.com/office/drawing/2014/main" id="{B8BBC6E5-CF53-4AC6-8B13-3F5BAEC83A38}"/>
              </a:ext>
            </a:extLst>
          </p:cNvPr>
          <p:cNvSpPr txBox="1">
            <a:spLocks/>
          </p:cNvSpPr>
          <p:nvPr/>
        </p:nvSpPr>
        <p:spPr>
          <a:xfrm>
            <a:off x="838200" y="298586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+mj-lt"/>
              <a:buAutoNum type="arabicPeriod" startAt="6"/>
            </a:pPr>
            <a:r>
              <a:rPr lang="it-IT" b="1" dirty="0">
                <a:solidFill>
                  <a:srgbClr val="002060"/>
                </a:solidFill>
                <a:latin typeface="Century Gothic" panose="020B0502020202020204" pitchFamily="34" charset="0"/>
                <a:ea typeface="Arial Unicode MS"/>
              </a:rPr>
              <a:t> Statistic</a:t>
            </a:r>
            <a:endParaRPr lang="en-US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ตัวแทนเนื้อหา 2">
            <a:extLst>
              <a:ext uri="{FF2B5EF4-FFF2-40B4-BE49-F238E27FC236}">
                <a16:creationId xmlns:a16="http://schemas.microsoft.com/office/drawing/2014/main" id="{589472A0-93B3-4D32-89FA-9B06D3466D26}"/>
              </a:ext>
            </a:extLst>
          </p:cNvPr>
          <p:cNvSpPr txBox="1">
            <a:spLocks/>
          </p:cNvSpPr>
          <p:nvPr/>
        </p:nvSpPr>
        <p:spPr>
          <a:xfrm>
            <a:off x="838200" y="3994109"/>
            <a:ext cx="11256818" cy="2863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rgbClr val="000000"/>
                </a:solidFill>
                <a:latin typeface="TH SarabunIT๙" panose="020B0500040200020003" pitchFamily="34" charset="-34"/>
                <a:ea typeface="Arial Unicode MS"/>
                <a:cs typeface="TH SarabunIT๙" panose="020B0500040200020003" pitchFamily="34" charset="-34"/>
              </a:rPr>
              <a:t>Use a surprising, powerful, personalized statistic that will resonate with the audience to get your message.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u="sng" kern="0" dirty="0">
                <a:solidFill>
                  <a:srgbClr val="000000"/>
                </a:solidFill>
                <a:latin typeface="TH SarabunIT๙" panose="020B0500040200020003" pitchFamily="34" charset="-34"/>
                <a:ea typeface="Helvetica" panose="020B0604020202020204" pitchFamily="34" charset="0"/>
                <a:cs typeface="TH SarabunIT๙" panose="020B0500040200020003" pitchFamily="34" charset="-34"/>
              </a:rPr>
              <a:t>Example: </a:t>
            </a:r>
          </a:p>
          <a:p>
            <a:r>
              <a:rPr lang="en-US" sz="3200" kern="0" dirty="0">
                <a:solidFill>
                  <a:srgbClr val="000000"/>
                </a:solidFill>
                <a:latin typeface="TH SarabunIT๙" panose="020B0500040200020003" pitchFamily="34" charset="-34"/>
                <a:ea typeface="Helvetica" panose="020B0604020202020204" pitchFamily="34" charset="0"/>
                <a:cs typeface="TH SarabunIT๙" panose="020B0500040200020003" pitchFamily="34" charset="-34"/>
              </a:rPr>
              <a:t>Look to your left. Now look to your right.  One of your seatmates will  ___________.</a:t>
            </a:r>
            <a:r>
              <a:rPr lang="ar-SA" sz="3200" kern="0" dirty="0">
                <a:solidFill>
                  <a:srgbClr val="000000"/>
                </a:solidFill>
                <a:latin typeface="TH SarabunIT๙" panose="020B0500040200020003" pitchFamily="34" charset="-34"/>
                <a:ea typeface="Helvetica" panose="020B0604020202020204" pitchFamily="34" charset="0"/>
                <a:cs typeface="Angsana New" panose="02020603050405020304" pitchFamily="18" charset="-34"/>
              </a:rPr>
              <a:t>”</a:t>
            </a:r>
            <a:endParaRPr lang="en-US" sz="3200" kern="0" dirty="0">
              <a:solidFill>
                <a:srgbClr val="000000"/>
              </a:solidFill>
              <a:latin typeface="TH SarabunIT๙" panose="020B0500040200020003" pitchFamily="34" charset="-34"/>
              <a:ea typeface="Helvetica" panose="020B0604020202020204" pitchFamily="34" charset="0"/>
              <a:cs typeface="Angsana New" panose="02020603050405020304" pitchFamily="18" charset="-34"/>
            </a:endParaRPr>
          </a:p>
          <a:p>
            <a:r>
              <a:rPr lang="ar-SA" sz="3200" kern="0" dirty="0">
                <a:solidFill>
                  <a:srgbClr val="000000"/>
                </a:solidFill>
                <a:latin typeface="TH SarabunIT๙" panose="020B0500040200020003" pitchFamily="34" charset="-34"/>
                <a:ea typeface="Helvetica" panose="020B0604020202020204" pitchFamily="34" charset="0"/>
                <a:cs typeface="Angsana New" panose="02020603050405020304" pitchFamily="18" charset="-34"/>
              </a:rPr>
              <a:t>“</a:t>
            </a:r>
            <a:r>
              <a:rPr lang="en-US" sz="3200" kern="0" dirty="0">
                <a:solidFill>
                  <a:srgbClr val="000000"/>
                </a:solidFill>
                <a:latin typeface="TH SarabunIT๙" panose="020B0500040200020003" pitchFamily="34" charset="-34"/>
                <a:ea typeface="Helvetica" panose="020B0604020202020204" pitchFamily="34" charset="0"/>
                <a:cs typeface="TH SarabunIT๙" panose="020B0500040200020003" pitchFamily="34" charset="-34"/>
              </a:rPr>
              <a:t>In this room, over </a:t>
            </a:r>
            <a:r>
              <a:rPr lang="en-US" sz="3200" kern="0" dirty="0">
                <a:solidFill>
                  <a:srgbClr val="000000"/>
                </a:solidFill>
                <a:latin typeface="TH SarabunPSK" panose="020B0500040200020003" pitchFamily="34" charset="-34"/>
                <a:ea typeface="Helvetica" panose="020B0604020202020204" pitchFamily="34" charset="0"/>
                <a:cs typeface="TH SarabunPSK" panose="020B0500040200020003" pitchFamily="34" charset="-34"/>
              </a:rPr>
              <a:t>90</a:t>
            </a:r>
            <a:r>
              <a:rPr lang="en-US" sz="3200" kern="0" dirty="0">
                <a:solidFill>
                  <a:srgbClr val="000000"/>
                </a:solidFill>
                <a:latin typeface="TH SarabunIT๙" panose="020B0500040200020003" pitchFamily="34" charset="-34"/>
                <a:ea typeface="Helvetica" panose="020B0604020202020204" pitchFamily="34" charset="0"/>
                <a:cs typeface="TH SarabunIT๙" panose="020B0500040200020003" pitchFamily="34" charset="-34"/>
              </a:rPr>
              <a:t> percent of us are going to _________.”</a:t>
            </a:r>
          </a:p>
          <a:p>
            <a:endParaRPr lang="en-US" sz="44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35475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CD3B643-E4C6-9A3C-D934-42198744F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/>
          <a:p>
            <a:pPr marL="342900" indent="-342900">
              <a:buFont typeface="+mj-lt"/>
              <a:buAutoNum type="arabicPeriod" startAt="7"/>
            </a:pPr>
            <a:r>
              <a:rPr lang="en-US" b="1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Arial Unicode MS"/>
              </a:rPr>
              <a:t>Powerful Statement/Phrase</a:t>
            </a:r>
            <a:br>
              <a:rPr lang="en-US" sz="1800" b="1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Baskerville"/>
              </a:rPr>
            </a:b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D0602CE-C76D-5A64-7217-61499E6BF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u="sng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Example</a:t>
            </a:r>
          </a:p>
          <a:p>
            <a:r>
              <a:rPr lang="en-US" sz="3200" dirty="0">
                <a:solidFill>
                  <a:srgbClr val="000000"/>
                </a:solidFill>
                <a:effectLst/>
                <a:latin typeface="TH SarabunIT๙" panose="020B0500040200020003" pitchFamily="34" charset="-34"/>
                <a:ea typeface="Arial Unicode MS"/>
                <a:cs typeface="TH SarabunIT๙" panose="020B0500040200020003" pitchFamily="34" charset="-34"/>
              </a:rPr>
              <a:t>We can not win.  We can</a:t>
            </a:r>
            <a:r>
              <a:rPr lang="ar-SA" sz="3200" dirty="0">
                <a:solidFill>
                  <a:srgbClr val="000000"/>
                </a:solidFill>
                <a:effectLst/>
                <a:latin typeface="TH SarabunIT๙" panose="020B0500040200020003" pitchFamily="34" charset="-34"/>
                <a:ea typeface="Arial Unicode MS"/>
              </a:rPr>
              <a:t>’</a:t>
            </a:r>
            <a:r>
              <a:rPr lang="en-US" sz="3200" dirty="0">
                <a:solidFill>
                  <a:srgbClr val="000000"/>
                </a:solidFill>
                <a:effectLst/>
                <a:latin typeface="TH SarabunIT๙" panose="020B0500040200020003" pitchFamily="34" charset="-34"/>
                <a:ea typeface="Arial Unicode MS"/>
                <a:cs typeface="TH SarabunIT๙" panose="020B0500040200020003" pitchFamily="34" charset="-34"/>
              </a:rPr>
              <a:t>t win…”</a:t>
            </a:r>
            <a:br>
              <a:rPr lang="en-US" sz="3200" dirty="0">
                <a:solidFill>
                  <a:srgbClr val="000000"/>
                </a:solidFill>
                <a:effectLst/>
                <a:latin typeface="TH SarabunIT๙" panose="020B0500040200020003" pitchFamily="34" charset="-34"/>
                <a:ea typeface="Arial Unicode MS"/>
                <a:cs typeface="TH SarabunIT๙" panose="020B0500040200020003" pitchFamily="34" charset="-34"/>
              </a:rPr>
            </a:br>
            <a:r>
              <a:rPr lang="en-US" sz="3200" dirty="0">
                <a:solidFill>
                  <a:srgbClr val="000000"/>
                </a:solidFill>
                <a:effectLst/>
                <a:latin typeface="TH SarabunIT๙" panose="020B0500040200020003" pitchFamily="34" charset="-34"/>
                <a:ea typeface="Arial Unicode MS"/>
                <a:cs typeface="TH SarabunIT๙" panose="020B0500040200020003" pitchFamily="34" charset="-34"/>
              </a:rPr>
              <a:t>(Pause)</a:t>
            </a:r>
            <a:br>
              <a:rPr lang="en-US" sz="3200" dirty="0">
                <a:solidFill>
                  <a:srgbClr val="000000"/>
                </a:solidFill>
                <a:effectLst/>
                <a:latin typeface="TH SarabunIT๙" panose="020B0500040200020003" pitchFamily="34" charset="-34"/>
                <a:ea typeface="Baskerville"/>
                <a:cs typeface="TH SarabunIT๙" panose="020B0500040200020003" pitchFamily="34" charset="-34"/>
              </a:rPr>
            </a:br>
            <a:r>
              <a:rPr lang="en-US" sz="3200" dirty="0">
                <a:solidFill>
                  <a:srgbClr val="000000"/>
                </a:solidFill>
                <a:effectLst/>
                <a:latin typeface="TH SarabunIT๙" panose="020B0500040200020003" pitchFamily="34" charset="-34"/>
                <a:ea typeface="Baskerville"/>
                <a:cs typeface="TH SarabunIT๙" panose="020B0500040200020003" pitchFamily="34" charset="-34"/>
              </a:rPr>
              <a:t>“… </a:t>
            </a:r>
            <a:r>
              <a:rPr lang="en-US" sz="3200" dirty="0">
                <a:solidFill>
                  <a:srgbClr val="000000"/>
                </a:solidFill>
                <a:effectLst/>
                <a:latin typeface="TH SarabunIT๙" panose="020B0500040200020003" pitchFamily="34" charset="-34"/>
                <a:ea typeface="Arial Unicode MS"/>
                <a:cs typeface="TH SarabunIT๙" panose="020B0500040200020003" pitchFamily="34" charset="-34"/>
              </a:rPr>
              <a:t>That</a:t>
            </a:r>
            <a:r>
              <a:rPr lang="ar-SA" sz="3200" dirty="0">
                <a:solidFill>
                  <a:srgbClr val="000000"/>
                </a:solidFill>
                <a:effectLst/>
                <a:latin typeface="TH SarabunIT๙" panose="020B0500040200020003" pitchFamily="34" charset="-34"/>
                <a:ea typeface="Arial Unicode MS"/>
              </a:rPr>
              <a:t>’</a:t>
            </a:r>
            <a:r>
              <a:rPr lang="en-US" sz="3200" dirty="0">
                <a:solidFill>
                  <a:srgbClr val="000000"/>
                </a:solidFill>
                <a:effectLst/>
                <a:latin typeface="TH SarabunIT๙" panose="020B0500040200020003" pitchFamily="34" charset="-34"/>
                <a:ea typeface="Arial Unicode MS"/>
                <a:cs typeface="TH SarabunIT๙" panose="020B0500040200020003" pitchFamily="34" charset="-34"/>
              </a:rPr>
              <a:t>s what every newspaper in the country is saying.”</a:t>
            </a:r>
            <a:endParaRPr lang="en-US" sz="3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37396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6760706-021A-C96B-09E2-DB596B449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1336"/>
            <a:ext cx="10515600" cy="347532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6000" b="1" dirty="0">
                <a:solidFill>
                  <a:schemeClr val="tx2"/>
                </a:solidFill>
                <a:latin typeface="Century Gothic" panose="020B0502020202020204" pitchFamily="34" charset="0"/>
              </a:rPr>
              <a:t>The different </a:t>
            </a:r>
            <a:r>
              <a:rPr lang="en-US" sz="6000" b="1" dirty="0">
                <a:solidFill>
                  <a:schemeClr val="tx2"/>
                </a:solidFill>
                <a:effectLst/>
                <a:latin typeface="Century Gothic" panose="020B0502020202020204" pitchFamily="34" charset="0"/>
                <a:ea typeface="Arial Unicode MS"/>
              </a:rPr>
              <a:t>ways to start your speech </a:t>
            </a:r>
            <a:endParaRPr lang="en-US" sz="60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2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FA4A2B2-00E5-860E-8EAE-3AC886B81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065" y="517752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ln>
                  <a:noFill/>
                </a:ln>
                <a:solidFill>
                  <a:srgbClr val="11053B"/>
                </a:solidFill>
                <a:effectLst/>
                <a:latin typeface="Century Gothic" panose="020B0502020202020204" pitchFamily="34" charset="0"/>
                <a:ea typeface="Arial Unicode MS"/>
                <a:cs typeface="Arial Unicode MS"/>
              </a:rPr>
              <a:t>1. Prepare to be yourself! </a:t>
            </a:r>
            <a:br>
              <a:rPr lang="en-US" b="1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Arial Unicode MS"/>
                <a:cs typeface="Arial Unicode MS"/>
              </a:rPr>
            </a:b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4" name="ชื่อเรื่อง 1">
            <a:extLst>
              <a:ext uri="{FF2B5EF4-FFF2-40B4-BE49-F238E27FC236}">
                <a16:creationId xmlns:a16="http://schemas.microsoft.com/office/drawing/2014/main" id="{E0A6D3C6-08C2-4A0C-86C2-B9F0CF731CA9}"/>
              </a:ext>
            </a:extLst>
          </p:cNvPr>
          <p:cNvSpPr txBox="1">
            <a:spLocks/>
          </p:cNvSpPr>
          <p:nvPr/>
        </p:nvSpPr>
        <p:spPr>
          <a:xfrm>
            <a:off x="732065" y="2044473"/>
            <a:ext cx="10515600" cy="7395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tx2"/>
                </a:solidFill>
                <a:latin typeface="Century Gothic" panose="020B0502020202020204" pitchFamily="34" charset="0"/>
                <a:ea typeface="Arial Unicode MS"/>
                <a:cs typeface="Arial Unicode MS"/>
              </a:rPr>
              <a:t>2. First words count</a:t>
            </a:r>
            <a:br>
              <a:rPr lang="en-US" sz="1800" dirty="0">
                <a:solidFill>
                  <a:srgbClr val="000000"/>
                </a:solidFill>
                <a:latin typeface="Thonburi"/>
                <a:ea typeface="Arial Unicode MS"/>
                <a:cs typeface="Arial Unicode MS"/>
              </a:rPr>
            </a:br>
            <a:endParaRPr lang="en-US" dirty="0"/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F6AB9746-C8B2-4896-B853-76B91DB59EC9}"/>
              </a:ext>
            </a:extLst>
          </p:cNvPr>
          <p:cNvSpPr txBox="1"/>
          <p:nvPr/>
        </p:nvSpPr>
        <p:spPr>
          <a:xfrm>
            <a:off x="351064" y="2348933"/>
            <a:ext cx="11683093" cy="43344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3400" dirty="0">
                <a:ln>
                  <a:noFill/>
                </a:ln>
                <a:effectLst/>
                <a:latin typeface="TH SarabunIT๙" panose="020B0500040200020003" pitchFamily="34" charset="-34"/>
                <a:ea typeface="Arial Unicode MS"/>
                <a:cs typeface="TH SarabunIT๙" panose="020B0500040200020003" pitchFamily="34" charset="-34"/>
              </a:rPr>
              <a:t>And now onto what you're going to say. First off, avoid starting a speech with lines like:</a:t>
            </a:r>
          </a:p>
          <a:p>
            <a:pPr marL="342900" lvl="0" indent="-342900" fontAlgn="base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rgbClr val="212121"/>
              </a:buClr>
              <a:buFont typeface="Arial" panose="020B0604020202020204" pitchFamily="34" charset="0"/>
              <a:buChar char="•"/>
            </a:pPr>
            <a:r>
              <a:rPr lang="en-US" sz="3400" u="none" strike="noStrike" kern="0" spc="0" dirty="0">
                <a:ln>
                  <a:noFill/>
                </a:ln>
                <a:effectLst/>
                <a:latin typeface="TH SarabunIT๙" panose="020B0500040200020003" pitchFamily="34" charset="-34"/>
                <a:ea typeface="Baskerville"/>
                <a:cs typeface="TH SarabunIT๙" panose="020B0500040200020003" pitchFamily="34" charset="-34"/>
              </a:rPr>
              <a:t>Thank you so much, it's a pleasure to be here</a:t>
            </a:r>
            <a:endParaRPr lang="en-US" sz="3400" u="none" strike="noStrike" kern="0" spc="0" dirty="0">
              <a:ln>
                <a:noFill/>
              </a:ln>
              <a:effectLst/>
              <a:latin typeface="TH SarabunIT๙" panose="020B0500040200020003" pitchFamily="34" charset="-34"/>
              <a:ea typeface="Helvetica" panose="020B0604020202020204" pitchFamily="34" charset="0"/>
              <a:cs typeface="TH SarabunIT๙" panose="020B0500040200020003" pitchFamily="34" charset="-34"/>
            </a:endParaRPr>
          </a:p>
          <a:p>
            <a:pPr marL="342900" lvl="0" indent="-342900" fontAlgn="base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rgbClr val="212121"/>
              </a:buClr>
              <a:buFont typeface="Arial" panose="020B0604020202020204" pitchFamily="34" charset="0"/>
              <a:buChar char="•"/>
            </a:pPr>
            <a:r>
              <a:rPr lang="en-US" sz="3400" u="none" strike="noStrike" kern="0" spc="0" dirty="0">
                <a:ln>
                  <a:noFill/>
                </a:ln>
                <a:effectLst/>
                <a:latin typeface="TH SarabunIT๙" panose="020B0500040200020003" pitchFamily="34" charset="-34"/>
                <a:ea typeface="Baskerville"/>
                <a:cs typeface="TH SarabunIT๙" panose="020B0500040200020003" pitchFamily="34" charset="-34"/>
              </a:rPr>
              <a:t>I'm sorry, this isn't going to take very long</a:t>
            </a:r>
            <a:endParaRPr lang="en-US" sz="3400" u="none" strike="noStrike" kern="0" spc="0" dirty="0">
              <a:ln>
                <a:noFill/>
              </a:ln>
              <a:effectLst/>
              <a:latin typeface="TH SarabunIT๙" panose="020B0500040200020003" pitchFamily="34" charset="-34"/>
              <a:ea typeface="Helvetica" panose="020B0604020202020204" pitchFamily="34" charset="0"/>
              <a:cs typeface="TH SarabunIT๙" panose="020B0500040200020003" pitchFamily="34" charset="-34"/>
            </a:endParaRPr>
          </a:p>
          <a:p>
            <a:pPr marL="342900" lvl="0" indent="-342900" fontAlgn="base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rgbClr val="212121"/>
              </a:buClr>
              <a:buFont typeface="Arial" panose="020B0604020202020204" pitchFamily="34" charset="0"/>
              <a:buChar char="•"/>
            </a:pPr>
            <a:r>
              <a:rPr lang="en-US" sz="3400" u="none" strike="noStrike" kern="0" spc="0" dirty="0">
                <a:ln>
                  <a:noFill/>
                </a:ln>
                <a:effectLst/>
                <a:latin typeface="TH SarabunIT๙" panose="020B0500040200020003" pitchFamily="34" charset="-34"/>
                <a:ea typeface="Baskerville"/>
                <a:cs typeface="TH SarabunIT๙" panose="020B0500040200020003" pitchFamily="34" charset="-34"/>
              </a:rPr>
              <a:t>I was only asked last week/yesterday</a:t>
            </a:r>
            <a:r>
              <a:rPr lang="en-US" sz="3400" u="none" strike="noStrike" kern="0" spc="0" dirty="0">
                <a:ln>
                  <a:noFill/>
                </a:ln>
                <a:effectLst/>
                <a:latin typeface="TH SarabunPSK" panose="020B0500040200020003" pitchFamily="34" charset="-34"/>
                <a:ea typeface="Baskerville"/>
                <a:cs typeface="TH SarabunPSK" panose="020B0500040200020003" pitchFamily="34" charset="-34"/>
              </a:rPr>
              <a:t>/10 </a:t>
            </a:r>
            <a:r>
              <a:rPr lang="en-US" sz="3400" u="none" strike="noStrike" kern="0" spc="0" dirty="0">
                <a:ln>
                  <a:noFill/>
                </a:ln>
                <a:effectLst/>
                <a:latin typeface="TH SarabunIT๙" panose="020B0500040200020003" pitchFamily="34" charset="-34"/>
                <a:ea typeface="Baskerville"/>
                <a:cs typeface="TH SarabunIT๙" panose="020B0500040200020003" pitchFamily="34" charset="-34"/>
              </a:rPr>
              <a:t>minutes ago to do this speech</a:t>
            </a:r>
            <a:endParaRPr lang="en-US" sz="3400" u="none" strike="noStrike" kern="0" spc="0" dirty="0">
              <a:ln>
                <a:noFill/>
              </a:ln>
              <a:effectLst/>
              <a:latin typeface="TH SarabunIT๙" panose="020B0500040200020003" pitchFamily="34" charset="-34"/>
              <a:ea typeface="Helvetica" panose="020B0604020202020204" pitchFamily="34" charset="0"/>
              <a:cs typeface="TH SarabunIT๙" panose="020B0500040200020003" pitchFamily="34" charset="-34"/>
            </a:endParaRPr>
          </a:p>
          <a:p>
            <a:pPr marL="342900" lvl="0" indent="-342900" fontAlgn="base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rgbClr val="212121"/>
              </a:buClr>
              <a:buFont typeface="Arial" panose="020B0604020202020204" pitchFamily="34" charset="0"/>
              <a:buChar char="•"/>
            </a:pPr>
            <a:r>
              <a:rPr lang="en-US" sz="3400" u="none" strike="noStrike" kern="0" spc="0" dirty="0">
                <a:ln>
                  <a:noFill/>
                </a:ln>
                <a:effectLst/>
                <a:latin typeface="TH SarabunIT๙" panose="020B0500040200020003" pitchFamily="34" charset="-34"/>
                <a:ea typeface="Baskerville"/>
                <a:cs typeface="TH SarabunIT๙" panose="020B0500040200020003" pitchFamily="34" charset="-34"/>
              </a:rPr>
              <a:t>A funny thing happened to me whilst trying to find the venue...</a:t>
            </a:r>
            <a:endParaRPr lang="en-US" sz="3400" u="none" strike="noStrike" kern="0" spc="0" dirty="0">
              <a:ln>
                <a:noFill/>
              </a:ln>
              <a:effectLst/>
              <a:latin typeface="TH SarabunIT๙" panose="020B0500040200020003" pitchFamily="34" charset="-34"/>
              <a:ea typeface="Helvetica" panose="020B0604020202020204" pitchFamily="34" charset="0"/>
              <a:cs typeface="TH SarabunIT๙" panose="020B0500040200020003" pitchFamily="34" charset="-34"/>
            </a:endParaRPr>
          </a:p>
          <a:p>
            <a:pPr marL="342900" lvl="0" indent="-342900" fontAlgn="base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rgbClr val="212121"/>
              </a:buClr>
              <a:buFont typeface="Arial" panose="020B0604020202020204" pitchFamily="34" charset="0"/>
              <a:buChar char="•"/>
            </a:pPr>
            <a:r>
              <a:rPr lang="en-US" sz="3400" u="none" strike="noStrike" kern="0" spc="0" dirty="0">
                <a:ln>
                  <a:noFill/>
                </a:ln>
                <a:effectLst/>
                <a:latin typeface="TH SarabunIT๙" panose="020B0500040200020003" pitchFamily="34" charset="-34"/>
                <a:ea typeface="Baskerville"/>
                <a:cs typeface="TH SarabunIT๙" panose="020B0500040200020003" pitchFamily="34" charset="-34"/>
              </a:rPr>
              <a:t>Thanks for coming</a:t>
            </a:r>
            <a:r>
              <a:rPr lang="en-US" sz="3400" u="none" strike="noStrike" kern="0" spc="0" dirty="0">
                <a:ln>
                  <a:noFill/>
                </a:ln>
                <a:effectLst/>
                <a:latin typeface="TH SarabunIT๙" panose="020B0500040200020003" pitchFamily="34" charset="-34"/>
                <a:ea typeface="Helvetica" panose="020B0604020202020204" pitchFamily="34" charset="0"/>
                <a:cs typeface="TH SarabunIT๙" panose="020B0500040200020003" pitchFamily="34" charset="-3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0464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93C06D5-1F48-239F-8FE4-D1269ED9F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557" y="544285"/>
            <a:ext cx="10515600" cy="704851"/>
          </a:xfrm>
        </p:spPr>
        <p:txBody>
          <a:bodyPr>
            <a:noAutofit/>
          </a:bodyPr>
          <a:lstStyle/>
          <a:p>
            <a:r>
              <a:rPr lang="en-US" b="1" dirty="0">
                <a:ln>
                  <a:noFill/>
                </a:ln>
                <a:solidFill>
                  <a:schemeClr val="tx2"/>
                </a:solidFill>
                <a:effectLst/>
                <a:latin typeface="Century Gothic" panose="020B0502020202020204" pitchFamily="34" charset="0"/>
                <a:ea typeface="Arial Unicode MS"/>
                <a:cs typeface="Arial Unicode MS"/>
              </a:rPr>
              <a:t>3</a:t>
            </a:r>
            <a:r>
              <a:rPr lang="en-US" dirty="0">
                <a:ln>
                  <a:noFill/>
                </a:ln>
                <a:solidFill>
                  <a:schemeClr val="tx2"/>
                </a:solidFill>
                <a:effectLst/>
                <a:latin typeface="Century Gothic" panose="020B0502020202020204" pitchFamily="34" charset="0"/>
                <a:ea typeface="Arial Unicode MS"/>
                <a:cs typeface="Arial Unicode MS"/>
              </a:rPr>
              <a:t>. </a:t>
            </a:r>
            <a:r>
              <a:rPr lang="en-US" b="1" dirty="0">
                <a:ln>
                  <a:noFill/>
                </a:ln>
                <a:solidFill>
                  <a:schemeClr val="tx2"/>
                </a:solidFill>
                <a:effectLst/>
                <a:latin typeface="Century Gothic" panose="020B0502020202020204" pitchFamily="34" charset="0"/>
                <a:ea typeface="Arial Unicode MS"/>
                <a:cs typeface="Arial Unicode MS"/>
              </a:rPr>
              <a:t>Telling your story</a:t>
            </a:r>
            <a:br>
              <a:rPr lang="en-US" sz="1800" dirty="0">
                <a:ln>
                  <a:noFill/>
                </a:ln>
                <a:solidFill>
                  <a:srgbClr val="000000"/>
                </a:solidFill>
                <a:effectLst/>
                <a:latin typeface="Thonburi"/>
                <a:ea typeface="Arial Unicode MS"/>
                <a:cs typeface="Arial Unicode MS"/>
              </a:rPr>
            </a:b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AECF6FE-5D30-FC11-080F-C0F065D6E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679" y="976539"/>
            <a:ext cx="10515600" cy="2240190"/>
          </a:xfrm>
        </p:spPr>
        <p:txBody>
          <a:bodyPr>
            <a:normAutofit/>
          </a:bodyPr>
          <a:lstStyle/>
          <a:p>
            <a:r>
              <a:rPr lang="en-US" sz="3200" dirty="0">
                <a:effectLst/>
                <a:latin typeface="TH SarabunIT๙" panose="020B0500040200020003" pitchFamily="34" charset="-34"/>
                <a:ea typeface="Arial Unicode MS"/>
                <a:cs typeface="TH SarabunIT๙" panose="020B0500040200020003" pitchFamily="34" charset="-34"/>
              </a:rPr>
              <a:t>powerful way to begin</a:t>
            </a:r>
          </a:p>
          <a:p>
            <a:r>
              <a:rPr lang="en-US" sz="3200" dirty="0">
                <a:effectLst/>
                <a:latin typeface="TH SarabunIT๙" panose="020B0500040200020003" pitchFamily="34" charset="-34"/>
                <a:ea typeface="Arial Unicode MS"/>
                <a:cs typeface="TH SarabunIT๙" panose="020B0500040200020003" pitchFamily="34" charset="-34"/>
              </a:rPr>
              <a:t>Telling about life through storytelling</a:t>
            </a:r>
          </a:p>
          <a:p>
            <a:r>
              <a:rPr lang="en-US" sz="3200" dirty="0">
                <a:effectLst/>
                <a:latin typeface="TH SarabunIT๙" panose="020B0500040200020003" pitchFamily="34" charset="-34"/>
                <a:ea typeface="Arial Unicode MS"/>
                <a:cs typeface="TH SarabunIT๙" panose="020B0500040200020003" pitchFamily="34" charset="-34"/>
              </a:rPr>
              <a:t>Stories can immediately connect you with your audience and set the tone for the whole talk</a:t>
            </a:r>
            <a:endParaRPr lang="en-US" sz="32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700CCABD-4C1B-4A2C-ADCC-350D4C5AA9D2}"/>
              </a:ext>
            </a:extLst>
          </p:cNvPr>
          <p:cNvSpPr txBox="1">
            <a:spLocks/>
          </p:cNvSpPr>
          <p:nvPr/>
        </p:nvSpPr>
        <p:spPr>
          <a:xfrm>
            <a:off x="838200" y="3510644"/>
            <a:ext cx="10515600" cy="971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11053B"/>
                </a:solidFill>
                <a:latin typeface="Century Gothic" panose="020B0502020202020204" pitchFamily="34" charset="0"/>
                <a:ea typeface="Arial Unicode MS"/>
                <a:cs typeface="Arial Unicode MS"/>
              </a:rPr>
              <a:t>4. Trying different approaches</a:t>
            </a:r>
            <a:br>
              <a:rPr lang="en-US" sz="1800" dirty="0">
                <a:solidFill>
                  <a:srgbClr val="000000"/>
                </a:solidFill>
                <a:latin typeface="Thonburi"/>
                <a:ea typeface="Arial Unicode MS"/>
                <a:cs typeface="Arial Unicode MS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978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85B92EF-036B-079D-C1AC-7F6B6BF05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/>
          <a:p>
            <a:r>
              <a:rPr lang="en-US" b="1" dirty="0">
                <a:ln>
                  <a:noFill/>
                </a:ln>
                <a:solidFill>
                  <a:srgbClr val="C00000"/>
                </a:solidFill>
                <a:effectLst/>
                <a:latin typeface="Century Gothic" panose="020B0502020202020204" pitchFamily="34" charset="0"/>
                <a:ea typeface="Arial Unicode MS"/>
                <a:cs typeface="Arial Unicode MS"/>
              </a:rPr>
              <a:t>Putting it all together</a:t>
            </a:r>
            <a:br>
              <a:rPr lang="en-US" sz="1800" dirty="0">
                <a:ln>
                  <a:noFill/>
                </a:ln>
                <a:solidFill>
                  <a:srgbClr val="C00000"/>
                </a:solidFill>
                <a:effectLst/>
                <a:latin typeface="Thonburi"/>
                <a:ea typeface="Arial Unicode MS"/>
                <a:cs typeface="Arial Unicode MS"/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FE58A8A-EF12-D4C1-520E-485E97FF4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343434"/>
                </a:solidFill>
                <a:latin typeface="TH SarabunIT๙" panose="020B0500040200020003" pitchFamily="34" charset="-34"/>
                <a:ea typeface="Arial Unicode MS"/>
                <a:cs typeface="TH SarabunIT๙" panose="020B0500040200020003" pitchFamily="34" charset="-34"/>
              </a:rPr>
              <a:t>T</a:t>
            </a:r>
            <a:r>
              <a:rPr lang="en-US" sz="3200" dirty="0">
                <a:solidFill>
                  <a:srgbClr val="343434"/>
                </a:solidFill>
                <a:effectLst/>
                <a:latin typeface="TH SarabunIT๙" panose="020B0500040200020003" pitchFamily="34" charset="-34"/>
                <a:ea typeface="Arial Unicode MS"/>
                <a:cs typeface="TH SarabunIT๙" panose="020B0500040200020003" pitchFamily="34" charset="-34"/>
              </a:rPr>
              <a:t>he key thing about starting a speech is to get yourself in the right state.</a:t>
            </a:r>
          </a:p>
          <a:p>
            <a:r>
              <a:rPr lang="en-US" sz="3200" dirty="0">
                <a:solidFill>
                  <a:srgbClr val="343434"/>
                </a:solidFill>
                <a:effectLst/>
                <a:latin typeface="TH SarabunIT๙" panose="020B0500040200020003" pitchFamily="34" charset="-34"/>
                <a:ea typeface="Arial Unicode MS"/>
                <a:cs typeface="TH SarabunIT๙" panose="020B0500040200020003" pitchFamily="34" charset="-34"/>
              </a:rPr>
              <a:t>The key to starting a speech with power and confidence involves knowing what you</a:t>
            </a:r>
            <a:r>
              <a:rPr lang="ar-SA" sz="3200" dirty="0">
                <a:solidFill>
                  <a:srgbClr val="343434"/>
                </a:solidFill>
                <a:effectLst/>
                <a:latin typeface="TH SarabunIT๙" panose="020B0500040200020003" pitchFamily="34" charset="-34"/>
                <a:ea typeface="Arial Unicode MS"/>
              </a:rPr>
              <a:t>’</a:t>
            </a:r>
            <a:r>
              <a:rPr lang="en-US" sz="3200" dirty="0">
                <a:solidFill>
                  <a:srgbClr val="343434"/>
                </a:solidFill>
                <a:effectLst/>
                <a:latin typeface="TH SarabunIT๙" panose="020B0500040200020003" pitchFamily="34" charset="-34"/>
                <a:ea typeface="Arial Unicode MS"/>
                <a:cs typeface="TH SarabunIT๙" panose="020B0500040200020003" pitchFamily="34" charset="-34"/>
              </a:rPr>
              <a:t>re good at and doing more of that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8994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2B179AE-5221-41B2-9003-0D0ED1F2B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5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Time for Practice</a:t>
            </a:r>
            <a:endParaRPr lang="th-TH" sz="55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7B0D008-D9EF-4C72-A6EF-DA3618FA1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7446"/>
          </a:xfrm>
        </p:spPr>
        <p:txBody>
          <a:bodyPr/>
          <a:lstStyle/>
          <a:p>
            <a:r>
              <a:rPr lang="en-US" dirty="0"/>
              <a:t>Go to this link </a:t>
            </a:r>
          </a:p>
          <a:p>
            <a:r>
              <a:rPr lang="en-US" dirty="0">
                <a:hlinkClick r:id="rId2"/>
              </a:rPr>
              <a:t>https://www.youtube.com/watch?v=oRiBhX__pkA&amp;list=PLSi0NOF0gIFBwaW849vi1esXzKuOTwV3J&amp;index=2&amp;t=474s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and play the video to listen to the speech.</a:t>
            </a:r>
          </a:p>
          <a:p>
            <a:endParaRPr lang="en-US" dirty="0"/>
          </a:p>
          <a:p>
            <a:r>
              <a:rPr lang="en-US" dirty="0"/>
              <a:t>Alternatively, go to this website for alternative speech speakers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>
                <a:hlinkClick r:id="rId3"/>
              </a:rPr>
              <a:t>https://www.englishspeecheschannel.com/</a:t>
            </a:r>
            <a:endParaRPr lang="en-US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89800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2F5BCA3-AC58-0749-8DC6-E31D98868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5636"/>
            <a:ext cx="9993923" cy="1233056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5500" b="1" i="0" dirty="0">
                <a:solidFill>
                  <a:srgbClr val="2D2D2D"/>
                </a:solidFill>
                <a:effectLst/>
                <a:latin typeface="Noto Sans" panose="020B0502040504020204" pitchFamily="34"/>
              </a:rPr>
              <a:t>What is a speech?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7F0EE6F-DFC1-99D0-9476-0033EF7EE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8890"/>
            <a:ext cx="10644554" cy="4563474"/>
          </a:xfrm>
        </p:spPr>
        <p:txBody>
          <a:bodyPr>
            <a:normAutofit/>
          </a:bodyPr>
          <a:lstStyle/>
          <a:p>
            <a:pPr algn="thaiDist"/>
            <a:r>
              <a:rPr lang="en-US" sz="3200" b="0" i="0" dirty="0">
                <a:solidFill>
                  <a:srgbClr val="2D2D2D"/>
                </a:solidFill>
                <a:effectLst/>
                <a:latin typeface="Noto Sans" panose="020B0502040504020204" pitchFamily="34"/>
              </a:rPr>
              <a:t>A speech refers to an informal or formal talk given to an audience. Giving a speech allows you to address a group of people to express your thoughts and oftentimes, your opinion. You can find speeches in many different environments and with many different purposes. For example, while you can give a quick speech before introducing someone, you can also give a speech to persuade others to see your point of view</a:t>
            </a:r>
            <a:endParaRPr lang="en-US" sz="44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52804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9E2DBB0-8FA1-4D8E-889E-C065E2FBB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b="1" i="0" dirty="0">
                <a:solidFill>
                  <a:srgbClr val="2D2D2D"/>
                </a:solidFill>
                <a:effectLst/>
                <a:latin typeface="Noto Sans" panose="020B0502040504020204" pitchFamily="34"/>
              </a:rPr>
              <a:t>Types of speeches</a:t>
            </a:r>
            <a:endParaRPr lang="th-TH" sz="5000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ABE2B96-E2F8-44DC-9B68-AF88A08B0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 </a:t>
            </a:r>
            <a:r>
              <a:rPr lang="en-US" b="1" i="0" dirty="0">
                <a:solidFill>
                  <a:srgbClr val="2D2D2D"/>
                </a:solidFill>
                <a:effectLst/>
                <a:latin typeface="Noto Sans" panose="020B0502040504020204" pitchFamily="34"/>
              </a:rPr>
              <a:t>Informative speech - </a:t>
            </a:r>
            <a:r>
              <a:rPr lang="en-US" b="0" i="0" dirty="0">
                <a:solidFill>
                  <a:srgbClr val="2D2D2D"/>
                </a:solidFill>
                <a:effectLst/>
                <a:latin typeface="Noto Sans" panose="020B0502040504020204" pitchFamily="34"/>
              </a:rPr>
              <a:t>aim to educate an audience on a particular topic or message</a:t>
            </a:r>
          </a:p>
          <a:p>
            <a:endParaRPr lang="en-US" dirty="0">
              <a:solidFill>
                <a:srgbClr val="2D2D2D"/>
              </a:solidFill>
              <a:latin typeface="Noto Sans" panose="020B0502040504020204" pitchFamily="34"/>
            </a:endParaRPr>
          </a:p>
          <a:p>
            <a:r>
              <a:rPr lang="en-US" b="1" i="0" dirty="0">
                <a:solidFill>
                  <a:srgbClr val="2D2D2D"/>
                </a:solidFill>
                <a:effectLst/>
                <a:latin typeface="Noto Sans" panose="020B0502040504020204" pitchFamily="34"/>
              </a:rPr>
              <a:t>Entertaining speech - </a:t>
            </a:r>
            <a:r>
              <a:rPr lang="en-US" b="0" i="0" dirty="0">
                <a:solidFill>
                  <a:srgbClr val="2D2D2D"/>
                </a:solidFill>
                <a:effectLst/>
                <a:latin typeface="Noto Sans" panose="020B0502040504020204" pitchFamily="34"/>
              </a:rPr>
              <a:t>aim to amuse a crowd of people</a:t>
            </a:r>
          </a:p>
          <a:p>
            <a:endParaRPr lang="en-US" dirty="0">
              <a:solidFill>
                <a:srgbClr val="2D2D2D"/>
              </a:solidFill>
              <a:latin typeface="Noto Sans" panose="020B0502040504020204" pitchFamily="34"/>
            </a:endParaRPr>
          </a:p>
          <a:p>
            <a:r>
              <a:rPr lang="en-US" b="1" i="0" dirty="0">
                <a:solidFill>
                  <a:srgbClr val="2D2D2D"/>
                </a:solidFill>
                <a:effectLst/>
                <a:latin typeface="Noto Sans" panose="020B0502040504020204" pitchFamily="34"/>
              </a:rPr>
              <a:t>Demonstrative speech - </a:t>
            </a:r>
            <a:r>
              <a:rPr lang="en-US" b="0" i="0" dirty="0">
                <a:solidFill>
                  <a:srgbClr val="2D2D2D"/>
                </a:solidFill>
                <a:effectLst/>
                <a:latin typeface="Noto Sans" panose="020B0502040504020204" pitchFamily="34"/>
              </a:rPr>
              <a:t>serve to educate an audience about a topic or idea they don't have knowledge of.</a:t>
            </a:r>
          </a:p>
          <a:p>
            <a:endParaRPr lang="en-US" dirty="0">
              <a:solidFill>
                <a:srgbClr val="2D2D2D"/>
              </a:solidFill>
              <a:latin typeface="Noto Sans" panose="020B0502040504020204" pitchFamily="34"/>
            </a:endParaRPr>
          </a:p>
          <a:p>
            <a:r>
              <a:rPr lang="en-US" b="1" i="0" dirty="0">
                <a:solidFill>
                  <a:srgbClr val="2D2D2D"/>
                </a:solidFill>
                <a:effectLst/>
                <a:latin typeface="Noto Sans" panose="020B0502040504020204" pitchFamily="34"/>
              </a:rPr>
              <a:t>Persuasive speech - </a:t>
            </a:r>
            <a:r>
              <a:rPr lang="en-US" b="0" i="0" dirty="0">
                <a:solidFill>
                  <a:srgbClr val="2D2D2D"/>
                </a:solidFill>
                <a:effectLst/>
                <a:latin typeface="Noto Sans" panose="020B0502040504020204" pitchFamily="34"/>
              </a:rPr>
              <a:t>help convince an audience that the speaker has the right opinion on a particular topic</a:t>
            </a:r>
            <a:r>
              <a:rPr lang="en-US" dirty="0"/>
              <a:t>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92426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9E2DBB0-8FA1-4D8E-889E-C065E2FBB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b="1" i="0" dirty="0">
                <a:solidFill>
                  <a:srgbClr val="2D2D2D"/>
                </a:solidFill>
                <a:effectLst/>
                <a:latin typeface="Noto Sans" panose="020B0502040504020204" pitchFamily="34"/>
              </a:rPr>
              <a:t>Types of speeches</a:t>
            </a:r>
            <a:endParaRPr lang="th-TH" sz="5000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ABE2B96-E2F8-44DC-9B68-AF88A08B0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 </a:t>
            </a:r>
            <a:r>
              <a:rPr lang="en-US" b="1" i="0" dirty="0">
                <a:solidFill>
                  <a:srgbClr val="2D2D2D"/>
                </a:solidFill>
                <a:effectLst/>
                <a:latin typeface="Noto Sans" panose="020B0502040504020204" pitchFamily="34"/>
              </a:rPr>
              <a:t>Debate speech - </a:t>
            </a:r>
            <a:r>
              <a:rPr lang="en-US" b="0" i="0" dirty="0">
                <a:solidFill>
                  <a:srgbClr val="2D2D2D"/>
                </a:solidFill>
                <a:effectLst/>
                <a:latin typeface="Noto Sans" panose="020B0502040504020204" pitchFamily="34"/>
              </a:rPr>
              <a:t>refer to a type of speech that often follows a certain set of rules and takes place during a debate even</a:t>
            </a:r>
            <a:endParaRPr lang="en-US" dirty="0">
              <a:solidFill>
                <a:srgbClr val="2D2D2D"/>
              </a:solidFill>
              <a:latin typeface="Noto Sans" panose="020B0502040504020204" pitchFamily="34"/>
            </a:endParaRPr>
          </a:p>
          <a:p>
            <a:pPr marL="0" indent="0">
              <a:buNone/>
            </a:pPr>
            <a:endParaRPr lang="en-US" dirty="0">
              <a:solidFill>
                <a:srgbClr val="2D2D2D"/>
              </a:solidFill>
              <a:latin typeface="Noto Sans" panose="020B0502040504020204" pitchFamily="34"/>
            </a:endParaRPr>
          </a:p>
          <a:p>
            <a:r>
              <a:rPr lang="en-US" b="1" i="0" dirty="0">
                <a:solidFill>
                  <a:srgbClr val="2D2D2D"/>
                </a:solidFill>
                <a:effectLst/>
                <a:latin typeface="Noto Sans" panose="020B0502040504020204" pitchFamily="34"/>
              </a:rPr>
              <a:t>Special occasion speech -</a:t>
            </a:r>
            <a:r>
              <a:rPr lang="en-US" b="0" i="0" dirty="0">
                <a:solidFill>
                  <a:srgbClr val="2D2D2D"/>
                </a:solidFill>
                <a:effectLst/>
                <a:latin typeface="Noto Sans" panose="020B0502040504020204" pitchFamily="34"/>
              </a:rPr>
              <a:t> aim to fit the special occasion, whether it's a wedding, an award show or a birthday party</a:t>
            </a:r>
          </a:p>
          <a:p>
            <a:endParaRPr lang="en-US" dirty="0">
              <a:solidFill>
                <a:srgbClr val="2D2D2D"/>
              </a:solidFill>
              <a:latin typeface="Noto Sans" panose="020B0502040504020204" pitchFamily="34"/>
            </a:endParaRPr>
          </a:p>
          <a:p>
            <a:r>
              <a:rPr lang="en-US" b="1" i="0" dirty="0">
                <a:solidFill>
                  <a:srgbClr val="2D2D2D"/>
                </a:solidFill>
                <a:effectLst/>
                <a:latin typeface="Noto Sans" panose="020B0502040504020204" pitchFamily="34"/>
              </a:rPr>
              <a:t>Pitch speech - </a:t>
            </a:r>
            <a:r>
              <a:rPr lang="en-US" b="0" i="0" dirty="0">
                <a:solidFill>
                  <a:srgbClr val="2D2D2D"/>
                </a:solidFill>
                <a:effectLst/>
                <a:latin typeface="Noto Sans" panose="020B0502040504020204" pitchFamily="34"/>
              </a:rPr>
              <a:t>try to get support or approval for an idea, product or solution</a:t>
            </a:r>
          </a:p>
          <a:p>
            <a:endParaRPr lang="en-US" dirty="0">
              <a:solidFill>
                <a:srgbClr val="2D2D2D"/>
              </a:solidFill>
              <a:latin typeface="Noto Sans" panose="020B0502040504020204" pitchFamily="34"/>
            </a:endParaRPr>
          </a:p>
          <a:p>
            <a:r>
              <a:rPr lang="en-US" b="1" i="0" dirty="0">
                <a:solidFill>
                  <a:srgbClr val="2D2D2D"/>
                </a:solidFill>
                <a:effectLst/>
                <a:latin typeface="Noto Sans" panose="020B0502040504020204" pitchFamily="34"/>
              </a:rPr>
              <a:t>Motivational speech - </a:t>
            </a:r>
            <a:r>
              <a:rPr lang="en-US" b="0" i="0" dirty="0">
                <a:solidFill>
                  <a:srgbClr val="2D2D2D"/>
                </a:solidFill>
                <a:effectLst/>
                <a:latin typeface="Noto Sans" panose="020B0502040504020204" pitchFamily="34"/>
              </a:rPr>
              <a:t>aim to inspire an audience and give attendees the confidence to do something better or improve themselves</a:t>
            </a:r>
            <a:endParaRPr lang="en-US" b="1" i="0" dirty="0">
              <a:solidFill>
                <a:srgbClr val="2D2D2D"/>
              </a:solidFill>
              <a:effectLst/>
              <a:latin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875872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9E2DBB0-8FA1-4D8E-889E-C065E2FBB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b="1" i="0" dirty="0">
                <a:solidFill>
                  <a:srgbClr val="2D2D2D"/>
                </a:solidFill>
                <a:effectLst/>
                <a:latin typeface="Noto Sans" panose="020B0502040504020204" pitchFamily="34"/>
              </a:rPr>
              <a:t>Types of speeches</a:t>
            </a:r>
            <a:endParaRPr lang="th-TH" sz="5000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ABE2B96-E2F8-44DC-9B68-AF88A08B0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US" b="1" i="0" dirty="0">
                <a:solidFill>
                  <a:srgbClr val="2D2D2D"/>
                </a:solidFill>
                <a:effectLst/>
                <a:latin typeface="Noto Sans" panose="020B0502040504020204" pitchFamily="34"/>
              </a:rPr>
              <a:t>Impromptu speech - </a:t>
            </a:r>
            <a:r>
              <a:rPr lang="en-US" b="0" i="0" dirty="0">
                <a:solidFill>
                  <a:srgbClr val="2D2D2D"/>
                </a:solidFill>
                <a:effectLst/>
                <a:latin typeface="Noto Sans" panose="020B0502040504020204" pitchFamily="34"/>
              </a:rPr>
              <a:t>refers to a speech you deliver without any prior preparation or rehearsal time</a:t>
            </a:r>
          </a:p>
          <a:p>
            <a:endParaRPr lang="en-US" dirty="0">
              <a:solidFill>
                <a:srgbClr val="2D2D2D"/>
              </a:solidFill>
              <a:latin typeface="Noto Sans" panose="020B0502040504020204" pitchFamily="34"/>
            </a:endParaRPr>
          </a:p>
          <a:p>
            <a:r>
              <a:rPr lang="en-US" b="1" i="0" dirty="0">
                <a:solidFill>
                  <a:srgbClr val="2D2D2D"/>
                </a:solidFill>
                <a:effectLst/>
                <a:latin typeface="Noto Sans" panose="020B0502040504020204" pitchFamily="34"/>
              </a:rPr>
              <a:t>Farewell speech -</a:t>
            </a:r>
            <a:r>
              <a:rPr lang="en-US" b="0" i="0" dirty="0">
                <a:solidFill>
                  <a:srgbClr val="2D2D2D"/>
                </a:solidFill>
                <a:effectLst/>
                <a:latin typeface="Noto Sans" panose="020B0502040504020204" pitchFamily="34"/>
              </a:rPr>
              <a:t> refers to a speech where you say your goodbyes to a group of people.</a:t>
            </a:r>
          </a:p>
          <a:p>
            <a:endParaRPr lang="en-US" dirty="0">
              <a:solidFill>
                <a:srgbClr val="2D2D2D"/>
              </a:solidFill>
              <a:latin typeface="Noto Sans" panose="020B0502040504020204" pitchFamily="34"/>
            </a:endParaRPr>
          </a:p>
          <a:p>
            <a:r>
              <a:rPr lang="en-US" b="1" i="0" dirty="0">
                <a:solidFill>
                  <a:srgbClr val="2D2D2D"/>
                </a:solidFill>
                <a:effectLst/>
                <a:latin typeface="Noto Sans" panose="020B0502040504020204" pitchFamily="34"/>
              </a:rPr>
              <a:t>Explanatory speech - </a:t>
            </a:r>
            <a:r>
              <a:rPr lang="en-US" b="0" i="0" dirty="0">
                <a:solidFill>
                  <a:srgbClr val="2D2D2D"/>
                </a:solidFill>
                <a:effectLst/>
                <a:latin typeface="Noto Sans" panose="020B0502040504020204" pitchFamily="34"/>
              </a:rPr>
              <a:t>describe a situation or particular thing.</a:t>
            </a:r>
            <a:endParaRPr lang="en-US" dirty="0">
              <a:solidFill>
                <a:srgbClr val="2D2D2D"/>
              </a:solidFill>
              <a:latin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460796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9E2DBB0-8FA1-4D8E-889E-C065E2FBB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b="1" dirty="0">
                <a:solidFill>
                  <a:srgbClr val="2D2D2D"/>
                </a:solidFill>
                <a:latin typeface="Noto Sans" panose="020B0502040504020204" pitchFamily="34"/>
              </a:rPr>
              <a:t>Tips for a good speech speaker</a:t>
            </a:r>
            <a:endParaRPr lang="th-TH" sz="5000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ABE2B96-E2F8-44DC-9B68-AF88A08B0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sz="2800" b="1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Arial Unicode MS"/>
                <a:cs typeface="Browallia New" panose="020B0604020202020204" pitchFamily="34" charset="-34"/>
              </a:rPr>
              <a:t>Make Eye Contact</a:t>
            </a:r>
          </a:p>
          <a:p>
            <a:pPr marL="514350" indent="-514350">
              <a:buAutoNum type="arabicPeriod"/>
            </a:pPr>
            <a:endParaRPr lang="en-US" sz="2800" b="1" dirty="0">
              <a:solidFill>
                <a:srgbClr val="002060"/>
              </a:solidFill>
              <a:effectLst/>
              <a:latin typeface="Century Gothic" panose="020B0502020202020204" pitchFamily="34" charset="0"/>
              <a:ea typeface="Arial Unicode MS"/>
              <a:cs typeface="Browallia New" panose="020B0604020202020204" pitchFamily="34" charset="-34"/>
            </a:endParaRPr>
          </a:p>
          <a:p>
            <a:pPr marL="514350" indent="-514350">
              <a:buAutoNum type="arabicPeriod"/>
            </a:pPr>
            <a:r>
              <a:rPr lang="de-DE" b="1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Arial Unicode MS"/>
              </a:rPr>
              <a:t>Avoid Filler Words</a:t>
            </a:r>
          </a:p>
          <a:p>
            <a:pPr marL="514350" indent="-514350">
              <a:buAutoNum type="arabicPeriod"/>
            </a:pPr>
            <a:endParaRPr lang="de-DE" b="1" dirty="0">
              <a:solidFill>
                <a:srgbClr val="002060"/>
              </a:solidFill>
              <a:effectLst/>
              <a:latin typeface="Century Gothic" panose="020B0502020202020204" pitchFamily="34" charset="0"/>
              <a:ea typeface="Arial Unicode MS"/>
            </a:endParaRPr>
          </a:p>
          <a:p>
            <a:pPr marL="514350" indent="-514350">
              <a:buAutoNum type="arabicPeriod"/>
            </a:pPr>
            <a:r>
              <a:rPr lang="en-US" b="1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Arial Unicode MS"/>
              </a:rPr>
              <a:t>Rehearse Your Delivery</a:t>
            </a:r>
          </a:p>
          <a:p>
            <a:pPr marL="514350" indent="-514350">
              <a:buAutoNum type="arabicPeriod"/>
            </a:pPr>
            <a:endParaRPr lang="en-US" sz="2800" b="1" dirty="0">
              <a:solidFill>
                <a:srgbClr val="002060"/>
              </a:solidFill>
              <a:latin typeface="Century Gothic" panose="020B0502020202020204" pitchFamily="34" charset="0"/>
              <a:ea typeface="Arial Unicode MS"/>
              <a:cs typeface="Browallia New" panose="020B0604020202020204" pitchFamily="34" charset="-34"/>
            </a:endParaRPr>
          </a:p>
          <a:p>
            <a:pPr marL="514350" indent="-514350">
              <a:buAutoNum type="arabicPeriod"/>
            </a:pPr>
            <a:r>
              <a:rPr lang="en-US" b="1" dirty="0">
                <a:solidFill>
                  <a:srgbClr val="002060"/>
                </a:solidFill>
                <a:latin typeface="Century Gothic" panose="020B0502020202020204" pitchFamily="34" charset="0"/>
              </a:rPr>
              <a:t>Less is More</a:t>
            </a:r>
          </a:p>
          <a:p>
            <a:pPr marL="514350" indent="-514350">
              <a:buAutoNum type="arabicPeriod"/>
            </a:pPr>
            <a:endParaRPr lang="en-US" sz="2800" b="1" dirty="0">
              <a:solidFill>
                <a:srgbClr val="002060"/>
              </a:solidFill>
              <a:effectLst/>
              <a:latin typeface="Century Gothic" panose="020B0502020202020204" pitchFamily="34" charset="0"/>
              <a:ea typeface="Arial Unicode MS"/>
              <a:cs typeface="Browallia New" panose="020B0604020202020204" pitchFamily="34" charset="-34"/>
            </a:endParaRPr>
          </a:p>
          <a:p>
            <a:pPr marL="514350" indent="-514350">
              <a:buAutoNum type="arabicPeriod"/>
            </a:pPr>
            <a:r>
              <a:rPr lang="en-US" b="1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Arial Unicode MS"/>
              </a:rPr>
              <a:t>Use Your Body Language</a:t>
            </a:r>
            <a:endParaRPr lang="en-US" sz="2800" b="1" dirty="0">
              <a:solidFill>
                <a:srgbClr val="002060"/>
              </a:solidFill>
              <a:effectLst/>
              <a:latin typeface="Century Gothic" panose="020B0502020202020204" pitchFamily="34" charset="0"/>
              <a:ea typeface="Arial Unicode MS"/>
              <a:cs typeface="Browallia New" panose="020B0604020202020204" pitchFamily="34" charset="-34"/>
            </a:endParaRPr>
          </a:p>
          <a:p>
            <a:pPr marL="0" indent="0">
              <a:buNone/>
            </a:pPr>
            <a:br>
              <a:rPr lang="en-US" sz="1000" b="1" dirty="0">
                <a:solidFill>
                  <a:srgbClr val="000000"/>
                </a:solidFill>
                <a:effectLst/>
                <a:latin typeface="Angsana New" panose="02020603050405020304" pitchFamily="18" charset="-34"/>
                <a:ea typeface="Baskerville"/>
              </a:rPr>
            </a:br>
            <a:endParaRPr lang="en-US" dirty="0">
              <a:solidFill>
                <a:srgbClr val="2D2D2D"/>
              </a:solidFill>
              <a:latin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575220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E147675-50BA-A81A-DC65-47DCE3431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75509"/>
            <a:ext cx="10515600" cy="3906981"/>
          </a:xfr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br>
              <a:rPr lang="en-US" sz="3600" b="1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Arial Unicode MS"/>
                <a:cs typeface="Arial Unicode MS"/>
              </a:rPr>
            </a:br>
            <a:r>
              <a:rPr lang="en-US" b="1" dirty="0">
                <a:ln>
                  <a:noFill/>
                </a:ln>
                <a:effectLst/>
                <a:latin typeface="Century Gothic" panose="020B0502020202020204" pitchFamily="34" charset="0"/>
                <a:ea typeface="Arial Unicode MS"/>
                <a:cs typeface="Arial Unicode MS"/>
              </a:rPr>
              <a:t>Here are seven effective methods to open a speech or presentation</a:t>
            </a:r>
            <a:br>
              <a:rPr lang="en-US" dirty="0">
                <a:ln>
                  <a:noFill/>
                </a:ln>
                <a:effectLst/>
                <a:latin typeface="Century Gothic" panose="020B0502020202020204" pitchFamily="34" charset="0"/>
                <a:ea typeface="Arial Unicode MS"/>
                <a:cs typeface="Arial Unicode MS"/>
              </a:rPr>
            </a:br>
            <a:endParaRPr lang="en-US" sz="7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174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2EFB9E4-C942-3C32-49B1-80866AE60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b="1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Arial Unicode MS"/>
              </a:rPr>
              <a:t>Quote</a:t>
            </a:r>
            <a:endParaRPr lang="en-US" sz="8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662042E-47CD-BAC0-C6B3-A3146F88D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10455" cy="17503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Arial Unicode MS"/>
              </a:rPr>
              <a:t>Example</a:t>
            </a:r>
            <a:endParaRPr lang="en-US" sz="4000" u="sng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r>
              <a:rPr lang="en-US" sz="32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TH SarabunIT๙" panose="020B0500040200020003" pitchFamily="34" charset="-34"/>
                <a:ea typeface="Helvetica" panose="020B0604020202020204" pitchFamily="34" charset="0"/>
                <a:cs typeface="TH SarabunIT๙" panose="020B0500040200020003" pitchFamily="34" charset="-34"/>
              </a:rPr>
              <a:t>“It usually takes me more than three weeks to prepare a good impromptu speech.” – Mark Twain</a:t>
            </a:r>
          </a:p>
          <a:p>
            <a:endParaRPr lang="en-US" sz="1800" u="none" strike="noStrike" kern="0" spc="0" dirty="0">
              <a:ln>
                <a:noFill/>
              </a:ln>
              <a:solidFill>
                <a:srgbClr val="000000"/>
              </a:solidFill>
              <a:effectLst/>
              <a:latin typeface="Helvetica" panose="020B0604020202020204" pitchFamily="34" charset="0"/>
              <a:ea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4000" u="sng" dirty="0">
              <a:latin typeface="Century Gothic" panose="020B0502020202020204" pitchFamily="34" charset="0"/>
            </a:endParaRP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CC9E48DE-6542-4B1E-990F-B8D43FE3671F}"/>
              </a:ext>
            </a:extLst>
          </p:cNvPr>
          <p:cNvSpPr txBox="1">
            <a:spLocks/>
          </p:cNvSpPr>
          <p:nvPr/>
        </p:nvSpPr>
        <p:spPr>
          <a:xfrm>
            <a:off x="838200" y="4568825"/>
            <a:ext cx="10515600" cy="17829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>
                <a:solidFill>
                  <a:srgbClr val="000000"/>
                </a:solidFill>
                <a:latin typeface="TH SarabunIT๙" panose="020B0500040200020003" pitchFamily="34" charset="-34"/>
                <a:ea typeface="Arial Unicode MS"/>
                <a:cs typeface="TH SarabunIT๙" panose="020B0500040200020003" pitchFamily="34" charset="-34"/>
              </a:rPr>
              <a:t>Asking a </a:t>
            </a:r>
            <a:r>
              <a:rPr lang="ar-SA" sz="3200" u="sng">
                <a:solidFill>
                  <a:srgbClr val="000000"/>
                </a:solidFill>
                <a:latin typeface="TH SarabunIT๙" panose="020B0500040200020003" pitchFamily="34" charset="-34"/>
                <a:ea typeface="Arial Unicode MS"/>
                <a:cs typeface="Angsana New" panose="02020603050405020304" pitchFamily="18" charset="-34"/>
              </a:rPr>
              <a:t>“</a:t>
            </a:r>
            <a:r>
              <a:rPr lang="en-US" sz="3200" u="sng">
                <a:solidFill>
                  <a:srgbClr val="000000"/>
                </a:solidFill>
                <a:latin typeface="TH SarabunIT๙" panose="020B0500040200020003" pitchFamily="34" charset="-34"/>
                <a:ea typeface="Arial Unicode MS"/>
                <a:cs typeface="TH SarabunIT๙" panose="020B0500040200020003" pitchFamily="34" charset="-34"/>
              </a:rPr>
              <a:t>what if” </a:t>
            </a:r>
            <a:r>
              <a:rPr lang="en-US" sz="3200">
                <a:solidFill>
                  <a:srgbClr val="000000"/>
                </a:solidFill>
                <a:latin typeface="TH SarabunIT๙" panose="020B0500040200020003" pitchFamily="34" charset="-34"/>
                <a:ea typeface="Arial Unicode MS"/>
                <a:cs typeface="TH SarabunIT๙" panose="020B0500040200020003" pitchFamily="34" charset="-34"/>
              </a:rPr>
              <a:t>question invites the audience to follow your thought process.</a:t>
            </a:r>
          </a:p>
          <a:p>
            <a:r>
              <a:rPr lang="en-US" sz="3200" u="sng" kern="0">
                <a:solidFill>
                  <a:srgbClr val="000000"/>
                </a:solidFill>
                <a:latin typeface="TH SarabunIT๙" panose="020B0500040200020003" pitchFamily="34" charset="-34"/>
                <a:ea typeface="Helvetica" panose="020B0604020202020204" pitchFamily="34" charset="0"/>
                <a:cs typeface="TH SarabunIT๙" panose="020B0500040200020003" pitchFamily="34" charset="-34"/>
              </a:rPr>
              <a:t>What if </a:t>
            </a:r>
            <a:r>
              <a:rPr lang="en-US" sz="3200" kern="0">
                <a:solidFill>
                  <a:srgbClr val="000000"/>
                </a:solidFill>
                <a:latin typeface="TH SarabunIT๙" panose="020B0500040200020003" pitchFamily="34" charset="-34"/>
                <a:ea typeface="Helvetica" panose="020B0604020202020204" pitchFamily="34" charset="0"/>
                <a:cs typeface="TH SarabunIT๙" panose="020B0500040200020003" pitchFamily="34" charset="-34"/>
              </a:rPr>
              <a:t>we were all blunt? How different would our everyday lives be? What would happen if we said what was on our minds, all day every day?”</a:t>
            </a:r>
          </a:p>
          <a:p>
            <a:endParaRPr lang="en-US" dirty="0"/>
          </a:p>
        </p:txBody>
      </p:sp>
      <p:sp>
        <p:nvSpPr>
          <p:cNvPr id="5" name="ชื่อเรื่อง 1">
            <a:extLst>
              <a:ext uri="{FF2B5EF4-FFF2-40B4-BE49-F238E27FC236}">
                <a16:creationId xmlns:a16="http://schemas.microsoft.com/office/drawing/2014/main" id="{C5954EA1-4AD0-436C-9D7B-0316EDE25330}"/>
              </a:ext>
            </a:extLst>
          </p:cNvPr>
          <p:cNvSpPr txBox="1">
            <a:spLocks/>
          </p:cNvSpPr>
          <p:nvPr/>
        </p:nvSpPr>
        <p:spPr>
          <a:xfrm>
            <a:off x="968829" y="3432399"/>
            <a:ext cx="10515600" cy="10096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b="1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  <a:ea typeface="Arial Unicode MS"/>
                <a:cs typeface="TH SarabunIT๙" panose="020B0500040200020003" pitchFamily="34" charset="-34"/>
              </a:rPr>
            </a:br>
            <a:r>
              <a:rPr lang="en-US" b="1">
                <a:solidFill>
                  <a:srgbClr val="002060"/>
                </a:solidFill>
                <a:latin typeface="Century Gothic" panose="020B0502020202020204" pitchFamily="34" charset="0"/>
                <a:ea typeface="Arial Unicode MS"/>
                <a:cs typeface="TH SarabunIT๙" panose="020B0500040200020003" pitchFamily="34" charset="-34"/>
              </a:rPr>
              <a:t>2. “What If” </a:t>
            </a:r>
            <a:r>
              <a:rPr lang="it-IT" b="1">
                <a:solidFill>
                  <a:srgbClr val="002060"/>
                </a:solidFill>
                <a:latin typeface="Century Gothic" panose="020B0502020202020204" pitchFamily="34" charset="0"/>
                <a:ea typeface="Arial Unicode MS"/>
                <a:cs typeface="TH SarabunIT๙" panose="020B0500040200020003" pitchFamily="34" charset="-34"/>
              </a:rPr>
              <a:t>Scenario</a:t>
            </a:r>
            <a:br>
              <a:rPr lang="en-US" b="1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  <a:ea typeface="Baskerville"/>
                <a:cs typeface="TH SarabunIT๙" panose="020B0500040200020003" pitchFamily="34" charset="-34"/>
              </a:rPr>
            </a:br>
            <a:endParaRPr lang="en-US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50135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3A1CC3C-E5AD-3154-7C53-93207EFD4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pPr marL="342900" indent="-342900">
              <a:buFont typeface="+mj-lt"/>
              <a:buAutoNum type="arabicPeriod" startAt="3"/>
            </a:pPr>
            <a:r>
              <a:rPr lang="en-US" b="1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Arial Unicode MS"/>
              </a:rPr>
              <a:t> “Imagine” </a:t>
            </a:r>
            <a:r>
              <a:rPr lang="it-IT" b="1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Arial Unicode MS"/>
              </a:rPr>
              <a:t>Scenario</a:t>
            </a:r>
            <a:br>
              <a:rPr lang="en-US" sz="1800" b="1" dirty="0">
                <a:solidFill>
                  <a:srgbClr val="002060"/>
                </a:solidFill>
                <a:effectLst/>
                <a:latin typeface="Angsana New" panose="02020603050405020304" pitchFamily="18" charset="-34"/>
                <a:ea typeface="Baskerville"/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ชื่อเรื่อง 1">
            <a:extLst>
              <a:ext uri="{FF2B5EF4-FFF2-40B4-BE49-F238E27FC236}">
                <a16:creationId xmlns:a16="http://schemas.microsoft.com/office/drawing/2014/main" id="{8C7D4F44-7C6A-44A9-A569-24464690FE60}"/>
              </a:ext>
            </a:extLst>
          </p:cNvPr>
          <p:cNvSpPr txBox="1">
            <a:spLocks/>
          </p:cNvSpPr>
          <p:nvPr/>
        </p:nvSpPr>
        <p:spPr>
          <a:xfrm>
            <a:off x="781050" y="265928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+mj-lt"/>
              <a:buAutoNum type="arabicPeriod" startAt="4"/>
            </a:pPr>
            <a:r>
              <a:rPr lang="it-IT" b="1" dirty="0">
                <a:solidFill>
                  <a:srgbClr val="002060"/>
                </a:solidFill>
                <a:latin typeface="Century Gothic" panose="020B0502020202020204" pitchFamily="34" charset="0"/>
                <a:ea typeface="Arial Unicode MS"/>
              </a:rPr>
              <a:t>Question</a:t>
            </a:r>
            <a:endParaRPr lang="en-US" sz="8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5B68311C-FC98-4A67-A258-4B0EC18A4951}"/>
              </a:ext>
            </a:extLst>
          </p:cNvPr>
          <p:cNvSpPr txBox="1"/>
          <p:nvPr/>
        </p:nvSpPr>
        <p:spPr>
          <a:xfrm>
            <a:off x="965426" y="3895186"/>
            <a:ext cx="914195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Arial Unicode MS"/>
                <a:cs typeface="TH SarabunPSK" panose="020B0500040200020003" pitchFamily="34" charset="-34"/>
              </a:rPr>
              <a:t>Ask a rhetorical or literal question</a:t>
            </a:r>
          </a:p>
          <a:p>
            <a:endParaRPr lang="en-US" sz="360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Example : </a:t>
            </a:r>
            <a:r>
              <a:rPr lang="en-US" sz="36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Arial Unicode MS"/>
                <a:cs typeface="TH SarabunPSK" panose="020B0500040200020003" pitchFamily="34" charset="-34"/>
              </a:rPr>
              <a:t>Who wouldn't want to live on an exotic island?”</a:t>
            </a:r>
            <a:endParaRPr lang="en-US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64991663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777</Words>
  <Application>Microsoft Office PowerPoint</Application>
  <PresentationFormat>แบบจอกว้าง</PresentationFormat>
  <Paragraphs>82</Paragraphs>
  <Slides>16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10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16</vt:i4>
      </vt:variant>
    </vt:vector>
  </HeadingPairs>
  <TitlesOfParts>
    <vt:vector size="27" baseType="lpstr">
      <vt:lpstr>Angsana New</vt:lpstr>
      <vt:lpstr>Arial</vt:lpstr>
      <vt:lpstr>Calibri</vt:lpstr>
      <vt:lpstr>Calibri Light</vt:lpstr>
      <vt:lpstr>Century Gothic</vt:lpstr>
      <vt:lpstr>Helvetica</vt:lpstr>
      <vt:lpstr>Noto Sans</vt:lpstr>
      <vt:lpstr>TH SarabunIT๙</vt:lpstr>
      <vt:lpstr>TH SarabunPSK</vt:lpstr>
      <vt:lpstr>Thonburi</vt:lpstr>
      <vt:lpstr>ธีมของ Office</vt:lpstr>
      <vt:lpstr>Unit 5  Speech for Beginners</vt:lpstr>
      <vt:lpstr>What is a speech?</vt:lpstr>
      <vt:lpstr>Types of speeches</vt:lpstr>
      <vt:lpstr>Types of speeches</vt:lpstr>
      <vt:lpstr>Types of speeches</vt:lpstr>
      <vt:lpstr>Tips for a good speech speaker</vt:lpstr>
      <vt:lpstr> Here are seven effective methods to open a speech or presentation </vt:lpstr>
      <vt:lpstr>Quote</vt:lpstr>
      <vt:lpstr> “Imagine” Scenario </vt:lpstr>
      <vt:lpstr> Silence </vt:lpstr>
      <vt:lpstr>Powerful Statement/Phrase </vt:lpstr>
      <vt:lpstr>งานนำเสนอ PowerPoint</vt:lpstr>
      <vt:lpstr>1. Prepare to be yourself!  </vt:lpstr>
      <vt:lpstr>3. Telling your story </vt:lpstr>
      <vt:lpstr>Putting it all together </vt:lpstr>
      <vt:lpstr>Time for Practice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Speaking Tips for a Beginner </dc:title>
  <dc:creator>ซุนทาน่า สาอิ</dc:creator>
  <cp:lastModifiedBy>Muhammadsukree Hayeesani</cp:lastModifiedBy>
  <cp:revision>9</cp:revision>
  <dcterms:created xsi:type="dcterms:W3CDTF">2022-09-03T15:01:13Z</dcterms:created>
  <dcterms:modified xsi:type="dcterms:W3CDTF">2022-09-08T05:03:18Z</dcterms:modified>
</cp:coreProperties>
</file>