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9" r:id="rId5"/>
    <p:sldId id="270" r:id="rId6"/>
    <p:sldId id="278" r:id="rId7"/>
    <p:sldId id="279" r:id="rId8"/>
    <p:sldId id="280" r:id="rId9"/>
    <p:sldId id="263" r:id="rId10"/>
    <p:sldId id="264" r:id="rId11"/>
    <p:sldId id="257" r:id="rId12"/>
    <p:sldId id="271" r:id="rId13"/>
    <p:sldId id="272" r:id="rId14"/>
    <p:sldId id="258" r:id="rId15"/>
    <p:sldId id="273" r:id="rId16"/>
    <p:sldId id="259" r:id="rId17"/>
    <p:sldId id="274" r:id="rId18"/>
    <p:sldId id="275" r:id="rId19"/>
    <p:sldId id="276" r:id="rId20"/>
    <p:sldId id="265" r:id="rId21"/>
    <p:sldId id="267" r:id="rId22"/>
    <p:sldId id="268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934" y="8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2F5065B-35A4-4A50-9241-5650CF24C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9FD1841-2B17-4BB4-BAEC-752A49AAC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58A2848-1449-4DAD-B662-7E6A7762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C02FB82-7D35-4E51-9C22-E7F8B34D7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F8EA90D-47BB-4722-AFA0-24AEFD0D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7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0D8A5C7-A5A4-4EB3-B756-6122C512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E3C7FFC-B23A-4CF5-88F0-4D58563E9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6EBA8D1-C271-4F7C-8A6A-F223EBED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0E9911C-05A7-4333-BA0A-61101E37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FEE18C8-451F-434A-996B-8FBE49F5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6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DE8C34A3-A1A0-4482-A6CB-331DDC870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A665607-4E83-4338-A2DB-6B1E4206E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3789827-C8AD-4469-A73D-A8B34A95E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B0F4D9-72C9-4534-9584-614D903C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77B05E7-B5E3-4F29-ACEF-0D678E21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9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631FA7-0297-4A75-A134-E730FB16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9747BC7-CC4E-486B-A9EC-58F9CE261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6A2FACE-0AD4-4295-8BD5-47A90DE8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25E6A02-7218-410F-94FE-B5E437E7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4C258C8-DE40-4EE9-965D-F067B864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7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2872F50-85BB-4F8D-B2F5-8FA924AEB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17A07F4-2E0A-47BC-A20A-A781A97BC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2285017-FEC3-4CC6-9C70-EA28426D9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45102D6-2A91-4DB0-863F-02639944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A3137E0-766E-4D0C-B974-E7504798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EBB9300-3473-4C60-BFE9-748F94726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C4548F2-1FF9-4DED-87AB-16987E57D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C1B251C-7B1C-428D-A4B9-54F1715BC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0190541-5F01-45F7-A58B-87E02A75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2F24019-2790-4326-9CF9-CF613C756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498D6C1-6901-41E3-8BCE-3022A40D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3B7E4B-51D5-4444-B6C4-12F477F8E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BCFC8F9-6605-45AF-90AA-FF8F519AB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9CF959B-FEC6-40BC-8FE3-40BBD50AC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90727AE-AA7A-4390-8433-34CC3542B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78B8358A-1DDE-4243-AE46-399AB718C0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BB1F3A31-9026-4E35-BB44-6F4D7F6BE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294C334-C952-4FD1-B6FF-E3D32B87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7ED62C2A-5BE3-4BE9-973E-80710C9F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1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B9041E-5868-421A-9D18-8E4AD5A55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075128C-9769-484E-B25E-25AFDB22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8F3391C3-B345-40D0-88D2-B5B065C2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527FFADF-08B8-446B-9A88-413E4A59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6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69A9F91-9278-431E-BF97-41590BFA0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580D35C2-B216-4892-9D2E-FD6E0049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B050C3F7-A4FB-42F6-B8BE-715B060A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4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1E7DCA-286F-446B-88B8-A3A02888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75641E6-A6AE-4F32-8CE4-2AA7755F7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15F9816-B5A7-41F2-A859-9CF551139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660B8DD-8F07-430A-967D-DE5660C9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C0AB9E9-FB70-4641-AAFD-BD0B6A49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53ABEC0-8B71-4DCB-8599-D9EF733A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6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23A20B-BC5E-4957-BC31-5D9BDA06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EF30DF32-0E26-427C-98C6-103F53A91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4BC27A6-FADB-418B-BE8E-2E7FD9FD7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F5122BA-3446-4DA2-8F41-6D17D232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573E3DB-3740-45C1-8F31-9D9828B4E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5BF4239-2D01-42A6-B1A3-7E13E067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46B67D64-9DF0-4FF4-A195-D12864DA2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146CD55-BCFB-4450-BFC3-E3AC1747F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743A09F-30A3-4B69-AAD1-8546F8320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E22E6-6603-4954-9476-92B91AF7647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09F2045-1734-4603-A35C-793D5E9F1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6BCBB2F-5836-4937-8888-942D61156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0BCD6-9F7D-4663-B393-DB8B7E342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C4F8685-84B1-4E32-AFFC-8F2F9928B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การแปลคำศัพท์เฉพาะและสำนวนโวหาร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858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75BAE8-2B10-4B7D-864A-94783988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การแปลสุภาษิตและสำนวนโวหาร</a:t>
            </a:r>
            <a:r>
              <a:rPr lang="th-TH" b="1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616AF6-94CC-45F8-B3CC-3FAE23586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200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สุภาษิตและสํานวนโวหาร เป็นสิ่งสำคัญในทุกภาษา เป็นมรดกทางภาษา เปรียบเสมือน เครื่องประดับที่ช่วยส่งเสริมภาษาให้มีความงดงาม คําเหล่านี้มีคุณค่าและเปรียบเสมือนสีสันของภาษาที่ ช่วยทำให้ผู้เข้าใจภาษานั้นๆ ได้มีความรู้สึกเข้าถึงภาษาอย่างลึกซึ้งมากยิ่งขึ้นซึ่งทุกๆภาษานั้นย่อมมี สํานวนเฉพาะของแต่ละภาษา ถ้อยคําสํานวนตัวอย่างในภาษามลายู</a:t>
            </a:r>
          </a:p>
        </p:txBody>
      </p:sp>
    </p:spTree>
    <p:extLst>
      <p:ext uri="{BB962C8B-B14F-4D97-AF65-F5344CB8AC3E}">
        <p14:creationId xmlns:p14="http://schemas.microsoft.com/office/powerpoint/2010/main" val="661442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F472E7-E755-45CA-B43D-9A573D9D5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b="1" dirty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สุภาษิตและสำนวนโวหาร</a:t>
            </a:r>
            <a:r>
              <a:rPr lang="th-TH" b="1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F1D6DD5-1545-4366-BDC1-439BBDB81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Hari tak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selamanya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panas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endParaRPr lang="th-TH" sz="32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Mencurah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air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ke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daun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keladi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endParaRPr lang="th-TH" sz="32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Pahit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di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luar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manis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di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Pepatah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ialah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susunan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kata yang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pendek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dengan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makna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yang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luas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endParaRPr lang="th-TH" sz="32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mengandungi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kebenaran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sedap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didengar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bijak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perkataannya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dan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senang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difahami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th-TH" sz="3200" dirty="0"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60610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75BAE8-2B10-4B7D-864A-94783988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การแปลสุภาษิตและสำนวนโวหาร</a:t>
            </a:r>
            <a:r>
              <a:rPr lang="th-TH" b="1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616AF6-94CC-45F8-B3CC-3FAE23586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690688"/>
            <a:ext cx="11234530" cy="4047503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sz="32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3200" b="1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อัต</a:t>
            </a:r>
            <a:r>
              <a:rPr lang="th-TH" sz="32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ถากร หะยีอา</a:t>
            </a:r>
            <a:r>
              <a:rPr lang="th-TH" sz="3200" b="1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แว</a:t>
            </a:r>
            <a:r>
              <a:rPr lang="th-TH" sz="3200" b="1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(2557)</a:t>
            </a:r>
            <a:r>
              <a:rPr lang="th-TH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สุภาษิต หรือ </a:t>
            </a:r>
            <a:r>
              <a:rPr lang="en-US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pepatah</a:t>
            </a:r>
            <a:r>
              <a:rPr lang="en-US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ในภาษามลายูนั้น หมายถึง ข้อความสั้นๆ กะทัดรัด แต่มีความหมายชัดเจนลึกซึ้ง มีคติสอนใจ หรือให้ความจริงเกี่ยวกับความคิดและแนวปฏิบัติของ ชนชาติหนึ่งๆ ซึ่งสามารถพิสูจน์ เชื่อถือได้ ซึ่งมีการถ่ายทอดและสอนสั่งในสังคมๆ หนึ่ง นอกจากนี้ สุภาษิต ยังเป็นเสมือนคลัง สั่งสม ภูมิปัญญา มุมมองและทัศนะคติต่อ</a:t>
            </a:r>
            <a:r>
              <a:rPr lang="th-TH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การดํารงชีวิต</a:t>
            </a:r>
            <a:r>
              <a:rPr lang="th-TH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ของกลุ่มชน</a:t>
            </a:r>
            <a:r>
              <a:rPr lang="th-TH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ๆห</a:t>
            </a:r>
            <a:r>
              <a:rPr lang="th-TH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นึ่งอีก ด้วย ชนชาวมลายูก็เป็นกลุ่มชนหนึ่งที่มีการใช้สุภาษิตในการแสดงออกถึงมุมมองใน</a:t>
            </a:r>
            <a:r>
              <a:rPr lang="th-TH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การดํารงชีวิต</a:t>
            </a:r>
            <a:r>
              <a:rPr lang="th-TH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อีกทั้งยัง ถูกใช้เพื่อการสอนสั่งและตักเตือนสมาชิกในกลุ่มชนของพวกเขาให้</a:t>
            </a:r>
            <a:r>
              <a:rPr lang="th-TH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ดํารง</a:t>
            </a:r>
            <a:r>
              <a:rPr lang="th-TH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ตนอยู่บนครรลองที่ถูกต้อง เป็นที่ ยอมรับของสังคมและกลุ่มชน ดังนั้นการเรียนรู้สุภาษิต ถือว่าเป็นสิ่งที่</a:t>
            </a:r>
            <a:r>
              <a:rPr lang="th-TH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สําคัญ</a:t>
            </a:r>
            <a:r>
              <a:rPr lang="th-TH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อย่างหนึ่ง </a:t>
            </a:r>
            <a:r>
              <a:rPr lang="th-TH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สําหรับ</a:t>
            </a:r>
            <a:r>
              <a:rPr lang="th-TH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ชนชาว มลายูเอง ในฐานะที่เป็นผู้สืบทอด ภาษาและ วัฒนธรรมประเพณีมลายู ข้างล่างเรา</a:t>
            </a:r>
            <a:r>
              <a:rPr lang="th-TH" sz="3200" dirty="0" err="1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ขอนํา</a:t>
            </a:r>
            <a:r>
              <a:rPr lang="th-TH" sz="3200" dirty="0"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เสนอสุภาษิต ส่วนหนึ่งในภาษามลายู ซี่งหวังว่า จะเป็นประโยชน์ แก่เยาวชนชาวมลายูเพื่อนําไปประพฤติปฏิบัติ และ ถ่ายทอดสืบต่อไป และยังประโยชน์แก่ผู้ที่สนใจ อยากเข้าใจวัฒนธรรมประเพณีอันดีงามของชนชาวมลายู เพื่อการสานสัมพันธ์ที่ดีต่อกัน</a:t>
            </a:r>
          </a:p>
        </p:txBody>
      </p:sp>
    </p:spTree>
    <p:extLst>
      <p:ext uri="{BB962C8B-B14F-4D97-AF65-F5344CB8AC3E}">
        <p14:creationId xmlns:p14="http://schemas.microsoft.com/office/powerpoint/2010/main" val="340188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F3B68D9-4A22-4CBB-994B-18104068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การแปลสํานวนสุภาษิตภาษามลายูเป็นภาษาไทย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14D692F-4D88-4AF0-A644-6A9164B1C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690688"/>
            <a:ext cx="10903226" cy="4486275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ในการใช้ภาษาเพื่อการสื่อสารในชีวิตประจำวันทั่วไป จะพบสํานวนประกอบอยู่จำนวนมาก สํานวนมักจะเป็นความเปรียบเทียบ 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อุป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ลักษณ์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metaphor)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ผู้ส่งสารกับผู้รับสารในภาษาเดียวกันย่อมต้อง รับรู้ความหมายกันได้เอง แต่หากเป็นการสื่อสารข้ามภาษา โอกาสที่จะเข้าใจความหมายผิดมีได้มาก ทีเดียว และในการแปลมักมีการแปลแต่ละคําแยกจากกัน มิได้แปลหน่วยความหมายโดยรวม เพราะผุ้ แปลอาจไม่คุ้นเคยกับสํานวนนั้นๆมาก่อน การจะเก่งภาษามลายูได้นั้น ควรจะขยันอ่าน ฟัง พูด เขียนให้ มากๆ เพราะการเรียนภาษามลายูให้ได้ผลดีนั้น ต้องมีความพยายาม หมั่นฝึกฝนอยู่เสมอ และอย่าหยุดที่ จะเรียนรู้ เท่านี้ก็จะเป็นคนที่เก่งภาษามลายูได้ไม่ยากเลย วันนี้จึงขอนำเสนอเกี่ยวกับสํานวนสุภาษิตภาษา มลายูที่ใช้กันแพร่หลายในประเทศแถบภูมิภาคมลายู ที่แปลเป็นภาษาไทย พร้อม ความหมาย และที่ตรง กับสํานวนสุภาษิตไทย เพื่อให้เข้าใจและเรียนรู้วัฒนธรรมและประเพณีมลายูผ่านทางการใช้สํานวน สุภาษิตมลายู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8337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92BBFA-C406-40C0-A4D1-D9B0DE018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ตัวอย่างการแปลสํานวนสุภาษิตภาษามลายูเป็นภาษาไทย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824C25B-8F37-45F3-85BE-A78C02853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690688"/>
            <a:ext cx="11162306" cy="4895642"/>
          </a:xfrm>
        </p:spPr>
        <p:txBody>
          <a:bodyPr>
            <a:normAutofit/>
          </a:bodyPr>
          <a:lstStyle/>
          <a:p>
            <a:pPr algn="thaiDist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Ada air,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ada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ikan (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มีน้ำ มีปลา) สํานวนสุภาษิตนี้หมายถึง มีประเทศก็ย่อมต้องมีราษฎร</a:t>
            </a:r>
          </a:p>
          <a:p>
            <a:pPr algn="thaiDist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Banyak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udang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banyak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garam,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banyak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orang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banyak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ragam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กุ้งมาก เกลือมาก คน มาก รูปแบบมาก) สํานวนสุภาษิตนี้หมายถึงทุกคนย่อมมีความชื่นชอบ ความต้องการ และทัศนะที่ แตกต่างกัน</a:t>
            </a:r>
          </a:p>
          <a:p>
            <a:pPr algn="thaiDist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Belakang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parang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kalau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diasah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nescaya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tajam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หลังมีดพร้าหากถูกลับก็ย่อมคมได้)  สำนวนสุภาษิตนี้หมายถึง คนที่แม้ว่าจะโง่เขลาเพียงใด หากได้รับการอบรบสั่งสอนเขาก็ย่อมเก่งได้</a:t>
            </a:r>
          </a:p>
          <a:p>
            <a:pPr algn="thaiDist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Masuk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kandang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kambing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mengembek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masuk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kekandang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kerbau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menguak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ตรงกับสํานวนไทยคือ เข้าเมืองตาหลิ่ว ต้องหลิ่วตาตาม หมายความว่า เมื่อเราไปที่แห่งใดผู้คนส่วนใหญ่มี สังคมประเพณีอย่างไร ก็ให้ปฏิบัติตามให้สอดคล้องกันอย่าไปทำพฤติกรรมขัดแย้งกับเขา หรือทำตัวให้ เหมาะกับสภาพแวดล้อมที่คนในสังคมนั้นเขาทำกัน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8168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92BBFA-C406-40C0-A4D1-D9B0DE018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ตัวอย่างการแปลสํานวนสุภาษิตภาษามลายูเป็นภาษาไทย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824C25B-8F37-45F3-85BE-A78C02853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690688"/>
            <a:ext cx="11162306" cy="4895642"/>
          </a:xfrm>
        </p:spPr>
        <p:txBody>
          <a:bodyPr>
            <a:normAutofit/>
          </a:bodyPr>
          <a:lstStyle/>
          <a:p>
            <a:pPr algn="thaiDist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Sudah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terhantuk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baru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terngadah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วัวหายล้อมคอก สํานวนสุภาษิตนี้หมายถึง มีเหตุการณ์ ที่เสียหายเกิดขึ้นมาแล้ว ถึงจะมาคิดหาวิธีแแก้ไขป้องกันภายหลัง ซึ่งที่ถูกควรจะคิดหาทางป้องกันไม่ให้ เหตุการณ์เกิดขึ้นแต่แรก</a:t>
            </a:r>
          </a:p>
          <a:p>
            <a:pPr algn="thaiDist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Sediakan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payung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sebelum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hujan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ตรงกับสํานวนไทยคือ กันไว้ดีกว่าแก้ สํานวนสุภาษิตนี้ หมายถึง รู้จักหาวิธีป้องกันเหตุไม่ให้เกิดขึ้นดีกว่าปล่อยให้เหตุร้ายเกิดแล้วไม่สามารถแก้ไขอะไรได้</a:t>
            </a:r>
          </a:p>
          <a:p>
            <a:pPr algn="thaiDist"/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Ukur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baju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dibadan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sendiri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ตรงกับสํานวนไทย คือ นกน้อยทำรังแต่พอตัว สํานวนสุภาษิต           นี้หมายถึง คนเราควรจะทำสิ่งต่างๆตามอัตภาพ ให้พอเหมาะพอสมควรกับฐานะของตน ไม่ควรกระทำ  เกินฐานะ</a:t>
            </a:r>
          </a:p>
        </p:txBody>
      </p:sp>
    </p:spTree>
    <p:extLst>
      <p:ext uri="{BB962C8B-B14F-4D97-AF65-F5344CB8AC3E}">
        <p14:creationId xmlns:p14="http://schemas.microsoft.com/office/powerpoint/2010/main" val="702193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DE2CEB-511A-46A9-810C-670D66D95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การแปลสํานวนสุภาษิตภาษาไทยเป็น</a:t>
            </a:r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ภาษามลายู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60E2D2-BC33-45A2-8E65-5776D6082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/>
              <a:t> 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คําสุภาษิตคือคํา ในภาษาไทยที่ใช้ในการสื่อสารเชิงเปรียบเทียบอุปมา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อุป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มัย มักมีความหมายใน การตักเตือนสั่งสอนในทางบวก มีความหมายที่ดี คําสุภาษิตมักจะแต่งให้คล้องจองฟังแล้วระรื่นชื่นหู เพื่อให้จดจําได้ง่ายและเกิดการใช้งานได้บ่อย ถึงแม้ คําสุภาษิตภาษาไทยกับภาษามลายูอาจจะไม่ได้ เหมือนกันทุกคํา แต่ถ้าสังเกตโดยความหมายแล้วมักจะเทียบเคียงกันได้ เพราะแม้แต่ภาษาจะมีความต่าง ทางด้านวัฒนธรรมก็ยังมีส่วนคล้ายกันในทางอุปมา ของคําในสุภาษิตนั้นๆ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597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AD6155-AEE8-4CA5-BE50-15D68012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ตัวอย่างการแปลสํานวนสุภาษิตภาษาไทยเป็นภาษามลายู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81B2155-5ED3-4D35-9AD8-11B2D2515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825625"/>
            <a:ext cx="11475720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หว่านพืชหวังผล สํานวนสุภาษิตนี้ หมายถึง การที่ลงทุนลงแรงลงไป ก็เพื่อหวังผลประโยชน์ที่ จะได้รับตอบแทนกลับมาในภายหน้า ไม่ได้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ทําให้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เปล่า ตรงกับคําสุภาษิตในภาษามลายูคือ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Ada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udang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di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sebalik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batu.)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สิบปากกว่าไม่เท่าตาเห็น สํานวนสุภาษิตนี้ หมายถึง เรื่องที่เล่าจากปากคนมาก ๆ ก็อย่าเพิ่งไป เชื่อถือทีเดียวนัก ต้องเห็นด้วยตาเองเสียก่อนและถ้าจะให้แน่จริง ๆ แล้ว ก็ต้องได้อยู่กับเหตุการณ์นั้นด้วย หรือเรียกว่าได้สัมผัสด้วยมือของตนเองจริงๆ จึงจะเป็นของแน่นอน ตรงกับคําสุภาษิตในภาษามลายูคือ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Indah khabar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dari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rupa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701407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AD6155-AEE8-4CA5-BE50-15D68012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ตัวอย่างการแปลสํานวนสุภาษิตภาษาไทยเป็นภาษามลายู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81B2155-5ED3-4D35-9AD8-11B2D2515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825625"/>
            <a:ext cx="11582400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สําเนียงส่อภาษากริยาส่อสกุล สํานวนสุภาษิตนี้ หมายถึง คําพูดและกิริยาที่แสดงออกทำให้ทราบชาติ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กําเนิด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ตรงกับคําสุภาษิตในภาษามลายูคือ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Bahasa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menunjukkan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bangsa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.) 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เกลือเป็นหนอน สํานวนสุภาษิตนี้ หมายถึง คนภายในหน่วยงานของเรา, ครอบครัวเราหรือ เพื่อนของเรา ทรยศหักหลังเรา โดยเอาข้อมูลความลับของฝ่ายเราไปบอกกับศัตรู ทำให้ศัตรูนําข้อมูลนั้น กลับมาเล่นงานเรา ตรงกับคําสุภาษิตในภาษามลายูคือ (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Seperti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api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dalam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sekam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73905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AD6155-AEE8-4CA5-BE50-15D68012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ตัวอย่างการแปลสํานวนสุภาษิตภาษาไทยเป็นภาษามลายู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81B2155-5ED3-4D35-9AD8-11B2D2515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825625"/>
            <a:ext cx="11582400" cy="4351338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สอนจระเข้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ว่ายน้ํา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สํานวนสุภาษิตนี้ หมายถึง การชี้ทางหรือสอนให้คนที่เป็นอยู่แล้วให้เก่งหรือ ชํานาญขึ้นไปอีก ตรงกับคําสุภาษิตในภาษามลายูคือ (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Mengajar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itik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berenang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.) 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กิ่งทองใบหยก สํานวนสุภาษิตนี้ หมายถึง หญิงและชายที่มีฐานะเสมอกัน ทั้งหน้าตาและ รูปร่างสวยงามพอกัน มีอะไรที่เหมาะสมกัน ตรงกับคําสุภาษิตในภาษามลายูคือ (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Bagai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pinang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dibelah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dua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วัวลืมตีน สํานวนสุภาษิตนี้ หมายถึง คนที่ลืมตัว ลืมกําพืดตนเอง หยิ่งผยองในฐานะปัจจุบัน โดยลืมอดีตความเป็นมาของตน ตรงกับคําสุภาษิตในภาษามลายูคือ (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Kacang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lupakan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kulit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058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489EF2A-BAB9-4C41-8EE2-894FE523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การแปลคำศัพท์เฉพาะ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ED5B8E2-3EC3-48EA-96F0-704AED43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การแปลเป็นการถ่ายโอนข้ามวัฒนธรรม ดังนั้นผู้แปลจึงควรรู้สองวัฒนธรรม หรือมีสองวัฒนธรรม หรือมากกว่านั้น หรือรู้หลายภาษา เพราะภาษาเป็นสิ่งที่แสดงวัฒนธรรมได้ดีที่สุด เมื่อแปลภาษาจะต้องใช้ความรู้ที่มากกว่าการหาความหมายที่เท่าเทียมกับของภาษาที่เกี่ยวข้อง        ผู้แปลต้องรู้ทั้งสองภาษาเป็นอย่างดี งานหลักของผู้แปล คือต้องหาสิ่งที่เท่าเทียมกันมาแปล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แต่เดิมนั้น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คํ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าศัพท์เฉพาะส่วนใหญ่มาจากคําธรรมดา แต่ต่อมาคําดังกล่าวได้มีการให้ความหมาย เฉพาะที่มีความหมายแตกต่างไปจากเดิมและคําเหล่านั้นก็จะมี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คํ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าศัพท์เฉพาะที่แตกต่างกันไปตามแต่ละศาสตร์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9317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4C19F7-57E4-4C55-A630-8CD9220F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การแปลเฉพาะทาง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ACD9F14-F213-4668-A1AC-38D85CC9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89920" cy="4486275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พจนานุกรมบับราชบัณฑิตยสถาน พ.ศ. 2554 กล่าวถึงวีการแปลรูปแบบต่าง ๆ สรุปได้ดังนี้คือ แปลโดยอรรถหรือแปลตามอรรถ เป็นการแปลตามเนื้อความหรือแปลเอาความเป็นการแปลภาษาหนึ่ง เป็นอีกภาษาหึ่งโดยถือความหมายเป็นสำคัญ แปลตามตัวหรือแปลตามพยัญชนะ เป็นการ</a:t>
            </a:r>
            <a:r>
              <a:rPr lang="th-TH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ปล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ตามตัง อักษรหรือคําพูดเป็นคํา ๆ ไป แปลความหมายของคําอย่างตรงไปตรงมาคําต่อคํา แปลยกศัพท์ เป็นการ ยกคําบาลีขึ้นมาแปลเป็นไทยไปทีละคํา แปลร้อย เป็นการแปลเอาความโดยยกศัพท์บาลีมาคั่นไว้ ส่วนกรมวิชาการ กระทรวงศึกษาธิการ</a:t>
            </a:r>
          </a:p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แบ่งการแปลไว้ 2 ชนิด ดังนี้คือ </a:t>
            </a: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ชนิดที่ 1 การแปลโดยพยัญชนะ เป็นการแปลคําต่อคําและการแปลตรงตัว </a:t>
            </a: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ชนิดที่ 2 การแปลโดยอรรถ เป็นการแปลตามเนื้อความ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7632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4C19F7-57E4-4C55-A630-8CD9220F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การแปลเฉพาะทาง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ACD9F14-F213-4668-A1AC-38D85CC9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988"/>
            <a:ext cx="10515600" cy="466621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แต่งขึ้นโดยมุ่งให้ความบันเทิงแก่ผู้อ่าน หรือเป็นสารคดี คือเรื่องที่เรียบเรียงขึ้นจากความจริง ไม่ใช่ จากจินตนาการ หรือเป็นงานที่เกี่ยวข้องกับศาสนา หรือศาสตร์พาะทางอื่น ๆ เช่น การแพทย์ เทคโนโลยี การคลัง การโฆษณา เป็นต้น เพื่อจะได้เลือกวิธีการแปลและการเลือกใช้คําได้ถูกต้อง เหมาะสมและตรง ตามประเภทของงาน การเลือกใช้คำแปลในงานสารคดี/วิชาการ ต่างจากงานบันเทิงคดี ศาสตร์เฉพาะทางมักใช้ภาษาที่มีลักษณะเฉพาะเป็นของตนเอง เรียกกันว่า “ภาษาเทคนิค”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8318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4C19F7-57E4-4C55-A630-8CD9220F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การแปลเฉพาะทาง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ACD9F14-F213-4668-A1AC-38D85CC9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 เป็นเพราะเนื้อหาสาระของสาขาวิชาต่างๆ มีลักษณเฉพาะและปัญหาใหญ่ของการแปลเฉพาะทางจะอยู่ที่ “คำศัพท์เทคนิค” นักแปลที่ต้องทำงานแปลเฉพาะทางจึงจำเป็นต้องมีความรู้ใน เรื่องเนื้อหาสาระของสาขาที่ตนแปลในระดับที่เหมาะสม ดังนั้นจะเห็นได้ชัดว่าการรู้ภาษาอย่างดีเป้น เพียงเงื่อนไขเบื้องต้น แต่ความรู้ภาษาจะไม่ช่วยให้นักแปลสามารถแก้ไขปัญหาที่อาจเกิดขึ้นได้ เพราะ ปัญหาส่วนใหญ่จะเกี่ยวข้องกับเนื้อหาสาระ แต่นักแปลจะต้องขวนขวายหาความรู้ในสาขานั้น ๆ ๆจนได้ ระดับที่เหมาะสมต้องใช้ภาษาไทยและสำนวนภาษาให้เหมาะสมกับประเภทของข้อเขียนนั้น ๆ อีกด้วย (ปัญญา บริสุทธิ์,2542)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0064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4E54C0-3B40-464B-AA4A-53AF28AE2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บทสรุป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34CC040-7DD2-4239-83EF-A480FE469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320"/>
            <a:ext cx="10927080" cy="5075555"/>
          </a:xfrm>
        </p:spPr>
        <p:txBody>
          <a:bodyPr>
            <a:noAutofit/>
          </a:bodyPr>
          <a:lstStyle/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การแปลคำศัพท์เฉพาะและสํานวนสุภาษิตนั้นมีความสำคัญมาก แต่หากพิจารณาอย่างลึกซึ้งจะ เห็นได้อย่างสอดคล้องว่า คําที่เป็น สํานวนสุภาษิต และคําพังเพยถือเป็นมรดกทางวัฒนธรรมของแต่ละ ชาติแต่ละภาษา เราทุกคนควรได้เรียนรู้ เห็นคุณค่า และใช้ประโยชน์ของคําเหล่านี้ในการเป็นคติเตือนใจ และบทเรียนในการดำเนินชีวิตประจำวัน ดังนั้นเพื่อให้เกิดความดีงามและถูกต้องในการใช้ภาษาและช่วย ให้วัฒนธรรมการใช้ภาษาอยู่อย่างยั่งยืน การรักษาและส่งเสริมการใช้คําเหล่านี้เป็นหน้าที่สำคัญของคนเรา ทุกคน ผู้ที่รักภาษาและวัฒนธรรมทุกคนต้องหวงแหนสุภาษิต สํานวนโวหาร และคําพังเพยต่างๆ ด้วยการ เรียนรู้ สร้างความเข้าใจ เข้าถึงเหตุและผลรวมทั้งใช้ความหมายมาเทียบเคียงกัน ส่วนในเรื่องของการแปล คำศัพท์เฉพาะและสํานวนสุภาษิตนั้น ผู้แปลควรทำความเข้าใจ รวมทั้งสามารถอธิบายหรือทำความเข้าใจ ให้ผู้เรียนหรือคนรุ่นใหม่มีการใช้ภาษาอย่างถูกต้อง สวยงาม และรักษามรดกสำคัญทางภาษาสืบไป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132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75BAE8-2B10-4B7D-864A-94783988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ตัวอย่างคำศัพท์เฉพาะด้านเศรษฐกิจ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CB0B220B-8E32-41A5-B2AF-DD164AA06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30" y="1690688"/>
            <a:ext cx="8835887" cy="441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1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75BAE8-2B10-4B7D-864A-94783988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ตัวอย่างคำศัพท์เฉพาะทางด้านการเมือง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E099B388-1356-401C-BF8B-A82563639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47" y="1690688"/>
            <a:ext cx="8494644" cy="428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0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75BAE8-2B10-4B7D-864A-94783988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ตัวอย่างคำศัพท์เฉพาะทางด้านการแพทย์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DC821103-CE7D-4A07-8143-108684FB11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165" y="1690688"/>
            <a:ext cx="8958470" cy="493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3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DAF689E-A0B4-4C93-9776-B31B112F2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หลักการประเมินงานแปลคำศัพท์เฉพาะ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2D34F62-80AB-4862-92CC-657F451D8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200" b="1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หลักการประเมินงานแปลคำศัพท์เฉพาะ 3 ประการ คือ</a:t>
            </a:r>
          </a:p>
          <a:p>
            <a:r>
              <a:rPr lang="th-TH" sz="2800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1. ความถูกต้อง </a:t>
            </a:r>
            <a:r>
              <a:rPr lang="en-US" sz="2800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:  </a:t>
            </a:r>
            <a:r>
              <a:rPr lang="th-TH" sz="2800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ความถูกต้องสำคัญที่สุดเพราะผู้อ่านงานแปลมิได้เห็นต้นฉบับเพราะฉะนั้นข้อมูลที่ได้โดยเฉพาะในการถ่ายทอดเทคโนโลยีจะได้จากการอ่านงานแปล ผู้แปลจะต้องถ่ายทอดความหมายให้สมบูรณ์และถูกต้องโดยไม่ต่อเติม ตัดทอน หรือใส่ความเห็นของตนลงไป และจะต้องแปลให้มีบรรยากาศหรือรสชาติของภาษาเหมือนต้นฉบับด้วย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7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DAF689E-A0B4-4C93-9776-B31B112F2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หลักการประเมินงานแปลคำศัพท์เฉพาะ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2D34F62-80AB-4862-92CC-657F451D8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2800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2. ความชัดเจน</a:t>
            </a:r>
            <a:r>
              <a:rPr lang="en-US" sz="2800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 : </a:t>
            </a:r>
            <a:r>
              <a:rPr lang="th-TH" sz="2800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ความชัดเจนเกิดจากเทคนิคการเขียนและเรียบเรียง การเลือกใช้คำ ตลอดจนการอ่านทบทวนแบบมีระบบ บางครั้งงานแปลที่ถูกต้องอาจอ่านเข้าใจยาก เพราะมี โครงสร้างภาษาสลับซับซ้อน มีการใช้ศัพท์ที่คลุมเครือ ความคลุมเครืออาจเกิดจากการตีความ ต้นฉบับได้ไม่ชัดเจนจนทำให้แปลไม่ได้ หรืออาจเกิดจากเทคนิคการเขียนภาษาไทยหรือภาษาแปลที่ไม่ดีพอผู้ตรวจงานแปลอาจขอให้ผู้แปลแก้ไขในส่วนที่ไม่ชัดเจนก่อนจะนำไปพิมพ์เผยแพร่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2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DAF689E-A0B4-4C93-9776-B31B112F2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หลักการประเมินงานแปลคำศัพท์เฉพาะ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2D34F62-80AB-4862-92CC-657F451D8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800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3. ความเป็นธรรมชาติ : ความเป็นธรรมชาติของงานแปลอังกฤษเป็นไทยก็คือ เมื่อแปลแล้วต้องเป็นภาษาไทยที่ดี ใช้ศัพท์สำนวนที่คนไทยใช้ เมื่อแปลแล้วไม่ควรรู้ทันทีว่าเป็นเอกสารที่แปลมา เพราะยังมีโครงสร้างประโยคและวิธีเรียงคำเป็นภาษาต้นฉบับอยู่ วิธีแก้ภาษาให้เป็นธรรมชาติ ทำได้โดยการเรียบเรียงและปรับสำนวนเมื่อแปลร่างที่หนึ่งแล้ว ผู้แปลไม่ควรยึดติดอยู่กับรูปแบบ ของภาษา แต่ควรยึดความหมาย เป็นสำคัญ โดยถ่ายทอดความหมายในรูปแบบภาษาแปลให้เป็นธรรมชาติให้มากที่สุด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616AF6-94CC-45F8-B3CC-3FAE23586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503582"/>
            <a:ext cx="10704444" cy="2597427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>
                <a:effectLst/>
                <a:latin typeface="TH SarabunPSK" panose="020B0500040200020003" pitchFamily="34" charset="-34"/>
                <a:ea typeface="AngsanaNew"/>
                <a:cs typeface="TH SarabunPSK" panose="020B0500040200020003" pitchFamily="34" charset="-34"/>
              </a:rPr>
              <a:t>จากตัวอย่างของคำศัพท์เฉพาะทางด้าน เศรษฐกิจ การเมือง และการแพทย์ที่ได้ ยกตัวอย่างมานั้น เป็นแค่คำศัพท์เฉพาะบางส่วนเท่านั้นที่ยกมาเพื่อให้ผู้เรียนได้เข้าใจ ดังนั้นเพื่อเพิ่มพูน ความรู้เกี่ยวกับคำศัพท์เฉพาะด้านอื่น ๆ ผู้เรียนสามารถศึกษาและค้นคว้าเพิ่มเติมจากแหล่งเรียนรู้ต่างๆได้ เช่น จากพจนานุกรม อินเทอร์เน็ต ตําราและหนังสือ ฯลฯ</a:t>
            </a:r>
          </a:p>
        </p:txBody>
      </p:sp>
    </p:spTree>
    <p:extLst>
      <p:ext uri="{BB962C8B-B14F-4D97-AF65-F5344CB8AC3E}">
        <p14:creationId xmlns:p14="http://schemas.microsoft.com/office/powerpoint/2010/main" val="57665091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2392</Words>
  <Application>Microsoft Office PowerPoint</Application>
  <PresentationFormat>แบบจอกว้าง</PresentationFormat>
  <Paragraphs>58</Paragraphs>
  <Slides>23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TH SarabunPSK</vt:lpstr>
      <vt:lpstr>ธีมของ Office</vt:lpstr>
      <vt:lpstr>การแปลคำศัพท์เฉพาะและสำนวนโวหาร</vt:lpstr>
      <vt:lpstr>การแปลคำศัพท์เฉพาะ</vt:lpstr>
      <vt:lpstr>ตัวอย่างคำศัพท์เฉพาะด้านเศรษฐกิจ </vt:lpstr>
      <vt:lpstr>ตัวอย่างคำศัพท์เฉพาะทางด้านการเมือง</vt:lpstr>
      <vt:lpstr>ตัวอย่างคำศัพท์เฉพาะทางด้านการแพทย์ </vt:lpstr>
      <vt:lpstr>หลักการประเมินงานแปลคำศัพท์เฉพาะ</vt:lpstr>
      <vt:lpstr>หลักการประเมินงานแปลคำศัพท์เฉพาะ</vt:lpstr>
      <vt:lpstr>หลักการประเมินงานแปลคำศัพท์เฉพาะ</vt:lpstr>
      <vt:lpstr>งานนำเสนอ PowerPoint</vt:lpstr>
      <vt:lpstr>การแปลสุภาษิตและสำนวนโวหาร </vt:lpstr>
      <vt:lpstr>ตัวอย่างสุภาษิตและสำนวนโวหาร </vt:lpstr>
      <vt:lpstr>การแปลสุภาษิตและสำนวนโวหาร </vt:lpstr>
      <vt:lpstr>การแปลสํานวนสุภาษิตภาษามลายูเป็นภาษาไทย</vt:lpstr>
      <vt:lpstr>ตัวอย่างการแปลสํานวนสุภาษิตภาษามลายูเป็นภาษาไทย</vt:lpstr>
      <vt:lpstr>ตัวอย่างการแปลสํานวนสุภาษิตภาษามลายูเป็นภาษาไทย</vt:lpstr>
      <vt:lpstr>การแปลสํานวนสุภาษิตภาษาไทยเป็นภาษามลายู</vt:lpstr>
      <vt:lpstr>ตัวอย่างการแปลสํานวนสุภาษิตภาษาไทยเป็นภาษามลายู</vt:lpstr>
      <vt:lpstr>ตัวอย่างการแปลสํานวนสุภาษิตภาษาไทยเป็นภาษามลายู</vt:lpstr>
      <vt:lpstr>ตัวอย่างการแปลสํานวนสุภาษิตภาษาไทยเป็นภาษามลายู</vt:lpstr>
      <vt:lpstr>การแปลเฉพาะทาง</vt:lpstr>
      <vt:lpstr>การแปลเฉพาะทาง</vt:lpstr>
      <vt:lpstr>การแปลเฉพาะทาง</vt:lpstr>
      <vt:lpstr>บทสรุป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การแปลคำศัพท์เฉพาะและสำนวนโวหาร</dc:title>
  <dc:creator>ซำสีนาร์ ยาพา</dc:creator>
  <cp:lastModifiedBy>ซำสีนาร์ ยาพา</cp:lastModifiedBy>
  <cp:revision>3</cp:revision>
  <dcterms:created xsi:type="dcterms:W3CDTF">2022-02-22T14:47:11Z</dcterms:created>
  <dcterms:modified xsi:type="dcterms:W3CDTF">2022-02-23T06:04:14Z</dcterms:modified>
</cp:coreProperties>
</file>