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74" r:id="rId4"/>
    <p:sldId id="257" r:id="rId5"/>
    <p:sldId id="258" r:id="rId6"/>
    <p:sldId id="275" r:id="rId7"/>
    <p:sldId id="259" r:id="rId8"/>
    <p:sldId id="260" r:id="rId9"/>
    <p:sldId id="27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6" autoAdjust="0"/>
    <p:restoredTop sz="94660"/>
  </p:normalViewPr>
  <p:slideViewPr>
    <p:cSldViewPr snapToGrid="0">
      <p:cViewPr varScale="1">
        <p:scale>
          <a:sx n="64" d="100"/>
          <a:sy n="64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C910A0-7604-48F7-BC9D-B7D30CD5E0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5000" dirty="0"/>
              <a:t>การควบคุมการใช้อำนาจของเจ้าหน้าที่ของรัฐและฝ่ายปกครอง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6EC03C9-04C6-442E-98FA-4239F99459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th-TH" dirty="0"/>
          </a:p>
          <a:p>
            <a:endParaRPr lang="th-TH" dirty="0"/>
          </a:p>
          <a:p>
            <a:r>
              <a:rPr lang="th-TH" dirty="0"/>
              <a:t>อาจารย์ผู้สอน </a:t>
            </a:r>
            <a:r>
              <a:rPr lang="th-TH"/>
              <a:t>ผู้ช่วยศาสตราจารย์ ดร.</a:t>
            </a:r>
            <a:r>
              <a:rPr lang="th-TH" dirty="0"/>
              <a:t>วันฮารงค์ บินอิสร</a:t>
            </a:r>
            <a:r>
              <a:rPr lang="th-TH" dirty="0" err="1"/>
              <a:t>ิส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9578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AEB5CFF-40CA-4013-A27C-805080308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dirty="0">
                <a:latin typeface="Angsana New" panose="02020603050405020304" pitchFamily="18" charset="-34"/>
              </a:rPr>
              <a:t>พิจารณาตามความถาวรของการจ้างหรือสภาพการจ้าง</a:t>
            </a:r>
            <a:endParaRPr lang="th-TH" dirty="0"/>
          </a:p>
        </p:txBody>
      </p:sp>
      <p:sp>
        <p:nvSpPr>
          <p:cNvPr id="4" name="แผนผังลำดับงาน: การเตรียมการ 3">
            <a:extLst>
              <a:ext uri="{FF2B5EF4-FFF2-40B4-BE49-F238E27FC236}">
                <a16:creationId xmlns:a16="http://schemas.microsoft.com/office/drawing/2014/main" id="{71764850-99E0-405A-AF5A-6E1CD6DD1D8C}"/>
              </a:ext>
            </a:extLst>
          </p:cNvPr>
          <p:cNvSpPr/>
          <p:nvPr/>
        </p:nvSpPr>
        <p:spPr>
          <a:xfrm>
            <a:off x="4181815" y="2429692"/>
            <a:ext cx="2899104" cy="150222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ก. ลูกจ้างประจำ</a:t>
            </a:r>
          </a:p>
        </p:txBody>
      </p:sp>
      <p:sp>
        <p:nvSpPr>
          <p:cNvPr id="5" name="แผนผังลำดับงาน: การเตรียมการ 4">
            <a:extLst>
              <a:ext uri="{FF2B5EF4-FFF2-40B4-BE49-F238E27FC236}">
                <a16:creationId xmlns:a16="http://schemas.microsoft.com/office/drawing/2014/main" id="{50FCFB32-B760-4520-9117-D4A46B87B501}"/>
              </a:ext>
            </a:extLst>
          </p:cNvPr>
          <p:cNvSpPr/>
          <p:nvPr/>
        </p:nvSpPr>
        <p:spPr>
          <a:xfrm>
            <a:off x="4076462" y="4527446"/>
            <a:ext cx="3186487" cy="150222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ข. ลูกจ้างชั่วคราว</a:t>
            </a:r>
          </a:p>
        </p:txBody>
      </p:sp>
      <p:sp>
        <p:nvSpPr>
          <p:cNvPr id="6" name="ลูกศร: ขวาท้ายขีด 5">
            <a:extLst>
              <a:ext uri="{FF2B5EF4-FFF2-40B4-BE49-F238E27FC236}">
                <a16:creationId xmlns:a16="http://schemas.microsoft.com/office/drawing/2014/main" id="{D8696690-FA40-4162-AAFF-AE7248635B4F}"/>
              </a:ext>
            </a:extLst>
          </p:cNvPr>
          <p:cNvSpPr/>
          <p:nvPr/>
        </p:nvSpPr>
        <p:spPr>
          <a:xfrm>
            <a:off x="1658983" y="2991394"/>
            <a:ext cx="875211" cy="587829"/>
          </a:xfrm>
          <a:prstGeom prst="striped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: ขวาท้ายขีด 6">
            <a:extLst>
              <a:ext uri="{FF2B5EF4-FFF2-40B4-BE49-F238E27FC236}">
                <a16:creationId xmlns:a16="http://schemas.microsoft.com/office/drawing/2014/main" id="{7714C3C6-EDAB-4196-9C74-F493EE3F1C63}"/>
              </a:ext>
            </a:extLst>
          </p:cNvPr>
          <p:cNvSpPr/>
          <p:nvPr/>
        </p:nvSpPr>
        <p:spPr>
          <a:xfrm>
            <a:off x="1658983" y="4984645"/>
            <a:ext cx="875211" cy="587829"/>
          </a:xfrm>
          <a:prstGeom prst="striped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1094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4C66E6E-1395-4CC2-A493-773D82AF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ลักษณะการใช้อำนาจของเจ้าหน้าที่ของรัฐ</a:t>
            </a:r>
          </a:p>
        </p:txBody>
      </p:sp>
      <p:sp>
        <p:nvSpPr>
          <p:cNvPr id="6" name="สี่เหลี่ยมผืนผ้า: มุมมนด้านทแยง 5">
            <a:extLst>
              <a:ext uri="{FF2B5EF4-FFF2-40B4-BE49-F238E27FC236}">
                <a16:creationId xmlns:a16="http://schemas.microsoft.com/office/drawing/2014/main" id="{1F6F9242-D3A7-497E-8FB9-5732DB1FD55A}"/>
              </a:ext>
            </a:extLst>
          </p:cNvPr>
          <p:cNvSpPr/>
          <p:nvPr/>
        </p:nvSpPr>
        <p:spPr>
          <a:xfrm>
            <a:off x="1085270" y="3657601"/>
            <a:ext cx="5172891" cy="258644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อำนาจผูกพัน หมายความว่า การจะตัดสินใจในทางกฎหมายต้องมีข้อเท็จจริงขึ้นมาก่อน ถ้าข้อเท็จจริงอย่างนี้เกิดขึ้น เจ้าหน้าที่ก็ผูกพันที่ว่าต้องตัดสินใจไปในทางนี้เท่านั้น คือ ตามที่กฎหมายกำหนดไว้ จะตัดสินใจเป็นอย่างอื่นไปไม่ได้ เช่น ในเรื่องการสมรส</a:t>
            </a:r>
          </a:p>
        </p:txBody>
      </p:sp>
      <p:sp>
        <p:nvSpPr>
          <p:cNvPr id="7" name="สี่เหลี่ยมผืนผ้า: มุมมนด้านทแยง 6">
            <a:extLst>
              <a:ext uri="{FF2B5EF4-FFF2-40B4-BE49-F238E27FC236}">
                <a16:creationId xmlns:a16="http://schemas.microsoft.com/office/drawing/2014/main" id="{72B823A0-160B-43D6-86C9-311D3038E41C}"/>
              </a:ext>
            </a:extLst>
          </p:cNvPr>
          <p:cNvSpPr/>
          <p:nvPr/>
        </p:nvSpPr>
        <p:spPr>
          <a:xfrm>
            <a:off x="7363097" y="4274896"/>
            <a:ext cx="4419600" cy="23087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อำนาจดุลพินิจ คือ เสรีภาพที่กฎหมายให้แก่องค์กรของรัฐฝ่ายปกครอง ในอัน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ที่จะ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ตัดสินใจว่าในกรณีเฉพาะเรื่องกรณีใดกรณีหนึ่ง สมควรเลือกคำสั่งใดในบรรดาคำสั่งหลาย ๆ อย่างที่แตกต่างกันออกไป</a:t>
            </a:r>
          </a:p>
        </p:txBody>
      </p:sp>
      <p:sp>
        <p:nvSpPr>
          <p:cNvPr id="10" name="คำบรรยายภาพ: ลูกศรลง 9">
            <a:extLst>
              <a:ext uri="{FF2B5EF4-FFF2-40B4-BE49-F238E27FC236}">
                <a16:creationId xmlns:a16="http://schemas.microsoft.com/office/drawing/2014/main" id="{909C9EF3-4F4E-455D-921D-CA94C3D5198A}"/>
              </a:ext>
            </a:extLst>
          </p:cNvPr>
          <p:cNvSpPr/>
          <p:nvPr/>
        </p:nvSpPr>
        <p:spPr>
          <a:xfrm>
            <a:off x="889326" y="2348062"/>
            <a:ext cx="1876697" cy="108093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อำนาจผูกพัน</a:t>
            </a:r>
          </a:p>
        </p:txBody>
      </p:sp>
      <p:sp>
        <p:nvSpPr>
          <p:cNvPr id="11" name="คำบรรยายภาพ: ลูกศรลง 10">
            <a:extLst>
              <a:ext uri="{FF2B5EF4-FFF2-40B4-BE49-F238E27FC236}">
                <a16:creationId xmlns:a16="http://schemas.microsoft.com/office/drawing/2014/main" id="{FE26804E-84C4-4C14-BD9D-067CBD44C6F4}"/>
              </a:ext>
            </a:extLst>
          </p:cNvPr>
          <p:cNvSpPr/>
          <p:nvPr/>
        </p:nvSpPr>
        <p:spPr>
          <a:xfrm>
            <a:off x="7232468" y="2829747"/>
            <a:ext cx="1876697" cy="108093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อำนาจดุลพินิจ</a:t>
            </a:r>
          </a:p>
        </p:txBody>
      </p:sp>
    </p:spTree>
    <p:extLst>
      <p:ext uri="{BB962C8B-B14F-4D97-AF65-F5344CB8AC3E}">
        <p14:creationId xmlns:p14="http://schemas.microsoft.com/office/powerpoint/2010/main" val="755375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967C473-5228-4408-B6D2-B4E28E90E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การควบคุมการใช้อำนาจหน้าที่ของเจ้าหน้าที่ของรัฐ และฝ่ายปกครอง</a:t>
            </a:r>
          </a:p>
        </p:txBody>
      </p:sp>
      <p:sp>
        <p:nvSpPr>
          <p:cNvPr id="5" name="สี่เหลี่ยมผืนผ้า: มุมมนเดียว 4">
            <a:extLst>
              <a:ext uri="{FF2B5EF4-FFF2-40B4-BE49-F238E27FC236}">
                <a16:creationId xmlns:a16="http://schemas.microsoft.com/office/drawing/2014/main" id="{6BE52419-8B8B-46E2-B2D4-7CE23D545EAD}"/>
              </a:ext>
            </a:extLst>
          </p:cNvPr>
          <p:cNvSpPr/>
          <p:nvPr/>
        </p:nvSpPr>
        <p:spPr>
          <a:xfrm>
            <a:off x="1293223" y="2403566"/>
            <a:ext cx="9613861" cy="4101737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ปัญหาทั่วไปเกี่ยวกับการควบคุมและเหตุผลในการควบคุมฝ่ายปกครอง</a:t>
            </a:r>
          </a:p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โดยทฤษฎีแล้ว ประเทศไทยจัดอยู่ในกลุ่มประเทศเสรีนิยมประชาธิปไตยที่ยึดหลักนิติรัฐ แต่ในทางปฏิบัติหรือในความเป็นจริง รัฐไทยยังมีลักษณะเป็นรัฐอำเภอใจ ดังนั้น การดำเนินงานต่าง ๆ ของเจ้าหน้าที่ของรัฐ จึงสามารถกระทบสิทธิเสรีภาพของประชาชนได้โดยง่าย การใช้อำนาจหน้าที่ของเจ้าหน้าที่ของรัฐเป็นไปโดยม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ิช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อบ ก่อให้เกิดการทุจริตประพฤติมิชอบในวงราชการ การใช้อำนาจของผู้บังคับบัญชากลั่นแกล้งผู้ใต้บังคับบัญชา การแสวงหาผลประโยชน์จากตำแหน่งหน้าที่การงานเพื่อประโยชน์ของตนเองและพวกพ้อง และปัญหาอื่น ๆ อีกมากมาย </a:t>
            </a:r>
          </a:p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ดังนั้น ความสมดุลระหว่างการใช้อำนาจของเจ้าหน้าที่ของรัฐเพื่อจัดทำบริการสาธารณะเพื่อสาธารณประโยชน์กับการเคารพในสิทธิเสรีภาพของประชาชนนั้นเป็นสิ่งที่มีความสำคัญยิ่ง</a:t>
            </a:r>
          </a:p>
        </p:txBody>
      </p:sp>
    </p:spTree>
    <p:extLst>
      <p:ext uri="{BB962C8B-B14F-4D97-AF65-F5344CB8AC3E}">
        <p14:creationId xmlns:p14="http://schemas.microsoft.com/office/powerpoint/2010/main" val="448022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A3B447-F6C2-4957-B419-6A9B33BB6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การควบคุมการใช้อำนาจหน้าที่ของเจ้าหน้าที่ของรัฐ และฝ่ายปกครอง</a:t>
            </a:r>
          </a:p>
        </p:txBody>
      </p:sp>
      <p:sp>
        <p:nvSpPr>
          <p:cNvPr id="4" name="สี่เหลี่ยมผืนผ้า: มุมมนเดียว 3">
            <a:extLst>
              <a:ext uri="{FF2B5EF4-FFF2-40B4-BE49-F238E27FC236}">
                <a16:creationId xmlns:a16="http://schemas.microsoft.com/office/drawing/2014/main" id="{C0158501-3599-4ECF-96B3-2DCBFB83BCFA}"/>
              </a:ext>
            </a:extLst>
          </p:cNvPr>
          <p:cNvSpPr/>
          <p:nvPr/>
        </p:nvSpPr>
        <p:spPr>
          <a:xfrm>
            <a:off x="680321" y="2282152"/>
            <a:ext cx="2481943" cy="140099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เหตุผลในการควบคุมฝ่ายปกครอง</a:t>
            </a:r>
          </a:p>
        </p:txBody>
      </p:sp>
      <p:sp>
        <p:nvSpPr>
          <p:cNvPr id="5" name="สี่เหลี่ยมผืนผ้า: มุมมนเดียว 4">
            <a:extLst>
              <a:ext uri="{FF2B5EF4-FFF2-40B4-BE49-F238E27FC236}">
                <a16:creationId xmlns:a16="http://schemas.microsoft.com/office/drawing/2014/main" id="{2F9A1F06-39BD-4A04-AD13-622A61C354AB}"/>
              </a:ext>
            </a:extLst>
          </p:cNvPr>
          <p:cNvSpPr/>
          <p:nvPr/>
        </p:nvSpPr>
        <p:spPr>
          <a:xfrm>
            <a:off x="5889174" y="2438907"/>
            <a:ext cx="5844574" cy="311280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ประการแรก เนื่องจากรัฐในปัจจุบันมีภาระกิจมากและฝ่ายปกครองเข้าแทรกแซงกิจการต่าง ๆ ทางเศรษฐกิจและสังคม ทำให้มีกฎหมายกำหนดเกี่ยวกับอำนาจหน้าที่ของฝ่ายบริหารหรือฝ่ายปกครองมากขึ้น และกิจการที่รัฐเข้าไปแทรกแซงทางด้านเศรษฐกิจและสังคมต่าง ๆ ทำให้ไปกระทบสิทธิหรือกระทบต่อกิจกรรมประจำวันของประชาชนเพิ่มมากขึ้น</a:t>
            </a:r>
          </a:p>
        </p:txBody>
      </p:sp>
      <p:sp>
        <p:nvSpPr>
          <p:cNvPr id="6" name="สี่เหลี่ยมผืนผ้า: มุมมนเดียว 5">
            <a:extLst>
              <a:ext uri="{FF2B5EF4-FFF2-40B4-BE49-F238E27FC236}">
                <a16:creationId xmlns:a16="http://schemas.microsoft.com/office/drawing/2014/main" id="{5867E65E-487B-48FE-9064-BBFC6653F271}"/>
              </a:ext>
            </a:extLst>
          </p:cNvPr>
          <p:cNvSpPr/>
          <p:nvPr/>
        </p:nvSpPr>
        <p:spPr>
          <a:xfrm>
            <a:off x="1420587" y="4352134"/>
            <a:ext cx="4235629" cy="208565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ประการที่สอง คือ ในรัฐเสรีนิยมประชาธิปไตยที่ยึดหลักนิติรัฐ การกระทำของเจ้าหน้าที่ของรัฐและฝ่ายปกครองจะต้องอยู่ภายใต้กฎเกณฑ์ของกฎหมาย</a:t>
            </a:r>
          </a:p>
        </p:txBody>
      </p:sp>
      <p:sp>
        <p:nvSpPr>
          <p:cNvPr id="7" name="ลูกศร: ขวา 6">
            <a:extLst>
              <a:ext uri="{FF2B5EF4-FFF2-40B4-BE49-F238E27FC236}">
                <a16:creationId xmlns:a16="http://schemas.microsoft.com/office/drawing/2014/main" id="{2802591F-90F3-4AF5-9E1C-61301DA605D3}"/>
              </a:ext>
            </a:extLst>
          </p:cNvPr>
          <p:cNvSpPr/>
          <p:nvPr/>
        </p:nvSpPr>
        <p:spPr>
          <a:xfrm>
            <a:off x="3944983" y="2982648"/>
            <a:ext cx="600891" cy="44635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: โค้ง 7">
            <a:extLst>
              <a:ext uri="{FF2B5EF4-FFF2-40B4-BE49-F238E27FC236}">
                <a16:creationId xmlns:a16="http://schemas.microsoft.com/office/drawing/2014/main" id="{6E6361F2-7805-460F-B107-1BEB3B483E41}"/>
              </a:ext>
            </a:extLst>
          </p:cNvPr>
          <p:cNvSpPr/>
          <p:nvPr/>
        </p:nvSpPr>
        <p:spPr>
          <a:xfrm flipV="1">
            <a:off x="640078" y="4105004"/>
            <a:ext cx="662942" cy="710280"/>
          </a:xfrm>
          <a:prstGeom prst="ben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694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0777670-4868-44FA-B62A-F6CA7F7D2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ระบบการควบคุมการใช้อำนาจของรัฐ</a:t>
            </a:r>
          </a:p>
        </p:txBody>
      </p:sp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461437E4-AEDD-40C3-A439-FB6831D61AE9}"/>
              </a:ext>
            </a:extLst>
          </p:cNvPr>
          <p:cNvSpPr/>
          <p:nvPr/>
        </p:nvSpPr>
        <p:spPr>
          <a:xfrm>
            <a:off x="1149531" y="2364377"/>
            <a:ext cx="9705703" cy="4336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ศาสตราจารย์ ดร.บวรศักดิ์ 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อุวรร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ณโณ ได้ให้คำอธิบายในเรื่องนี้ไว้ พอสรุปได้ดังนี้</a:t>
            </a:r>
          </a:p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ความจำเป็นที่ต้องมีระบบการควบคุมการใช้อำนาจขององค์กรของรัฐและเจ้าหน้าที่ของรัฐอย่างครบถ้วน</a:t>
            </a:r>
          </a:p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เนื่องจากในปัจจุบัน องค์กรของรัฐและเจ้าหน้าที่ของรัฐมีอำนาจตามกฎหมายทั้งหลายกว่า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600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ฉบับ ครอบคลุมกิจกรรมทุกประเภทของประชาชน ไม่ว่าจะเป็นทางเศรษฐกิจ สังคมหรือการเมือง ตั้งแต่เกิดจนตาย ตั้งแต่ย่างเท้าออกจากบ้านจนกลับเข้าบ้าน ดังนั้น ระบบควบคุมการใช้อำนาจที่จะเป็นหลักประกันสิทธิเสรีภาพของประชาชนจึงต้องมีลักษณะต้องมีหลักการที่ดี</a:t>
            </a:r>
          </a:p>
        </p:txBody>
      </p:sp>
    </p:spTree>
    <p:extLst>
      <p:ext uri="{BB962C8B-B14F-4D97-AF65-F5344CB8AC3E}">
        <p14:creationId xmlns:p14="http://schemas.microsoft.com/office/powerpoint/2010/main" val="2861468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40DFDA0-DA6E-4081-8CAC-99C83A86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ระบบการควบคุมการใช้อำนาจของรัฐ</a:t>
            </a:r>
          </a:p>
        </p:txBody>
      </p:sp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81BCAB15-02FB-4BCF-A68E-7C7A62B190E1}"/>
              </a:ext>
            </a:extLst>
          </p:cNvPr>
          <p:cNvSpPr/>
          <p:nvPr/>
        </p:nvSpPr>
        <p:spPr>
          <a:xfrm>
            <a:off x="1354182" y="2403565"/>
            <a:ext cx="9483635" cy="39188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หลักการของระบบการควบคุมการใช้อำนาจ</a:t>
            </a:r>
          </a:p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 ระบบการควบคุมการใช้อำนาจรัฐที่ดีควรจะมีลักษณะดังนี้</a:t>
            </a:r>
          </a:p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ประการแรก ระบบขององค์กรและกระบวนการตรวจสอบการกระทำของรัฐและเจ้าหน้าที่ควรมีระบบที่ครอบคลุมกิจกรรมของรัฐทุกด้าน</a:t>
            </a:r>
          </a:p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ประการที่สอง ระบบการควบคุมการใช้อำนาจรัฐนั้น ต้องเหมาะสมกับสภาพกิจกรรมของรัฐที่ถูกควบคุม และต้องสร้างสมดุลภาพของความจำเป็นในการใช้อำนาจรัฐเพื่อประโยชน์ส่วนรวมกับการคุ้มครองสิทธิเสรีภาพของประชาชนแต่ละคนให้ได้</a:t>
            </a:r>
          </a:p>
        </p:txBody>
      </p:sp>
    </p:spTree>
    <p:extLst>
      <p:ext uri="{BB962C8B-B14F-4D97-AF65-F5344CB8AC3E}">
        <p14:creationId xmlns:p14="http://schemas.microsoft.com/office/powerpoint/2010/main" val="3408075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00C6DE3-7B09-4903-BB6E-5984B378B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ระบบการควบคุมการใช้อำนาจของรัฐ</a:t>
            </a:r>
          </a:p>
        </p:txBody>
      </p:sp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FC6D72CE-E6C4-4070-AE4C-5739AEE71797}"/>
              </a:ext>
            </a:extLst>
          </p:cNvPr>
          <p:cNvSpPr/>
          <p:nvPr/>
        </p:nvSpPr>
        <p:spPr>
          <a:xfrm>
            <a:off x="1354182" y="2403565"/>
            <a:ext cx="9483635" cy="39188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ประการที่สาม องค์กรที่มีหน้าที่ควบคุมตรวจสอบนั้น ต้องมีลักษณะเป็น “อิสระ” ที่จะตรวจสอบควบคุมกิจกรรมที่รัฐหรือเจ้าหน้าที่ของรัฐกระทำได้ โดยองค์กรควบคุมนั้นเองจะต้องถูกตรวจสอบได้ด้วย</a:t>
            </a:r>
          </a:p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ประการสุดท้าย เมื่อได้รับการปรับปรุงระบบองค์กรตรวจสอบตามวิธีการข้างต้นแล้ว ก็ต้องปรับปรุงกลไกทั้งหลายที่ประชาชนจะสามารถใช้สิทธินำเรื่องมาสู่องค์กรทั้งหลายได้โดยกว้างขวางขึ้น อันจะทำให้ระบบการควบคุมมีประสิทธิภาพยิ่งขึ้น</a:t>
            </a:r>
          </a:p>
        </p:txBody>
      </p:sp>
    </p:spTree>
    <p:extLst>
      <p:ext uri="{BB962C8B-B14F-4D97-AF65-F5344CB8AC3E}">
        <p14:creationId xmlns:p14="http://schemas.microsoft.com/office/powerpoint/2010/main" val="3082416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B190D3F-8EC9-4E89-8F8A-4D682F249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ลักษณะของการควบคุมการใช้อำนาจของเจ้าหน้าที่ของรัฐ หรือฝ่ายปกครอง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5ED403CF-5A72-445C-B81A-69864EF00106}"/>
              </a:ext>
            </a:extLst>
          </p:cNvPr>
          <p:cNvSpPr/>
          <p:nvPr/>
        </p:nvSpPr>
        <p:spPr>
          <a:xfrm>
            <a:off x="2403565" y="2746702"/>
            <a:ext cx="2756264" cy="1364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การควบคุมแบบป้องกัน</a:t>
            </a: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9D0D9B94-79B8-43DB-B2B7-B2258609D322}"/>
              </a:ext>
            </a:extLst>
          </p:cNvPr>
          <p:cNvSpPr/>
          <p:nvPr/>
        </p:nvSpPr>
        <p:spPr>
          <a:xfrm>
            <a:off x="7075714" y="4422944"/>
            <a:ext cx="2577738" cy="1364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การควบคุมแบบแก้ไข</a:t>
            </a:r>
          </a:p>
        </p:txBody>
      </p:sp>
      <p:sp>
        <p:nvSpPr>
          <p:cNvPr id="8" name="ลูกศร: โค้ง 7">
            <a:extLst>
              <a:ext uri="{FF2B5EF4-FFF2-40B4-BE49-F238E27FC236}">
                <a16:creationId xmlns:a16="http://schemas.microsoft.com/office/drawing/2014/main" id="{CB91EF61-1C25-48E6-A9B7-1CC0DD3F671F}"/>
              </a:ext>
            </a:extLst>
          </p:cNvPr>
          <p:cNvSpPr/>
          <p:nvPr/>
        </p:nvSpPr>
        <p:spPr>
          <a:xfrm flipV="1">
            <a:off x="1123405" y="2765659"/>
            <a:ext cx="662942" cy="710280"/>
          </a:xfrm>
          <a:prstGeom prst="ben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9" name="ลูกศร: โค้ง 8">
            <a:extLst>
              <a:ext uri="{FF2B5EF4-FFF2-40B4-BE49-F238E27FC236}">
                <a16:creationId xmlns:a16="http://schemas.microsoft.com/office/drawing/2014/main" id="{7CAE0604-50E1-45A2-855E-01F5AD639C4F}"/>
              </a:ext>
            </a:extLst>
          </p:cNvPr>
          <p:cNvSpPr/>
          <p:nvPr/>
        </p:nvSpPr>
        <p:spPr>
          <a:xfrm flipV="1">
            <a:off x="5729698" y="4668693"/>
            <a:ext cx="662942" cy="710280"/>
          </a:xfrm>
          <a:prstGeom prst="ben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397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313D96F-FE73-4285-9975-2524D2904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dirty="0">
                <a:latin typeface="Angsana New" panose="02020603050405020304" pitchFamily="18" charset="-34"/>
              </a:rPr>
              <a:t>การควบคุมแบบป้องกัน</a:t>
            </a:r>
            <a:endParaRPr lang="th-TH" dirty="0"/>
          </a:p>
        </p:txBody>
      </p:sp>
      <p:sp>
        <p:nvSpPr>
          <p:cNvPr id="5" name="สี่เหลี่ยมผืนผ้า: มุมมนเดียว 4">
            <a:extLst>
              <a:ext uri="{FF2B5EF4-FFF2-40B4-BE49-F238E27FC236}">
                <a16:creationId xmlns:a16="http://schemas.microsoft.com/office/drawing/2014/main" id="{A6BF0704-E7E6-4AF8-B4B0-843FD5A346AE}"/>
              </a:ext>
            </a:extLst>
          </p:cNvPr>
          <p:cNvSpPr/>
          <p:nvPr/>
        </p:nvSpPr>
        <p:spPr>
          <a:xfrm>
            <a:off x="2390503" y="2508069"/>
            <a:ext cx="6426926" cy="375345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การควบคุมแบบป้องกัน เป็นวิธีการที่ช่วยเสริมการควบคุมโดยศาลหรือที่เราเรียกว่า การควบคุมแบบแก้ไข เป็นที่เข้าใจแล้วว่าการควบคุมแบบป้องกันนั้น คือ กระบวนการก่อนจะมีคำสั่งวินิจฉัย ดังนั้น ข้อสำคัญก็คือทำอย่างไรจึงจะให้มีการโต้แย้งการคัดค้านได้ก่อนที่จะมีคำสั่งหรือคำวินิจฉัย</a:t>
            </a:r>
          </a:p>
        </p:txBody>
      </p:sp>
    </p:spTree>
    <p:extLst>
      <p:ext uri="{BB962C8B-B14F-4D97-AF65-F5344CB8AC3E}">
        <p14:creationId xmlns:p14="http://schemas.microsoft.com/office/powerpoint/2010/main" val="3973995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1EB2EAC-3DA3-4F71-9998-6AB8DBE21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dirty="0">
                <a:latin typeface="Angsana New" panose="02020603050405020304" pitchFamily="18" charset="-34"/>
              </a:rPr>
              <a:t>การควบคุมแบบแก้ไข</a:t>
            </a:r>
            <a:endParaRPr lang="th-TH" dirty="0"/>
          </a:p>
        </p:txBody>
      </p:sp>
      <p:sp>
        <p:nvSpPr>
          <p:cNvPr id="4" name="สี่เหลี่ยมผืนผ้า: มุมมนเดียว 3">
            <a:extLst>
              <a:ext uri="{FF2B5EF4-FFF2-40B4-BE49-F238E27FC236}">
                <a16:creationId xmlns:a16="http://schemas.microsoft.com/office/drawing/2014/main" id="{034D58FC-D400-4838-8CC8-B537B41422DF}"/>
              </a:ext>
            </a:extLst>
          </p:cNvPr>
          <p:cNvSpPr/>
          <p:nvPr/>
        </p:nvSpPr>
        <p:spPr>
          <a:xfrm>
            <a:off x="2390503" y="2508069"/>
            <a:ext cx="6609806" cy="374904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การควบคุมแบบแก้ไข หมายถึง มีคำสั่งคำวินิจฉัยสั่งการในเรื่องนั้นไปแล้ว ฝ่ายประชาชนที่ถูกกระทบสิทธิเห็นว่าไม่ถูกต้องหรือไม่ชอบด้วยกฎหมาย เขาจำเป็นต้องไปหาองค์กรที่มีอำนาจให้มีคำสั่งชี้ขาดลงมาว่า คำสั่งหรือคำวินิจฉัยนั้นไม่ชอบด้วยกฎหมาย และต้องถูกยกเลิกเพิกถอนหรือเปลี่ยนแปลงแก้ไข</a:t>
            </a:r>
          </a:p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องค์กรที่จะควบคุมนี้มี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3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องค์กร คือ องค์กรภายในฝ่ายบริหาร องค์กรภายนอกและองค์กรศาล</a:t>
            </a:r>
          </a:p>
        </p:txBody>
      </p:sp>
    </p:spTree>
    <p:extLst>
      <p:ext uri="{BB962C8B-B14F-4D97-AF65-F5344CB8AC3E}">
        <p14:creationId xmlns:p14="http://schemas.microsoft.com/office/powerpoint/2010/main" val="319158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832F0C-1942-914A-921F-C450B3659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A4E70CA-AF37-3A47-AF9B-13901BA25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>
                <a:cs typeface="+mj-cs"/>
              </a:rPr>
              <a:t>กฎหมายมหาชนเป็นกฎหมายที่เกี่ยวกับการจัดการปกครอง เป็นกฎหมายที่ว่าด้วยการใช้อำนาจของรัฐในฐานะที่รัฐเป็นฝ่ายปกครองที่มีสถานะเหนือกว่าเอกชน</a:t>
            </a:r>
          </a:p>
          <a:p>
            <a:r>
              <a:rPr lang="th-TH" sz="3200" dirty="0">
                <a:cs typeface="+mj-cs"/>
              </a:rPr>
              <a:t>กฎหมายมหาชนยังมีลักษณะหนึ่งคือลักษณะที่เป็นการควบคุมการใช้อำนาจของรัฐหรือหน่วยงานของรัฐ</a:t>
            </a:r>
          </a:p>
          <a:p>
            <a:r>
              <a:rPr lang="th-TH" sz="3200" dirty="0">
                <a:cs typeface="+mj-cs"/>
              </a:rPr>
              <a:t>กฎหมายมหาชน การใช้อำนาจของเจ้าหน้าที่ขององค์กรปกครองในการออกคำสั่ง</a:t>
            </a:r>
            <a:r>
              <a:rPr lang="th-TH" sz="3200" dirty="0" err="1">
                <a:cs typeface="+mj-cs"/>
              </a:rPr>
              <a:t>ต่างๆ</a:t>
            </a:r>
            <a:r>
              <a:rPr lang="th-TH" sz="3200" dirty="0">
                <a:cs typeface="+mj-cs"/>
              </a:rPr>
              <a:t>ต้องมีกฎหมายบัญญัติให้อำนาจเช่นนั้นแก่เจ้าหน้าที่รัฐ เช่น คำสั่งแต่งตั้งราชการ คำสั่งไล่ออกจากราชการ คำสั่งวินิจฉัยสั่งการ</a:t>
            </a:r>
            <a:r>
              <a:rPr lang="th-TH" sz="3200" dirty="0" err="1">
                <a:cs typeface="+mj-cs"/>
              </a:rPr>
              <a:t>อื่นๆ</a:t>
            </a:r>
            <a:r>
              <a:rPr lang="th-TH" sz="3200" dirty="0">
                <a:cs typeface="+mj-cs"/>
              </a:rPr>
              <a:t> ที่ก่อให้เกิดผลทางกฎหมายต่อบุคคล เช่น  การไม่อนุญาตให้ทำกิจการบางอย่าง การไม่ออกใบอนุญาติ</a:t>
            </a:r>
          </a:p>
        </p:txBody>
      </p:sp>
    </p:spTree>
    <p:extLst>
      <p:ext uri="{BB962C8B-B14F-4D97-AF65-F5344CB8AC3E}">
        <p14:creationId xmlns:p14="http://schemas.microsoft.com/office/powerpoint/2010/main" val="1614363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77ADF9A-AE1E-364F-A25E-B6BAD62AA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1C589B9-17F2-6A42-A5E9-BAEC537EE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616" y="1442350"/>
            <a:ext cx="9954549" cy="4222953"/>
          </a:xfrm>
        </p:spPr>
        <p:txBody>
          <a:bodyPr>
            <a:noAutofit/>
          </a:bodyPr>
          <a:lstStyle/>
          <a:p>
            <a:r>
              <a:rPr lang="th-TH" sz="3200" dirty="0">
                <a:cs typeface="+mj-cs"/>
              </a:rPr>
              <a:t>ในการใช้อำนาจหน้าที่ของเจ้าหน้าที่ของรัฐโดยฝ่ายปกครอง โดยหลักการแล้วจะต้องใช้อำนาจหน้าที่โดยถูกต้อง ข้อสำคัญก็คือในส่วนที่เกี่ยวกับขั้นตอนในการใช้อำนาจหน้าที่ตามกฎหมาย เช่น ถ้าราชการทำผิดวินัยอาจถูกผู้บังคับบัญชาลงโทษวินัย ไล่ออก ปลดออก ลดขั้นเงินเดือน ตัดเงินเดือน ภาคทัณฑ์</a:t>
            </a:r>
          </a:p>
          <a:p>
            <a:r>
              <a:rPr lang="th-TH" sz="3200" dirty="0">
                <a:cs typeface="+mj-cs"/>
              </a:rPr>
              <a:t>ขั้นการการใช้กฎหมาย มี ดังนี้</a:t>
            </a:r>
          </a:p>
          <a:p>
            <a:r>
              <a:rPr lang="th-TH" sz="3200" dirty="0">
                <a:cs typeface="+mj-cs"/>
              </a:rPr>
              <a:t> ขั้นตอนที่ </a:t>
            </a:r>
            <a:r>
              <a:rPr lang="en-US" sz="3200" dirty="0">
                <a:cs typeface="+mj-cs"/>
              </a:rPr>
              <a:t>1 </a:t>
            </a:r>
            <a:r>
              <a:rPr lang="th-TH" sz="3200" dirty="0">
                <a:cs typeface="+mj-cs"/>
              </a:rPr>
              <a:t>การพิจารณาข้อเท็จจริง</a:t>
            </a:r>
          </a:p>
          <a:p>
            <a:r>
              <a:rPr lang="th-TH" sz="3200" dirty="0">
                <a:cs typeface="+mj-cs"/>
              </a:rPr>
              <a:t>ขั้นตอนที่ </a:t>
            </a:r>
            <a:r>
              <a:rPr lang="en-US" sz="3200" dirty="0">
                <a:cs typeface="+mj-cs"/>
              </a:rPr>
              <a:t>2 </a:t>
            </a:r>
            <a:r>
              <a:rPr lang="th-TH" sz="3200" dirty="0">
                <a:cs typeface="+mj-cs"/>
              </a:rPr>
              <a:t>กาพิจารณาข้อกฎหมาย</a:t>
            </a:r>
          </a:p>
          <a:p>
            <a:r>
              <a:rPr lang="th-TH" sz="3200" dirty="0">
                <a:cs typeface="+mj-cs"/>
              </a:rPr>
              <a:t> ขั้นตอนที่ </a:t>
            </a:r>
            <a:r>
              <a:rPr lang="en-US" sz="3200" dirty="0">
                <a:cs typeface="+mj-cs"/>
              </a:rPr>
              <a:t>3 </a:t>
            </a:r>
            <a:r>
              <a:rPr lang="th-TH" sz="3200" dirty="0">
                <a:cs typeface="+mj-cs"/>
              </a:rPr>
              <a:t>การปรับข้อเท็จจริงเข้ากับกฎหมาย</a:t>
            </a:r>
          </a:p>
          <a:p>
            <a:r>
              <a:rPr lang="th-TH" sz="3200" dirty="0">
                <a:cs typeface="+mj-cs"/>
              </a:rPr>
              <a:t>ขั้นตอนที่ </a:t>
            </a:r>
            <a:r>
              <a:rPr lang="en-US" sz="3200" dirty="0">
                <a:cs typeface="+mj-cs"/>
              </a:rPr>
              <a:t>4 </a:t>
            </a:r>
            <a:r>
              <a:rPr lang="th-TH" sz="3200" dirty="0">
                <a:cs typeface="+mj-cs"/>
              </a:rPr>
              <a:t>ผลของกฎหมาย</a:t>
            </a:r>
          </a:p>
        </p:txBody>
      </p:sp>
    </p:spTree>
    <p:extLst>
      <p:ext uri="{BB962C8B-B14F-4D97-AF65-F5344CB8AC3E}">
        <p14:creationId xmlns:p14="http://schemas.microsoft.com/office/powerpoint/2010/main" val="160077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5CA1756-2F9C-4EDA-97A7-34F93AF1D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ความหมายของคำว่าเจ้าหน้าที่ของรัฐ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C3854C2-591F-4898-A1EE-177A44784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200" dirty="0">
                <a:latin typeface="Angsana New" pitchFamily="18" charset="-34"/>
                <a:cs typeface="Angsana New" pitchFamily="18" charset="-34"/>
              </a:rPr>
              <a:t>“เจ้าหน้าที่” หมายความว่า บุคคล คณะบุคคลหรือนิติบุคคล ซึ่งใช้อำนาจหรือได้รับมอบอำนาจให้ใช้อำนาจทางการปกครองของรัฐในการดำเนินการอย่างใดอย่างหนึ่งตามกฎหมาย ไม่ว่าจะเป็นการจัดตั้งขึ้นในระบบราชการรัฐวิสาหกิจ หรือกิจการอื่นของรัฐหรือไม่ก็ตาม ดังนั้น เรื่องเจ้าหน้าที่ของรัฐ อาจแบ่งเจ้าหน้าที่ของรัฐ ออกเป็น 3 ประเภทใหญ่ ๆ คือ</a:t>
            </a:r>
          </a:p>
          <a:p>
            <a:pPr marL="0" indent="0" algn="thaiDist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1. ข้าราชการ</a:t>
            </a:r>
          </a:p>
          <a:p>
            <a:pPr marL="0" indent="0" algn="thaiDist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2. พนักงานรัฐวิสาหกิจ</a:t>
            </a:r>
          </a:p>
          <a:p>
            <a:pPr marL="0" indent="0" algn="thaiDist">
              <a:buNone/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	3. ลูกจ้างของส่วนราชการ</a:t>
            </a:r>
          </a:p>
          <a:p>
            <a:pPr marL="0" indent="0">
              <a:buNone/>
            </a:pP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18906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BDE82E7-DC99-47F1-A0F1-A4C555D71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1.1 ข้าราชการ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31224" y="2110153"/>
            <a:ext cx="2520462" cy="85578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Angsana New" pitchFamily="18" charset="-34"/>
                <a:cs typeface="Angsana New" pitchFamily="18" charset="-34"/>
              </a:rPr>
              <a:t>ข้าราชการประจำ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752492" y="2772507"/>
            <a:ext cx="2672862" cy="85578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Angsana New" pitchFamily="18" charset="-34"/>
                <a:cs typeface="Angsana New" pitchFamily="18" charset="-34"/>
              </a:rPr>
              <a:t>ข้าราชการการเมือง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134204" y="3663461"/>
            <a:ext cx="4703888" cy="259666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Angsana New" pitchFamily="18" charset="-34"/>
                <a:cs typeface="Angsana New" pitchFamily="18" charset="-34"/>
              </a:rPr>
              <a:t>	ก. ข้าราชการพลเรือน เช่น ข้าราชการครู ข้าราชการตำรวจ ข้าราชการตุลาการ เป็นต้น</a:t>
            </a:r>
          </a:p>
          <a:p>
            <a:pPr algn="thaiDist"/>
            <a:r>
              <a:rPr lang="th-TH" sz="2800" dirty="0">
                <a:latin typeface="Angsana New" pitchFamily="18" charset="-34"/>
                <a:cs typeface="Angsana New" pitchFamily="18" charset="-34"/>
              </a:rPr>
              <a:t>	ข. ข้าราชการทหาร</a:t>
            </a:r>
          </a:p>
          <a:p>
            <a:pPr algn="thaiDist"/>
            <a:r>
              <a:rPr lang="th-TH" sz="2800" dirty="0">
                <a:latin typeface="Angsana New" pitchFamily="18" charset="-34"/>
                <a:cs typeface="Angsana New" pitchFamily="18" charset="-34"/>
              </a:rPr>
              <a:t>	ค. ข้าราชการส่วนท้องถิ่น เช่น ข้าราชการส่วนจังหวัด พนักงานเมืองพัทยา พนักงานส่วนตำบล</a:t>
            </a: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8088923" y="4220309"/>
            <a:ext cx="3012830" cy="20398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dirty="0">
                <a:latin typeface="Angsana New" pitchFamily="18" charset="-34"/>
                <a:cs typeface="Angsana New" pitchFamily="18" charset="-34"/>
              </a:rPr>
              <a:t>1. นายกรัฐมนตรี</a:t>
            </a:r>
          </a:p>
          <a:p>
            <a:r>
              <a:rPr lang="th-TH" sz="2800" dirty="0">
                <a:latin typeface="Angsana New" pitchFamily="18" charset="-34"/>
                <a:cs typeface="Angsana New" pitchFamily="18" charset="-34"/>
              </a:rPr>
              <a:t>2. รัฐมนตรีว่าการกระทรวง</a:t>
            </a:r>
          </a:p>
          <a:p>
            <a:r>
              <a:rPr lang="th-TH" sz="2800" dirty="0">
                <a:latin typeface="Angsana New" pitchFamily="18" charset="-34"/>
                <a:cs typeface="Angsana New" pitchFamily="18" charset="-34"/>
              </a:rPr>
              <a:t>3. รัฐมนตรีว่าการทบวง</a:t>
            </a:r>
          </a:p>
        </p:txBody>
      </p:sp>
      <p:sp>
        <p:nvSpPr>
          <p:cNvPr id="9" name="ลูกศรโค้งขึ้น 8"/>
          <p:cNvSpPr/>
          <p:nvPr/>
        </p:nvSpPr>
        <p:spPr>
          <a:xfrm flipV="1">
            <a:off x="9859107" y="3300045"/>
            <a:ext cx="527539" cy="504095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โค้งขึ้น 9"/>
          <p:cNvSpPr/>
          <p:nvPr/>
        </p:nvSpPr>
        <p:spPr>
          <a:xfrm flipV="1">
            <a:off x="3763107" y="2672858"/>
            <a:ext cx="527539" cy="504095"/>
          </a:xfrm>
          <a:prstGeom prst="bent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0769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CB61F8-2313-A84C-BA96-EF8C85965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9309FB1-B2F3-A140-A528-C865E2D70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600" dirty="0">
                <a:solidFill>
                  <a:schemeClr val="bg1"/>
                </a:solidFill>
              </a:rPr>
              <a:t>ข้าราชการทหาร</a:t>
            </a:r>
          </a:p>
          <a:p>
            <a:r>
              <a:rPr lang="th-TH" sz="3600" dirty="0"/>
              <a:t>ข้าราชการส่วนท้องถิ่น</a:t>
            </a:r>
          </a:p>
          <a:p>
            <a:r>
              <a:rPr lang="th-TH" sz="3600" dirty="0"/>
              <a:t>ข้าราชการ </a:t>
            </a:r>
            <a:r>
              <a:rPr lang="th-TH" sz="3600" dirty="0" err="1"/>
              <a:t>กทม</a:t>
            </a:r>
            <a:endParaRPr lang="th-TH" sz="3600" dirty="0"/>
          </a:p>
          <a:p>
            <a:r>
              <a:rPr lang="th-TH" sz="3600" dirty="0"/>
              <a:t>ข้าราชการส่วนจังหวัด</a:t>
            </a:r>
          </a:p>
          <a:p>
            <a:r>
              <a:rPr lang="th-TH" sz="3600" dirty="0"/>
              <a:t>ข้าราชการเมืองพัทยา</a:t>
            </a:r>
          </a:p>
          <a:p>
            <a:r>
              <a:rPr lang="th-TH" sz="3600" dirty="0"/>
              <a:t>ข้าราชการส่วนตำบล</a:t>
            </a:r>
          </a:p>
        </p:txBody>
      </p:sp>
    </p:spTree>
    <p:extLst>
      <p:ext uri="{BB962C8B-B14F-4D97-AF65-F5344CB8AC3E}">
        <p14:creationId xmlns:p14="http://schemas.microsoft.com/office/powerpoint/2010/main" val="1678522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3DB2BD5-319B-4F86-AFCF-AFFE16F94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1.2 พนักงานรัฐวิสาหกิจ</a:t>
            </a:r>
          </a:p>
        </p:txBody>
      </p:sp>
      <p:sp>
        <p:nvSpPr>
          <p:cNvPr id="4" name="วงรี 3"/>
          <p:cNvSpPr/>
          <p:nvPr/>
        </p:nvSpPr>
        <p:spPr>
          <a:xfrm>
            <a:off x="1535722" y="2215660"/>
            <a:ext cx="3915509" cy="12074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กรรมการในคณะกรรมการรัฐวิสาหกิจ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4314093" y="3540369"/>
            <a:ext cx="3704493" cy="10433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Angsana New" pitchFamily="18" charset="-34"/>
                <a:cs typeface="Angsana New" pitchFamily="18" charset="-34"/>
              </a:rPr>
              <a:t>พนักงานและลูกจ้างของรัฐวิสาหกิจ</a:t>
            </a:r>
          </a:p>
        </p:txBody>
      </p:sp>
      <p:sp>
        <p:nvSpPr>
          <p:cNvPr id="6" name="วงรี 5"/>
          <p:cNvSpPr/>
          <p:nvPr/>
        </p:nvSpPr>
        <p:spPr>
          <a:xfrm>
            <a:off x="6342185" y="4806462"/>
            <a:ext cx="5556738" cy="1570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>
                <a:latin typeface="Angsana New" pitchFamily="18" charset="-34"/>
                <a:cs typeface="Angsana New" pitchFamily="18" charset="-34"/>
              </a:rPr>
              <a:t>พนักงานและลูกจ้างของรัฐวิสาหกิจที่เป็นผู้บริหาร เช่น ผู้ว่าการ ผู้อำนวยการ ผู้จัดการ เป็นต้น</a:t>
            </a:r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738554" y="2561491"/>
            <a:ext cx="445477" cy="515815"/>
          </a:xfrm>
          <a:prstGeom prst="chevr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4935413" y="5334000"/>
            <a:ext cx="445477" cy="515815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9" name="เครื่องหมายบั้ง 8"/>
          <p:cNvSpPr/>
          <p:nvPr/>
        </p:nvSpPr>
        <p:spPr>
          <a:xfrm>
            <a:off x="2661137" y="3804138"/>
            <a:ext cx="445477" cy="515815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1" name="เครื่องหมายบั้ง 10"/>
          <p:cNvSpPr/>
          <p:nvPr/>
        </p:nvSpPr>
        <p:spPr>
          <a:xfrm>
            <a:off x="5216768" y="5333999"/>
            <a:ext cx="445477" cy="515815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2" name="เครื่องหมายบั้ง 11"/>
          <p:cNvSpPr/>
          <p:nvPr/>
        </p:nvSpPr>
        <p:spPr>
          <a:xfrm>
            <a:off x="2379783" y="3804137"/>
            <a:ext cx="445477" cy="515815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445476" y="2561490"/>
            <a:ext cx="445477" cy="515815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560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C11CDA2-9766-462A-ABD7-F3C7587A8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1.3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ลูกจ้างของส่วนราชการ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4050881-141F-4B7F-A8AF-85D69F3AC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ลูกจ้างของส่วนราชการ หมายถึง บุคคลประเภทหนึ่งซึ่ง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ปฎิบั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ติงานอยู่ในส่วนราชการเช่นเดียวกับข้าราชการประเภทต่าง ๆ แต่มิได้เป็นข้าราชการ ซึ่งการแบ่งประเภทลูกจ้าง แบ่งได้เป็น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2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 คือ </a:t>
            </a:r>
          </a:p>
          <a:p>
            <a:pPr marL="0" indent="0" algn="thaiDist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พิจารณาตามลักษณะงานที่ปฏิบัติ</a:t>
            </a:r>
          </a:p>
          <a:p>
            <a:pPr marL="0" indent="0" algn="thaiDist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พิจารณาตามความถาวรของการจ้างหรือสภาพการจ้าง</a:t>
            </a:r>
          </a:p>
        </p:txBody>
      </p:sp>
    </p:spTree>
    <p:extLst>
      <p:ext uri="{BB962C8B-B14F-4D97-AF65-F5344CB8AC3E}">
        <p14:creationId xmlns:p14="http://schemas.microsoft.com/office/powerpoint/2010/main" val="3797324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C105DF-1B75-4BF9-971F-DCFDD76CC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dirty="0">
                <a:latin typeface="Angsana New" panose="02020603050405020304" pitchFamily="18" charset="-34"/>
              </a:rPr>
              <a:t>พิจารณาตามลักษณะงานที่ปฏิบัติ</a:t>
            </a:r>
            <a:endParaRPr lang="th-TH" dirty="0"/>
          </a:p>
        </p:txBody>
      </p:sp>
      <p:sp>
        <p:nvSpPr>
          <p:cNvPr id="4" name="สี่เหลี่ยมผืนผ้า: มุมมนด้านทแยง 3">
            <a:extLst>
              <a:ext uri="{FF2B5EF4-FFF2-40B4-BE49-F238E27FC236}">
                <a16:creationId xmlns:a16="http://schemas.microsoft.com/office/drawing/2014/main" id="{B62C4CDA-DDE3-4938-A145-5D0B48CAD10A}"/>
              </a:ext>
            </a:extLst>
          </p:cNvPr>
          <p:cNvSpPr/>
          <p:nvPr/>
        </p:nvSpPr>
        <p:spPr>
          <a:xfrm>
            <a:off x="1289069" y="2512487"/>
            <a:ext cx="9613861" cy="359228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ก. ลูกจ้างที่ใช้แรงงาน เช่น   นักการภารโรง ยาม คนสวน ฯลฯ</a:t>
            </a:r>
          </a:p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ข. ลูกจ้างที่ใช้ฝีมือหรือความชำนาญ เช่น ช่างตัดผม ช่างไม้ ช่างสี เป็นต้น</a:t>
            </a:r>
          </a:p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ค. ลูกจ้างประเภทผู้ชำนาญการพิเศษ หรือผู้เชี่ยวชาญ เช่น นักบิน ช่างเครื่องบิน เป็นต้น</a:t>
            </a:r>
          </a:p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ง. ลูกจ้างประเภทบุคคลที่ไม่มีคุณสมบัติที่จะเป็นข้าราชการได้ เช่น ล่ามภาษารัสเซีย (ที่บรรจุจากชาวรัสเซีย) ฯลฯ เป็นต้น</a:t>
            </a:r>
          </a:p>
          <a:p>
            <a:pPr algn="thaiDist"/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จ. ลูกจ้างชั่วคราว หมายถึง ลูกจ้างที่ปฏิบัติงานชั่วคราวตามที่กำหนด เช่น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เดือน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เดือน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3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เดือน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031368242"/>
      </p:ext>
    </p:extLst>
  </p:cSld>
  <p:clrMapOvr>
    <a:masterClrMapping/>
  </p:clrMapOvr>
</p:sld>
</file>

<file path=ppt/theme/theme1.xml><?xml version="1.0" encoding="utf-8"?>
<a:theme xmlns:a="http://schemas.openxmlformats.org/drawingml/2006/main" name="เบอร์ลิน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TM04033917[[fn=เบอร์ลิน]]</Template>
  <TotalTime>347</TotalTime>
  <Words>568</Words>
  <Application>Microsoft Macintosh PowerPoint</Application>
  <PresentationFormat>แบบจอกว้าง</PresentationFormat>
  <Paragraphs>84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4" baseType="lpstr">
      <vt:lpstr>Angsana New</vt:lpstr>
      <vt:lpstr>Arial</vt:lpstr>
      <vt:lpstr>Cordia New</vt:lpstr>
      <vt:lpstr>Trebuchet MS</vt:lpstr>
      <vt:lpstr>เบอร์ลิน</vt:lpstr>
      <vt:lpstr>การควบคุมการใช้อำนาจของเจ้าหน้าที่ของรัฐและฝ่ายปกครอง</vt:lpstr>
      <vt:lpstr>งานนำเสนอ PowerPoint</vt:lpstr>
      <vt:lpstr> </vt:lpstr>
      <vt:lpstr>ความหมายของคำว่าเจ้าหน้าที่ของรัฐ</vt:lpstr>
      <vt:lpstr>1.1 ข้าราชการ</vt:lpstr>
      <vt:lpstr>งานนำเสนอ PowerPoint</vt:lpstr>
      <vt:lpstr>1.2 พนักงานรัฐวิสาหกิจ</vt:lpstr>
      <vt:lpstr>1.3 ลูกจ้างของส่วนราชการ</vt:lpstr>
      <vt:lpstr>1. พิจารณาตามลักษณะงานที่ปฏิบัติ</vt:lpstr>
      <vt:lpstr>2. พิจารณาตามความถาวรของการจ้างหรือสภาพการจ้าง</vt:lpstr>
      <vt:lpstr>ลักษณะการใช้อำนาจของเจ้าหน้าที่ของรัฐ</vt:lpstr>
      <vt:lpstr>การควบคุมการใช้อำนาจหน้าที่ของเจ้าหน้าที่ของรัฐ และฝ่ายปกครอง</vt:lpstr>
      <vt:lpstr>การควบคุมการใช้อำนาจหน้าที่ของเจ้าหน้าที่ของรัฐ และฝ่ายปกครอง</vt:lpstr>
      <vt:lpstr>ระบบการควบคุมการใช้อำนาจของรัฐ</vt:lpstr>
      <vt:lpstr>ระบบการควบคุมการใช้อำนาจของรัฐ</vt:lpstr>
      <vt:lpstr>ระบบการควบคุมการใช้อำนาจของรัฐ</vt:lpstr>
      <vt:lpstr>ลักษณะของการควบคุมการใช้อำนาจของเจ้าหน้าที่ของรัฐ หรือฝ่ายปกครอง</vt:lpstr>
      <vt:lpstr>1. การควบคุมแบบป้องกัน</vt:lpstr>
      <vt:lpstr>2. การควบคุมแบบแก้ไข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อับดุลเลาะ เจะแม</cp:lastModifiedBy>
  <cp:revision>46</cp:revision>
  <dcterms:created xsi:type="dcterms:W3CDTF">2019-03-11T04:49:09Z</dcterms:created>
  <dcterms:modified xsi:type="dcterms:W3CDTF">2023-01-04T07:13:30Z</dcterms:modified>
</cp:coreProperties>
</file>