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67" r:id="rId2"/>
    <p:sldId id="269" r:id="rId3"/>
    <p:sldId id="270" r:id="rId4"/>
    <p:sldId id="271" r:id="rId5"/>
    <p:sldId id="272" r:id="rId6"/>
    <p:sldId id="273" r:id="rId7"/>
    <p:sldId id="274" r:id="rId8"/>
    <p:sldId id="276" r:id="rId9"/>
    <p:sldId id="278" r:id="rId10"/>
    <p:sldId id="279" r:id="rId11"/>
    <p:sldId id="280" r:id="rId12"/>
    <p:sldId id="256" r:id="rId13"/>
    <p:sldId id="297" r:id="rId14"/>
    <p:sldId id="298" r:id="rId15"/>
    <p:sldId id="299" r:id="rId16"/>
    <p:sldId id="264" r:id="rId17"/>
    <p:sldId id="265" r:id="rId18"/>
    <p:sldId id="266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5" r:id="rId30"/>
    <p:sldId id="296" r:id="rId31"/>
  </p:sldIdLst>
  <p:sldSz cx="12192000" cy="6858000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09F8E-B66F-425F-B158-6A56C3BC4D16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5D0C5-44A0-4537-BF25-55242C9B1C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4000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43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130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957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570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60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28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045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635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258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103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21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FA1D48-91DC-4900-B036-2A33B6D04CB9}" type="datetimeFigureOut">
              <a:rPr lang="th-TH" smtClean="0"/>
              <a:t>26/12/65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538F8A-98DE-4103-92D9-7EB1CB21F1A0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7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38300" y="754847"/>
            <a:ext cx="90297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>
                <a:latin typeface="AngsanaUPC" panose="02020603050405020304" pitchFamily="18" charset="-34"/>
                <a:cs typeface="+mj-cs"/>
              </a:rPr>
              <a:t>บท</a:t>
            </a:r>
            <a:r>
              <a:rPr lang="th-TH" sz="4000" dirty="0" smtClean="0">
                <a:latin typeface="AngsanaUPC" panose="02020603050405020304" pitchFamily="18" charset="-34"/>
                <a:cs typeface="+mj-cs"/>
              </a:rPr>
              <a:t>ที่ 3</a:t>
            </a:r>
            <a:r>
              <a:rPr lang="th-TH" sz="4000" dirty="0">
                <a:latin typeface="AngsanaUPC" panose="02020603050405020304" pitchFamily="18" charset="-34"/>
                <a:cs typeface="+mj-cs"/>
              </a:rPr>
              <a:t/>
            </a:r>
            <a:br>
              <a:rPr lang="th-TH" sz="4000" dirty="0">
                <a:latin typeface="AngsanaUPC" panose="02020603050405020304" pitchFamily="18" charset="-34"/>
                <a:cs typeface="+mj-cs"/>
              </a:rPr>
            </a:br>
            <a:r>
              <a:rPr lang="th-TH" sz="4000" dirty="0">
                <a:latin typeface="AngsanaUPC" panose="02020603050405020304" pitchFamily="18" charset="-34"/>
                <a:cs typeface="+mj-cs"/>
              </a:rPr>
              <a:t>ประเภทของ</a:t>
            </a:r>
            <a:r>
              <a:rPr lang="th-TH" sz="4000" dirty="0" smtClean="0">
                <a:latin typeface="AngsanaUPC" panose="02020603050405020304" pitchFamily="18" charset="-34"/>
                <a:cs typeface="+mj-cs"/>
              </a:rPr>
              <a:t>ผู้นำ</a:t>
            </a:r>
          </a:p>
          <a:p>
            <a:endParaRPr lang="th-TH" dirty="0">
              <a:cs typeface="+mj-cs"/>
            </a:endParaRPr>
          </a:p>
          <a:p>
            <a:r>
              <a:rPr lang="th-TH" dirty="0" smtClean="0">
                <a:cs typeface="+mj-cs"/>
              </a:rPr>
              <a:t>	ประเภท</a:t>
            </a:r>
            <a:r>
              <a:rPr lang="th-TH" dirty="0">
                <a:cs typeface="+mj-cs"/>
              </a:rPr>
              <a:t>ของผู้นำโดยทั่วไปได้แบ่งออกหลายประเภทขึ้นอยู่กับหลักเกณฑ์ที่ใช้ในแบ่ง</a:t>
            </a:r>
            <a:r>
              <a:rPr lang="th-TH" dirty="0" smtClean="0">
                <a:cs typeface="+mj-cs"/>
              </a:rPr>
              <a:t>ซึ่ง </a:t>
            </a:r>
            <a:r>
              <a:rPr lang="th-TH" b="1" dirty="0" smtClean="0">
                <a:cs typeface="+mj-cs"/>
              </a:rPr>
              <a:t>สมยศ นาวีการ </a:t>
            </a:r>
            <a:r>
              <a:rPr lang="th-TH" dirty="0" smtClean="0">
                <a:cs typeface="+mj-cs"/>
              </a:rPr>
              <a:t>ได้</a:t>
            </a:r>
            <a:r>
              <a:rPr lang="th-TH" dirty="0">
                <a:cs typeface="+mj-cs"/>
              </a:rPr>
              <a:t>แบ่งผู้นำออกเป็น 4 ประเภทดังนี้</a:t>
            </a:r>
          </a:p>
          <a:p>
            <a:r>
              <a:rPr lang="th-TH" dirty="0">
                <a:cs typeface="+mj-cs"/>
              </a:rPr>
              <a:t> </a:t>
            </a:r>
            <a:r>
              <a:rPr lang="th-TH" dirty="0" smtClean="0">
                <a:cs typeface="+mj-cs"/>
              </a:rPr>
              <a:t>	1 </a:t>
            </a:r>
            <a:r>
              <a:rPr lang="th-TH" dirty="0">
                <a:cs typeface="+mj-cs"/>
              </a:rPr>
              <a:t>ผู้นำแบบเผด็จการเต็มที่เป็นผู้นำที่ตัดสินใจในหน่วยงานเพียงคนเดียวรวมถึงเป็นผู้กำหนดมาตรฐานและกำหนดวิธีการปฏิบัติงานในหน่วยงานด้วยตนเอง</a:t>
            </a:r>
          </a:p>
          <a:p>
            <a:r>
              <a:rPr lang="th-TH" dirty="0" smtClean="0">
                <a:cs typeface="+mj-cs"/>
              </a:rPr>
              <a:t>	</a:t>
            </a:r>
            <a:r>
              <a:rPr lang="th-TH" dirty="0">
                <a:cs typeface="+mj-cs"/>
              </a:rPr>
              <a:t> 2 ผู้นำแบบเผด็จการอย่างเมตตาเป็นผู้นำที่สั่งการแต่เพียงผู้เดียวแต่อย่างไรก็ตามในบางสถานการณ์ก็ให้อิสระแก่ผู้ตามและเพื่อนร่วมงานอยู่บ้าน</a:t>
            </a:r>
          </a:p>
          <a:p>
            <a:r>
              <a:rPr lang="th-TH" dirty="0">
                <a:cs typeface="+mj-cs"/>
              </a:rPr>
              <a:t> </a:t>
            </a:r>
            <a:br>
              <a:rPr lang="th-TH" dirty="0">
                <a:cs typeface="+mj-cs"/>
              </a:rPr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4702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52600" y="1228398"/>
            <a:ext cx="850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ผู้นำตามอำนาจที่ได้รับ ออกเป็น 3 ประเภท คือ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ผู้นำแบบใช้พลัง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th-TH" dirty="0" smtClean="0"/>
              <a:t> 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แบบท้ายพระคุณที่สาม </a:t>
            </a:r>
            <a:endParaRPr lang="th-TH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 3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นำแบบพ่อ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พระ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r>
              <a:rPr lang="th-TH" dirty="0" err="1">
                <a:solidFill>
                  <a:srgbClr val="000000"/>
                </a:solidFill>
                <a:latin typeface="Arial" panose="020B0604020202020204" pitchFamily="34" charset="0"/>
              </a:rPr>
              <a:t>ผู้นํา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ตามลักษณะวิธีการทำ งาน แบ่งผู้นำเป็น 2 ประเภทคือ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ผู้นำที่มี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ประสิทธิภาพน้อย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2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ที่มี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ประสิทธิภาพมาก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842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39900" y="1012954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</a:rPr>
              <a:t>อาภา</a:t>
            </a:r>
            <a:r>
              <a:rPr lang="th-TH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พร จันทร์</a:t>
            </a:r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</a:rPr>
              <a:t>สว่าง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ระบุว่าผู้นำมี 2 ประเภท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ใหญ่ๆ คือ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ผู้นำแบบไม่เป็นทางการ เป็นผู้นำที่เกิดขึ้นโดย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ธรรมชาติ และ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ได้รับการยอมรับจากบุคคลผู้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ใกล้ชิด ทุก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ฝ่ายให้เป็นผู้นำเพราะมีความรู้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ความสามารถ และ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มีความเก่งเฉพาะเรื่องใด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เรื่องหนึ่ง จนเป็นที่เลื่อมใส และศรัทธา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2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ผู้นำแบบเป็นทางการ  ผู้นำแบบเป็นทางการเป็น ผู้นำแบบเป็นทางการเป็นผู้นำที่ได้ตำแหน่ง ใน 2 ลักษณะคือเป็นผู้นำที่ได้รับตำแหน่งจากการแต่งตั้งจากเจ้าหน้าที่ของรัฐ และผู้นำที่ได้รับการตำแหน่งจากการเลือกตั้ง 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9341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390F7E86-718B-4102-B8F6-7DA007158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773238"/>
            <a:ext cx="10112188" cy="4878574"/>
          </a:xfrm>
        </p:spPr>
        <p:txBody>
          <a:bodyPr>
            <a:normAutofit/>
          </a:bodyPr>
          <a:lstStyle/>
          <a:p>
            <a:pPr algn="l"/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800" dirty="0" err="1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ลิปปิ</a:t>
            </a: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ทท์ (</a:t>
            </a:r>
            <a:r>
              <a:rPr lang="en-US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 Lippitt </a:t>
            </a: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) ได้แบ่งประเภทของผู้นำเป็น 3 ประเภท ได้แก่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ผู้นำแบบเผ็ดจการ ( </a:t>
            </a:r>
            <a:r>
              <a:rPr lang="en-US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The Autocratic Leader </a:t>
            </a: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) 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ผู้นำแบบประชาธิปไตย ( </a:t>
            </a:r>
            <a:r>
              <a:rPr lang="en-US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The </a:t>
            </a:r>
            <a:r>
              <a:rPr lang="en-US" sz="2800" dirty="0" err="1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Democvatic</a:t>
            </a:r>
            <a:r>
              <a:rPr lang="en-US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 Leader</a:t>
            </a: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 )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ผู้นำแบบเสรี ( </a:t>
            </a:r>
            <a:r>
              <a:rPr lang="en-US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The Laissez – faire Leader </a:t>
            </a: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endParaRPr lang="th-TH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7971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92300" y="1105287"/>
            <a:ext cx="88392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ธร สุนทรา</a:t>
            </a:r>
            <a:r>
              <a:rPr lang="th-TH" sz="3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ยุทธ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 ( 2551 ) จำแนกประเภทของผู้นำนั้นทำได้โดยดูจากสภาพทั่วไป ดังนี้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ผู้นำแบบนักบริหาร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ผู้นำแบบข้าราชการ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ผู้นำแบบผู้ชำนาญการ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ผู้นำแบบผู้วางนโยบาย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ผู้นำแบบนักบุญ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ผู้นำแบบนักอุดมคติ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ผู้นำแบบนักการเมือง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ผู้นำที่เป็นสัญลักษณ์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83524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55800" y="960785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กัลป์ยานี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สูง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สมบัติ ได้แบ่ง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ประเภทผู้นำได้ดังนี้</a:t>
            </a:r>
            <a:endParaRPr lang="th-T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ผู้นำตามอำนาจหน้าที่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1.1 ผู้นำแบบใช้พระเดช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1.2 ผู้นำแบบใช้พระคุณ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1.3 ผู้นำแบบพ่อพระ</a:t>
            </a:r>
          </a:p>
          <a:p>
            <a:pPr marL="514350" indent="-514350">
              <a:buAutoNum type="arabicPeriod" startAt="2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ผู้นำตามการใช้อำนาจ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2.1 ผู้นำแบบเผด็จการ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2.2 ผู้นำแบบเสรีนิยม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2.3 ผู้นำแบบประชาธิปไตย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393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60600" y="1936859"/>
            <a:ext cx="850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3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ผู้นำตามบทบาทที่แสงออก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3.1 ผู้นำแบบบิดา – มารดา</a:t>
            </a:r>
          </a:p>
          <a:p>
            <a:pPr lvl="2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3.2  ผู้นำแบบนักการเมือง</a:t>
            </a:r>
          </a:p>
          <a:p>
            <a:pPr lvl="2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3.3 ผู้นำแบบเชียวชาญ</a:t>
            </a:r>
          </a:p>
        </p:txBody>
      </p:sp>
    </p:spTree>
    <p:extLst>
      <p:ext uri="{BB962C8B-B14F-4D97-AF65-F5344CB8AC3E}">
        <p14:creationId xmlns:p14="http://schemas.microsoft.com/office/powerpoint/2010/main" val="685278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16100" y="2103329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444444"/>
                </a:solidFill>
                <a:latin typeface="Open Sans"/>
              </a:rPr>
              <a:t> </a:t>
            </a:r>
            <a:r>
              <a:rPr lang="th-TH" b="1" dirty="0">
                <a:solidFill>
                  <a:srgbClr val="444444"/>
                </a:solidFill>
                <a:latin typeface="Open Sans"/>
                <a:cs typeface="+mj-cs"/>
              </a:rPr>
              <a:t>รูปแบบผู้นำ ประเภทของผู้นำตามลักษณะการบริหารงาน</a:t>
            </a:r>
            <a:r>
              <a:rPr lang="th-TH" dirty="0">
                <a:cs typeface="+mj-cs"/>
              </a:rPr>
              <a:t/>
            </a:r>
            <a:br>
              <a:rPr lang="th-TH" dirty="0">
                <a:cs typeface="+mj-cs"/>
              </a:rPr>
            </a:br>
            <a:r>
              <a:rPr lang="th-TH" dirty="0" smtClean="0">
                <a:cs typeface="+mj-cs"/>
              </a:rPr>
              <a:t>	</a:t>
            </a:r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1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. ผู้นำประเภทเผด็จการ (</a:t>
            </a:r>
            <a:r>
              <a:rPr lang="en-US" dirty="0">
                <a:solidFill>
                  <a:srgbClr val="444444"/>
                </a:solidFill>
                <a:latin typeface="Open Sans"/>
                <a:cs typeface="+mj-cs"/>
              </a:rPr>
              <a:t>Autocratic Leadership</a:t>
            </a:r>
            <a:r>
              <a:rPr lang="en-US" dirty="0" smtClean="0">
                <a:solidFill>
                  <a:srgbClr val="444444"/>
                </a:solidFill>
                <a:latin typeface="Open Sans"/>
                <a:cs typeface="+mj-cs"/>
              </a:rPr>
              <a:t>)</a:t>
            </a:r>
          </a:p>
          <a:p>
            <a:r>
              <a:rPr lang="en-US" dirty="0" smtClean="0">
                <a:solidFill>
                  <a:srgbClr val="444444"/>
                </a:solidFill>
                <a:latin typeface="Open Sans"/>
                <a:cs typeface="+mj-cs"/>
              </a:rPr>
              <a:t>	2</a:t>
            </a:r>
            <a:r>
              <a:rPr lang="en-US" dirty="0">
                <a:solidFill>
                  <a:srgbClr val="444444"/>
                </a:solidFill>
                <a:latin typeface="Open Sans"/>
                <a:cs typeface="+mj-cs"/>
              </a:rPr>
              <a:t>. 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ผู้นำประเภทประชาธิปไตย (</a:t>
            </a:r>
            <a:r>
              <a:rPr lang="en-US" dirty="0">
                <a:solidFill>
                  <a:srgbClr val="444444"/>
                </a:solidFill>
                <a:latin typeface="Open Sans"/>
                <a:cs typeface="+mj-cs"/>
              </a:rPr>
              <a:t>Democratic Leadership</a:t>
            </a:r>
            <a:r>
              <a:rPr lang="en-US" dirty="0" smtClean="0">
                <a:solidFill>
                  <a:srgbClr val="444444"/>
                </a:solidFill>
                <a:latin typeface="Open Sans"/>
                <a:cs typeface="+mj-cs"/>
              </a:rPr>
              <a:t>)</a:t>
            </a:r>
          </a:p>
          <a:p>
            <a:r>
              <a:rPr lang="en-US" dirty="0" smtClean="0">
                <a:solidFill>
                  <a:srgbClr val="444444"/>
                </a:solidFill>
                <a:latin typeface="Open Sans"/>
                <a:cs typeface="+mj-cs"/>
              </a:rPr>
              <a:t>	3</a:t>
            </a:r>
            <a:r>
              <a:rPr lang="en-US" dirty="0">
                <a:solidFill>
                  <a:srgbClr val="444444"/>
                </a:solidFill>
                <a:latin typeface="Open Sans"/>
                <a:cs typeface="+mj-cs"/>
              </a:rPr>
              <a:t>. 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ผู้นำประเภทเสรีนิยม (</a:t>
            </a:r>
            <a:r>
              <a:rPr lang="en-US" dirty="0">
                <a:solidFill>
                  <a:srgbClr val="444444"/>
                </a:solidFill>
                <a:latin typeface="Open Sans"/>
                <a:cs typeface="+mj-cs"/>
              </a:rPr>
              <a:t>Free - rein Leadership)</a:t>
            </a:r>
            <a:r>
              <a:rPr lang="en-US" dirty="0">
                <a:cs typeface="+mj-cs"/>
              </a:rPr>
              <a:t/>
            </a:r>
            <a:br>
              <a:rPr lang="en-US" dirty="0">
                <a:cs typeface="+mj-cs"/>
              </a:rPr>
            </a:b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7073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98700" y="1619359"/>
            <a:ext cx="8051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444444"/>
                </a:solidFill>
                <a:latin typeface="Open Sans"/>
                <a:cs typeface="+mj-cs"/>
              </a:rPr>
              <a:t>รูปแบบผู้นำ ประเภทของผู้นำตามลักษณะการปฏิบัติงาน </a:t>
            </a:r>
            <a:r>
              <a:rPr lang="th-TH" dirty="0">
                <a:cs typeface="+mj-cs"/>
              </a:rPr>
              <a:t/>
            </a:r>
            <a:br>
              <a:rPr lang="th-TH" dirty="0">
                <a:cs typeface="+mj-cs"/>
              </a:rPr>
            </a:br>
            <a:r>
              <a:rPr lang="th-TH" dirty="0" smtClean="0">
                <a:cs typeface="+mj-cs"/>
              </a:rPr>
              <a:t>	</a:t>
            </a:r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1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. ผู้นำตาม</a:t>
            </a:r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กฎหมาย</a:t>
            </a:r>
          </a:p>
          <a:p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	2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. ผู้นำที่มีลักษณะพิเศษ</a:t>
            </a:r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เฉพาะตัว</a:t>
            </a:r>
          </a:p>
          <a:p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	3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. ผู้นำในลักษณะที่เป็นสัญลักษณ์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0340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44700" y="1848416"/>
            <a:ext cx="881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444444"/>
                </a:solidFill>
                <a:latin typeface="Open Sans"/>
                <a:cs typeface="+mj-cs"/>
              </a:rPr>
              <a:t>รูปแบบผู้นำ ประเภทของผู้นำตามลักษณะการทำงาน </a:t>
            </a:r>
            <a:r>
              <a:rPr lang="th-TH" b="1" dirty="0" smtClean="0">
                <a:solidFill>
                  <a:srgbClr val="444444"/>
                </a:solidFill>
                <a:latin typeface="Open Sans"/>
                <a:cs typeface="+mj-cs"/>
              </a:rPr>
              <a:t> </a:t>
            </a:r>
            <a:r>
              <a:rPr lang="th-TH" b="1" dirty="0">
                <a:solidFill>
                  <a:srgbClr val="444444"/>
                </a:solidFill>
                <a:latin typeface="Open Sans"/>
                <a:cs typeface="+mj-cs"/>
              </a:rPr>
              <a:t>ผู้นำในฐานะนักบริหาร</a:t>
            </a:r>
            <a:r>
              <a:rPr lang="th-TH" dirty="0">
                <a:cs typeface="+mj-cs"/>
              </a:rPr>
              <a:t/>
            </a:r>
            <a:br>
              <a:rPr lang="th-TH" dirty="0">
                <a:cs typeface="+mj-cs"/>
              </a:rPr>
            </a:br>
            <a:r>
              <a:rPr lang="th-TH" dirty="0" smtClean="0">
                <a:cs typeface="+mj-cs"/>
              </a:rPr>
              <a:t>	</a:t>
            </a:r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1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. ผู้นำในฐานะนัก</a:t>
            </a:r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บริหาร</a:t>
            </a:r>
          </a:p>
          <a:p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	2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. ผู้นำในฐานะนัก</a:t>
            </a:r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เจรจา</a:t>
            </a:r>
          </a:p>
          <a:p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	3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. ผู้นำในฐานะ</a:t>
            </a:r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นักพัฒนา</a:t>
            </a:r>
          </a:p>
          <a:p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	4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. ผู้นำในฐานะนัก</a:t>
            </a:r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คิดค้น</a:t>
            </a:r>
          </a:p>
          <a:p>
            <a:r>
              <a:rPr lang="th-TH" dirty="0" smtClean="0">
                <a:solidFill>
                  <a:srgbClr val="444444"/>
                </a:solidFill>
                <a:latin typeface="Open Sans"/>
                <a:cs typeface="+mj-cs"/>
              </a:rPr>
              <a:t>	5</a:t>
            </a:r>
            <a:r>
              <a:rPr lang="th-TH" dirty="0">
                <a:solidFill>
                  <a:srgbClr val="444444"/>
                </a:solidFill>
                <a:latin typeface="Open Sans"/>
                <a:cs typeface="+mj-cs"/>
              </a:rPr>
              <a:t>. ผู้นำในฐานะคนธรรมดา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6576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63700" y="480923"/>
            <a:ext cx="8890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ประเภทของผู้นำชุมชน</a:t>
            </a:r>
            <a:endParaRPr lang="th-TH" b="1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ชุมชนเป็นตำแหน่งที่มีลักษณะเฉพาะเจาะจงมากกว่าผู้นำ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โดยทั่วไป กล่าวคือ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ในชุมชนทั่วประเทศไทยจะประกอบด้วยผู้นำที่มีตำแหน่งเดียวกัน ถูกกำหนดบทบาทหน้าที่และความรับผิดชอบที่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เหมือนกัน ส่วน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บุคคลที่ได้รับการคัดเลือกและแต่งตั้งให้ดำรงตำแหน่งผู้นำชุมชนจะทำหน้าที่ของตนได้ดีและครบถ้วนเพียงใดนั้นขึ้นอยู่กับปัจจัยด้าน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สภาพแวดล้อม สถานการณ์ และ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คุณลักษณะของผู้นำชุมชนแต่ละ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คน</a:t>
            </a: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ซึ่ง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แบ่งการแบ่งประเภทของผู้นำชุมชนที่นิยมกันโดยทั่วไป 2 ประเภทคือ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1.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ชุมชนแบบไม่เป็นทางการ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2.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ชุมชนแบบเป็นทางการ</a:t>
            </a:r>
            <a:endParaRPr lang="th-TH" dirty="0">
              <a:cs typeface="+mj-cs"/>
            </a:endParaRPr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7200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93900" y="1659285"/>
            <a:ext cx="883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</a:t>
            </a:r>
            <a:r>
              <a:rPr lang="th-TH" dirty="0" smtClean="0">
                <a:cs typeface="+mj-cs"/>
              </a:rPr>
              <a:t>3 </a:t>
            </a:r>
            <a:r>
              <a:rPr lang="th-TH" dirty="0">
                <a:cs typeface="+mj-cs"/>
              </a:rPr>
              <a:t>ผู้นำแบบปรึกษาหารือเป็นผู้นำที่ปรึกษาหารือหรืออภิปรายร่วมกับผู้ตามและเพื่อนร่วมงานจากนั้นจึงกำหนดเป้าหมายของหน่วยงานและตัดสินต่างๆให้ผู้ตามและเพื่อนร่วมงานปฏิบัติ</a:t>
            </a:r>
          </a:p>
          <a:p>
            <a:r>
              <a:rPr lang="th-TH" dirty="0">
                <a:cs typeface="+mj-cs"/>
              </a:rPr>
              <a:t> </a:t>
            </a:r>
            <a:r>
              <a:rPr lang="th-TH" dirty="0" smtClean="0">
                <a:cs typeface="+mj-cs"/>
              </a:rPr>
              <a:t>	4 </a:t>
            </a:r>
            <a:r>
              <a:rPr lang="th-TH" dirty="0">
                <a:cs typeface="+mj-cs"/>
              </a:rPr>
              <a:t>ผู้นำแบบมีส่วนร่วมเป็นผู้นำที่เปิดโอกาสให้ผู้ตามและเพื่อนร่วมงานได้มีส่วนร่วมในการเสนอความคิดเห็นร่วมปฏิบัติการและร่วมประเมินผลงานที่ได้เพื่อนำไปสู่การปรับปรุงแก้ไขข้อบกพร่อง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588232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79600" y="1659285"/>
            <a:ext cx="8102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cs typeface="+mj-cs"/>
              </a:rPr>
              <a:t>ผู้นำชุมชนแบบไม่เป็นทางการเป็น</a:t>
            </a:r>
            <a:r>
              <a:rPr lang="th-TH" dirty="0">
                <a:solidFill>
                  <a:srgbClr val="000000"/>
                </a:solidFill>
                <a:cs typeface="+mj-cs"/>
              </a:rPr>
              <a:t> </a:t>
            </a:r>
            <a:endParaRPr lang="th-TH" dirty="0" smtClean="0">
              <a:solidFill>
                <a:srgbClr val="000000"/>
              </a:solidFill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cs typeface="+mj-cs"/>
              </a:rPr>
              <a:t>	</a:t>
            </a:r>
            <a:r>
              <a:rPr lang="th-TH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dirty="0">
                <a:solidFill>
                  <a:srgbClr val="000000"/>
                </a:solidFill>
                <a:cs typeface="+mj-cs"/>
              </a:rPr>
              <a:t>เป็นผู้นำตามธรรมชาติ และเกิดจากการมีความสัมพันธ์กับประชาชนในชุมชนมาเป็นระยะเวลาอันยาวนาน จนทำให้ประชาชนให้ความ</a:t>
            </a:r>
            <a:r>
              <a:rPr lang="th-TH" dirty="0" smtClean="0">
                <a:solidFill>
                  <a:srgbClr val="000000"/>
                </a:solidFill>
                <a:cs typeface="+mj-cs"/>
              </a:rPr>
              <a:t>ไว้วางใจ	ใน</a:t>
            </a:r>
            <a:r>
              <a:rPr lang="th-TH" dirty="0">
                <a:solidFill>
                  <a:srgbClr val="000000"/>
                </a:solidFill>
                <a:cs typeface="+mj-cs"/>
              </a:rPr>
              <a:t>การนำความคิดและการกระทำเช่นผู้นำผู้อาวุโสใน</a:t>
            </a:r>
            <a:r>
              <a:rPr lang="th-TH" dirty="0" smtClean="0">
                <a:solidFill>
                  <a:srgbClr val="000000"/>
                </a:solidFill>
                <a:cs typeface="+mj-cs"/>
              </a:rPr>
              <a:t>ชุมชน	ผู้</a:t>
            </a:r>
            <a:r>
              <a:rPr lang="th-TH" dirty="0">
                <a:solidFill>
                  <a:srgbClr val="000000"/>
                </a:solidFill>
                <a:cs typeface="+mj-cs"/>
              </a:rPr>
              <a:t>มีความสามารถเรื่องใดเรื่องหนึ่งเป็นการ</a:t>
            </a:r>
            <a:r>
              <a:rPr lang="th-TH" dirty="0" smtClean="0">
                <a:solidFill>
                  <a:srgbClr val="000000"/>
                </a:solidFill>
                <a:cs typeface="+mj-cs"/>
              </a:rPr>
              <a:t>เฉพาะ	ซึ่ง</a:t>
            </a:r>
            <a:r>
              <a:rPr lang="th-TH" dirty="0">
                <a:solidFill>
                  <a:srgbClr val="000000"/>
                </a:solidFill>
                <a:cs typeface="+mj-cs"/>
              </a:rPr>
              <a:t>อาศัยอยู่ใน</a:t>
            </a:r>
            <a:r>
              <a:rPr lang="th-TH" dirty="0" smtClean="0">
                <a:solidFill>
                  <a:srgbClr val="000000"/>
                </a:solidFill>
                <a:cs typeface="+mj-cs"/>
              </a:rPr>
              <a:t>ชุมชนมา</a:t>
            </a:r>
            <a:r>
              <a:rPr lang="th-TH" dirty="0" smtClean="0">
                <a:solidFill>
                  <a:srgbClr val="000000"/>
                </a:solidFill>
                <a:cs typeface="+mj-cs"/>
              </a:rPr>
              <a:t>ยาวนาน </a:t>
            </a:r>
            <a:r>
              <a:rPr lang="th-TH" dirty="0" smtClean="0">
                <a:solidFill>
                  <a:srgbClr val="000000"/>
                </a:solidFill>
                <a:cs typeface="+mj-cs"/>
              </a:rPr>
              <a:t>และ</a:t>
            </a:r>
            <a:r>
              <a:rPr lang="th-TH" dirty="0">
                <a:solidFill>
                  <a:srgbClr val="000000"/>
                </a:solidFill>
                <a:cs typeface="+mj-cs"/>
              </a:rPr>
              <a:t>เป็นผู้มีฐานะดีเป็นต้น</a:t>
            </a:r>
            <a:endParaRPr lang="th-TH" dirty="0">
              <a:cs typeface="+mj-cs"/>
            </a:endParaRPr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722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17700" y="733246"/>
            <a:ext cx="8890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</a:rPr>
              <a:t>ผู้นำชุมชนแบบ</a:t>
            </a:r>
            <a:r>
              <a:rPr lang="th-TH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ทางการ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เป็น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ผู้นำชุมชนที่มีตำแหน่งหน้าที่ความรับผิดชอบที่ชัดเจนเป็นลายลักษณ์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อักษร 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ดำรงตำแหน่งได้ต้องมีการคัดเลือกหรือการ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เลือกตั้ง โดย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มีคุณสมบัติตามที่กำหนดไว้ในตำแหน่งอย่าง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ครบถ้วน สำหรับ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ผู้นำชุมชนแบบทางการมีหลายตำแหน่งที่สำคัญดังนี้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-นายก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องค์การบริหารส่วนตำบล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-รอง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นายกองค์การบริหารส่วนตำบล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-เลขานุการ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นายกองค์การบริหารส่วนตำบล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-สมาชิก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องค์การบริหารส่วนตำบล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-กำนัน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ตำบลที่มาจากการเลือกตั้งของประชาชน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-ผู้ใหญ่บ้าน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ที่มาจากการเลือกตั้งของประชาชน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-ผู้ช่วย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ผู้ใหญ่บ้านมาจากการแต่งตั้งของผู้ใหญ่บ้าน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-กรรมการ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หมู่บ้านมาจากการแต่งตั้งของผู้ใหญ่บ้าน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3587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03400" y="1293723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-ประธาน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กองทุนหมู่บ้านมาจากการเลือกตั้งของกรรมการกองทุนหมู่บ้าน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-กรรมการ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กองทุนหมู่บ้านและชุมชนเมืองมาจากการ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แต่งตั้งของ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ประธานกองทุนหมู่บ้าน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-แพทย์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ประจำตำบลมาจากการแต่งตั้งของกำนันและผู้ใหญ่บ้าน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-สารวัตร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กำนันมาจากการคัดเลือกของกำนัน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-ประธาน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อาสาสมัครสาธารณสุขมูลฐานหมู่บ้านมาจากการแต่งตั้ง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-อาสาสมัคร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สาธารณสุขมูลฐานชุมชนมาจากการแต่งตั้ง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อาสาพัฒนาชุมชนมาจากการเลือกตั้งของอาสาพัฒนาชุมชน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-ผู้นำ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สตรีอาสาพัฒนาชุมชนมาจากการเลือกตั้งของสตรีในหมู่บ้าน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5829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30400" y="1483311"/>
            <a:ext cx="8928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การจัดประเภทของผู้นำชุมชน </a:t>
            </a:r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สัมพันธ์ เตชะ</a:t>
            </a:r>
            <a:r>
              <a:rPr lang="th-TH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อธิก</a:t>
            </a:r>
            <a:r>
              <a:rPr lang="th-TH" b="1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จัด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ได้ดังนี้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-ผู้นำ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ชุมชนทางความคิด ซึ่งมีวิธีนำความคิดของประชาชนในชุมชน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-ผู้นำ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ชุมชนทางด้านศีลธรรม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-ผู้นำ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ชุมชนทางด้านอาหาร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-ผู้นำ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ชุมชนด้านการพูด การประชาสัมพันธ์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-ผู้นำ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ชุมชนด้านการประสานเป้าหมายของงานพัฒนาชุมชนของหน่วยงานราชการ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-ผู้นำ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ชุมชนด้านการประสานทรัพยากรภายในและภายนอกชุมชน</a:t>
            </a:r>
            <a:endParaRPr lang="th-TH" dirty="0">
              <a:cs typeface="+mj-cs"/>
            </a:endParaRPr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47118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27200" y="749905"/>
            <a:ext cx="8991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ประเภทของผู้นำแบ่งได้ตามลักษณะของ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เกณฑ์ที่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ใช้ในการ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แบ่งของ กิติ </a:t>
            </a:r>
            <a:r>
              <a:rPr lang="th-TH" dirty="0" err="1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ตยัค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คานนท์ ได้แบ่งดังนี้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การแบ่งประเภทผู้นำโดยพิจารณาตามลักษณะของการปฏิบัติงานแบ่งผู้นำออกเป็นผู้นำตามกฎหมาย ผู้นำที่มีลักษณะเฉพาะตัว และผู้นำที่ดีเป็นลักษณะสัญลักษณ์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2 การแบ่งประเภทของผู้นำโดยพิจารณาตามลักษณะของพฤติกรรมผู้นำเป็นผู้นำที่มุ่งแต่งานและผู้นำที่มุ่งถึงความพอใจของผู้เกี่ยวข้องทุกฝ่าย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3 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แบ่ง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ตามประเภท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ของ</a:t>
            </a:r>
            <a:r>
              <a:rPr lang="th-TH" dirty="0" err="1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ผู้นํา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ตามลักษณะการบริหารงานแบบ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เป็น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ผู้นำตาม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อัตตาธิปไตย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เสรี และ</a:t>
            </a:r>
            <a:r>
              <a:rPr lang="th-TH" dirty="0" err="1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ผู้นํา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แบบประชาธิปไตย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            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4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การแบ่งประเภทตามผู้นำตามทฤษฎี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3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มิติ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ของ</a:t>
            </a:r>
            <a:r>
              <a:rPr lang="th-TH" dirty="0" err="1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เรดดิ้งแดง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 มิติของ</a:t>
            </a:r>
            <a:r>
              <a:rPr lang="th-TH" dirty="0" err="1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เรด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ดิ้น ผู้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นำเอา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เกณฑ์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แบบเอา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งาน ผู้นำแบบ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เอา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ความสัมพันธ์ และ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แบบประสาน</a:t>
            </a:r>
            <a:endParaRPr lang="th-TH" dirty="0">
              <a:cs typeface="+mj-cs"/>
            </a:endParaRPr>
          </a:p>
          <a:p>
            <a:r>
              <a:rPr lang="th-TH" dirty="0">
                <a:cs typeface="+mj-cs"/>
              </a:rPr>
              <a:t/>
            </a:r>
            <a:br>
              <a:rPr lang="th-TH" dirty="0">
                <a:cs typeface="+mj-cs"/>
              </a:rPr>
            </a:b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0764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500" y="1068775"/>
            <a:ext cx="89535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</a:rPr>
              <a:t>ปาริ</a:t>
            </a:r>
            <a:r>
              <a:rPr lang="th-TH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ชาติ วลัย</a:t>
            </a:r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</a:rPr>
              <a:t>เสถียร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แบ่งผู้นำออกตามลักษณะต่างๆได้ 8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ประเภท คือ </a:t>
            </a:r>
            <a:endParaRPr lang="th-TH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1 เมื่อพิจารณาตามสถานะในชุมชนแบ่งผู้นำเป็นผู้นำที่เป็น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ทางการ และ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ผู้นำที่ไม่เป็นทางการ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2  เมื่อ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พิจารณาตามความสามารถเฉพาะตัวของผู้นำแบ่ง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เป็นผู้นำทางความคิดพูด ผู้นำทางศีลธรรม  ผู้นำด้านการพูด ผู้นำที่ประยุกต์เป้าหมายของงานราชการและงานเอกชนให้เข้ากับเป้าหมายของประชาชนในชุมชน    </a:t>
            </a:r>
            <a:endParaRPr lang="th-TH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	3.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เมื่อพิจารณาตามลักษณะการปฏิบัติงาน แบ่งผู้นำตามกฎหมาย ผู้นำที่มีลักษณะเฉพาะ และผู้นำที่เป็นสัญลักษณ์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     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 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4767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38300" y="2229872"/>
            <a:ext cx="8470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4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พูดเมื่อพิจารณาตามลักษณะของพฤติกรรมแบ่ง ผู้นำแบบมุ่งงานเป็นสำคัญ และผู้นำที่มุ่งความพอใจของผู้เกี่ยวข้องทุกฝ่าย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</a:t>
            </a: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5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เมื่อ เมื่อพิจารณาตาม เมื่อพิจารณาตามลักษณะบริหารงานแต่งผู้นำเป็นผู้นำแบบ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อัตตาธิปไตย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เสรี และ</a:t>
            </a:r>
            <a:r>
              <a:rPr lang="th-TH" dirty="0" err="1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ผู้นํา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แบบประชาธิปไตย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6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เมื่อพิจารณาตามทฤษฎีของนิติของ</a:t>
            </a:r>
            <a:r>
              <a:rPr lang="th-TH" dirty="0" err="1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เรด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ดิ้น แบ่ง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ผู้นำเป็นแบบเอา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เกณฑ์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แบบเอา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งาน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สัมพันธ์ และ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ผู้นำแบบประสานความสัมพันธ์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4502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19300" y="916831"/>
            <a:ext cx="909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7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เมื่อพิจารณาทางตามสถาบันสังคมแบ่งผู้นำเป็นผู้นำตามระบบเศรษฐกิจ  เมื่อพิจารณาทางตามสถาบันสังคมแบ่งผู้นำเป็นผู้นำตามระบบ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เศรษฐกิจ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ตาม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ธรรมชาติ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ตามระบบการ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ปกครอง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ตามระบบ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ศาสนา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ตามระบบประเพณีและวัฒนธรรมและ และผู้นำตามระบบการศึกษา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8 เมื่อ เมื่อพิจารณาถึง  เมื่อพิจารณาถึงลักษณะของการเกิดผู้นำแบ่ง เมื่อพิจารณาถึงลักษณะของการ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เกิดผู้นำ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ที่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ที่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เกิดจากการพัฒนาชุมชนและ เมื่อพิจารณาถึงลักษณะของการเกิดผู้นำแดงผู้นำที่เกิดจากการพัฒนาชุมชนและผู้ เมื่อพิจารณาถึงลักษณะของการเกิดผู้นำแดงผู้นำที่เกิดจากการพัฒนาชุมชนและผู้นำที่เกิดจากการ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ต่อสู้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endParaRPr lang="th-TH" dirty="0">
              <a:cs typeface="+mj-cs"/>
            </a:endParaRPr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10766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41500" y="1443841"/>
            <a:ext cx="86741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สรุป</a:t>
            </a: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แบ่งได้หลายประเภท ทั้งนี้ขึ้นอยู่กับหลักเกณฑ์ที่ใช้ในการ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แบ่งเป็นสำคัญ ซึ่ง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หลักเกณฑ์ที่ใช้ในการแบ่งประเภทผู้นำที่สำคัญได้แก่ แบบการใช้อำนาจของผู้นำ ประสิทธิภาพของการทำงาน ลักษณะและวิธีการ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ทำงาน บทบาท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ที่แสดงออก รูปแบบพฤติกรรมในการปฏิบัติงาน  ลักษณะพฤติกรรม ลักษณะการบริหารงานและอำนาจที่ได้รับเป็นต้นซึ่งเป็นเกณฑ์ที่มีความแตกต่างกันมาก</a:t>
            </a:r>
            <a:endParaRPr lang="th-TH" dirty="0">
              <a:cs typeface="+mj-cs"/>
            </a:endParaRPr>
          </a:p>
          <a:p>
            <a:r>
              <a:rPr lang="th-TH" dirty="0">
                <a:cs typeface="+mj-cs"/>
              </a:rPr>
              <a:t/>
            </a:r>
            <a:br>
              <a:rPr lang="th-TH" dirty="0">
                <a:cs typeface="+mj-cs"/>
              </a:rPr>
            </a:b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2467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780703"/>
            <a:ext cx="7975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แบบฝึกหัด </a:t>
            </a:r>
          </a:p>
          <a:p>
            <a:pPr algn="ctr"/>
            <a:endParaRPr lang="en-US" sz="4000" b="1" dirty="0" smtClean="0"/>
          </a:p>
          <a:p>
            <a:pPr marL="514350" indent="-514350">
              <a:buAutoNum type="arabicPeriod"/>
            </a:pPr>
            <a:r>
              <a:rPr lang="th-TH" dirty="0" smtClean="0"/>
              <a:t>นักศึกษาแบ่งประเภทของผู้นำตามหลักเกณฑ์อะไรบ้าง จงอธิบาย</a:t>
            </a:r>
          </a:p>
          <a:p>
            <a:pPr marL="514350" indent="-514350">
              <a:buAutoNum type="arabicPeriod"/>
            </a:pPr>
            <a:r>
              <a:rPr lang="th-TH" dirty="0" smtClean="0"/>
              <a:t>ให้นักศึกษาอธิบายความหมาย และลักษณะของผู้นำแบบประชาธิปไตย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ให้นักศึกษาอธิบายความหมาย และลักษณะของ</a:t>
            </a:r>
            <a:r>
              <a:rPr lang="th-TH" dirty="0" smtClean="0"/>
              <a:t>ผู้นำ</a:t>
            </a:r>
            <a:r>
              <a:rPr lang="th-TH" smtClean="0"/>
              <a:t>เผด็จการ</a:t>
            </a:r>
            <a:endParaRPr lang="th-TH" dirty="0" smtClean="0"/>
          </a:p>
          <a:p>
            <a:pPr marL="514350" indent="-514350">
              <a:buFontTx/>
              <a:buAutoNum type="arabicPeriod"/>
            </a:pPr>
            <a:r>
              <a:rPr lang="th-TH" dirty="0" smtClean="0"/>
              <a:t>ให้</a:t>
            </a:r>
            <a:r>
              <a:rPr lang="th-TH" dirty="0"/>
              <a:t>นักศึกษา</a:t>
            </a:r>
            <a:r>
              <a:rPr lang="th-TH" dirty="0" smtClean="0"/>
              <a:t>อธิบายความหมายของผู้นำชุมชน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ให้นักศึกษา</a:t>
            </a:r>
            <a:r>
              <a:rPr lang="th-TH" dirty="0" smtClean="0"/>
              <a:t>อธิบายลักษณะและประเภทของผู้นำชุมชน</a:t>
            </a:r>
            <a:endParaRPr lang="th-TH" dirty="0"/>
          </a:p>
          <a:p>
            <a:pPr marL="514350" indent="-514350">
              <a:buFontTx/>
              <a:buAutoNum type="arabicPeriod"/>
            </a:pPr>
            <a:endParaRPr lang="th-TH" dirty="0"/>
          </a:p>
          <a:p>
            <a:pPr marL="514350" indent="-514350">
              <a:buAutoNum type="arabicPeriod"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15733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65300" y="1242467"/>
            <a:ext cx="889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เสริมศักดิ์ วิศาลา</a:t>
            </a:r>
            <a:r>
              <a:rPr lang="th-TH" b="1" dirty="0" err="1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ภรณ์</a:t>
            </a:r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ได้แบ่งผู้นำเป็น 3 ประเภทดังนี้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แบบอัตตาธิปไตยเป็นผู้นำที่ใช้อำนาจหน้าที่ของตนเองอย่างเต็มที่ตัดสินใจและแก้ไขปัญหาที่เกิดขึ้นในหน่วยงานด้วยตนเองผู้ตามและเพื่อนร่วมงานมีส่วนร่วมน้อยมาก หรือไม่มีส่วนร่วมในๆเลย การปฏิบัติงานในหน่วยงานของผู้นำใช้วิธีการออกคำสั่งโดยเด็ดขาด ไม่ยอมรับความคิดเห็นจากผู้ตาม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2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ผู้นำแบบประชาธิปไตย เป็นผู้นำที่เปิดโอกาสให้ผู้ตามและเพื่อนร่วมงานเข้าไปมีส่วนร่วมในการเสนอความคิดเห็น และการตัดสินใจในการแก้ปัญหาของหน่วยงานอย่างเต็มที่  มีการปรึกษาหารือร่วมกัน และสร้างบรรยากาศที่เป็นกันเองในการทำงาน</a:t>
            </a:r>
            <a:endParaRPr lang="th-TH" dirty="0">
              <a:cs typeface="+mj-cs"/>
            </a:endParaRPr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41796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68500" y="488147"/>
            <a:ext cx="889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เอกสารอ้างอิง</a:t>
            </a:r>
          </a:p>
          <a:p>
            <a:r>
              <a:rPr lang="th-TH" dirty="0"/>
              <a:t>ปาริชาติวลัยเสถียร. (2542). ทฤษฎีและหลักการพัฒนาชุมชน สาขาพัฒนาชุมชน.กรุงเทพฯ: </a:t>
            </a:r>
            <a:r>
              <a:rPr lang="th-TH" dirty="0" smtClean="0"/>
              <a:t>	มหาวิทยาลัย</a:t>
            </a:r>
            <a:r>
              <a:rPr lang="th-TH" dirty="0"/>
              <a:t>ธรรม</a:t>
            </a:r>
            <a:r>
              <a:rPr lang="th-TH" dirty="0" err="1"/>
              <a:t>ศาสตร</a:t>
            </a:r>
            <a:r>
              <a:rPr lang="th-TH" dirty="0"/>
              <a:t>.</a:t>
            </a:r>
          </a:p>
          <a:p>
            <a:r>
              <a:rPr lang="th-TH" dirty="0" smtClean="0"/>
              <a:t>สม</a:t>
            </a:r>
            <a:r>
              <a:rPr lang="th-TH" dirty="0"/>
              <a:t>ยศ </a:t>
            </a:r>
            <a:r>
              <a:rPr lang="th-TH" dirty="0" smtClean="0"/>
              <a:t>นาวีการ </a:t>
            </a:r>
            <a:r>
              <a:rPr lang="th-TH" dirty="0"/>
              <a:t>. (2545). การบริหารแบบมี</a:t>
            </a:r>
            <a:r>
              <a:rPr lang="th-TH" dirty="0" smtClean="0"/>
              <a:t>ส่วนร่วม. </a:t>
            </a:r>
            <a:r>
              <a:rPr lang="th-TH" dirty="0"/>
              <a:t>กรุงเทพฯ :บรรณ</a:t>
            </a:r>
            <a:r>
              <a:rPr lang="th-TH" dirty="0" smtClean="0"/>
              <a:t>กิจ.</a:t>
            </a:r>
          </a:p>
          <a:p>
            <a:r>
              <a:rPr lang="th-TH" dirty="0" smtClean="0"/>
              <a:t>สุ</a:t>
            </a:r>
            <a:r>
              <a:rPr lang="th-TH" dirty="0"/>
              <a:t>เทพ พงศ์</a:t>
            </a:r>
            <a:r>
              <a:rPr lang="th-TH" dirty="0" err="1"/>
              <a:t>ศรีวัฒน์</a:t>
            </a:r>
            <a:r>
              <a:rPr lang="th-TH" dirty="0"/>
              <a:t>. (2548). </a:t>
            </a:r>
            <a:r>
              <a:rPr lang="th-TH" dirty="0" err="1"/>
              <a:t>ภาวะผ้นํา</a:t>
            </a:r>
            <a:r>
              <a:rPr lang="th-TH" dirty="0"/>
              <a:t> ทฤษฎีและปฏิบัติ : ศาสตร์และ</a:t>
            </a:r>
            <a:r>
              <a:rPr lang="th-TH" dirty="0" smtClean="0"/>
              <a:t>ศิลปะสู่ความเป็น 	ผู้นำ ที่สมบูรณ์. </a:t>
            </a:r>
            <a:r>
              <a:rPr lang="th-TH" dirty="0"/>
              <a:t>พิมพ์</a:t>
            </a:r>
            <a:r>
              <a:rPr lang="th-TH" dirty="0" smtClean="0"/>
              <a:t>ครั้งที  </a:t>
            </a:r>
            <a:r>
              <a:rPr lang="th-TH" dirty="0"/>
              <a:t>2. กรุงเทพฯ : วิรัตน์เอ็ด</a:t>
            </a:r>
            <a:r>
              <a:rPr lang="th-TH" dirty="0" err="1"/>
              <a:t>ดูเค</a:t>
            </a:r>
            <a:r>
              <a:rPr lang="th-TH" dirty="0" smtClean="0"/>
              <a:t>ชัน.</a:t>
            </a:r>
          </a:p>
          <a:p>
            <a:r>
              <a:rPr lang="th-TH" dirty="0" smtClean="0"/>
              <a:t>เสริมศักดิ์ </a:t>
            </a:r>
            <a:r>
              <a:rPr lang="th-TH" dirty="0" err="1" smtClean="0"/>
              <a:t>วศิา</a:t>
            </a:r>
            <a:r>
              <a:rPr lang="th-TH" dirty="0"/>
              <a:t>ลา</a:t>
            </a:r>
            <a:r>
              <a:rPr lang="th-TH" dirty="0" err="1"/>
              <a:t>ภรณ์</a:t>
            </a:r>
            <a:r>
              <a:rPr lang="th-TH" dirty="0"/>
              <a:t>. 2536."</a:t>
            </a:r>
            <a:r>
              <a:rPr lang="th-TH" dirty="0" err="1" smtClean="0"/>
              <a:t>ภาวะผ้</a:t>
            </a:r>
            <a:r>
              <a:rPr lang="th-TH" dirty="0" smtClean="0"/>
              <a:t>นำ" </a:t>
            </a:r>
            <a:r>
              <a:rPr lang="th-TH" dirty="0"/>
              <a:t>ประมวล</a:t>
            </a:r>
            <a:r>
              <a:rPr lang="th-TH" dirty="0" err="1"/>
              <a:t>ชุดวชิา</a:t>
            </a:r>
            <a:r>
              <a:rPr lang="th-TH" dirty="0"/>
              <a:t>ทฤษฎีและแนวปฏิบัติใน</a:t>
            </a:r>
            <a:r>
              <a:rPr lang="th-TH" dirty="0" smtClean="0"/>
              <a:t>การ	บริหาร </a:t>
            </a:r>
            <a:r>
              <a:rPr lang="th-TH" dirty="0"/>
              <a:t>การศึกษา เล่มที่ 2 หน่วยที่ 5.นนทบุรี: </a:t>
            </a:r>
            <a:r>
              <a:rPr lang="th-TH" dirty="0" smtClean="0"/>
              <a:t>มหาวิทยาลัยสุโขทัยธรรมาธิราช</a:t>
            </a:r>
            <a:endParaRPr lang="en-US" dirty="0" smtClean="0"/>
          </a:p>
          <a:p>
            <a:r>
              <a:rPr lang="en-US" dirty="0" err="1" smtClean="0"/>
              <a:t>Lippit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/>
              <a:t>(May 1939). “Patterns of Aggressive Behavior in </a:t>
            </a:r>
            <a:r>
              <a:rPr lang="en-US" dirty="0" smtClean="0"/>
              <a:t>	Experimentally </a:t>
            </a:r>
            <a:r>
              <a:rPr lang="en-US" dirty="0"/>
              <a:t>Created Social Climate,” Journal of </a:t>
            </a:r>
            <a:r>
              <a:rPr lang="en-US" dirty="0" smtClean="0"/>
              <a:t>	Social </a:t>
            </a:r>
            <a:r>
              <a:rPr lang="en-US" dirty="0"/>
              <a:t>Psychology. 10 (5) : 271 - 299. 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82778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66900" y="2305616"/>
            <a:ext cx="894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3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ผู้นำแบบตามสบายเป็นผู้นำที่มอบอำนาจหน้าที่และการตัดสินใจในทุกๆ  เรื่องให้แก่ผู้ตามและเพื่อนร่วมงานอย่างเต็มที่โดยไม่เข้าไปยุ่งเกี่ยวกับการทำงานแต่จะคอยดูแลอยู่ห่างๆ</a:t>
            </a:r>
            <a:endParaRPr lang="th-TH" dirty="0">
              <a:cs typeface="+mj-cs"/>
            </a:endParaRPr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419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03400" y="963067"/>
            <a:ext cx="88773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สุเทพ พงศ์</a:t>
            </a:r>
            <a:r>
              <a:rPr lang="th-TH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ศรีวัฒน์</a:t>
            </a:r>
            <a:r>
              <a:rPr lang="th-TH" b="1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ได้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แบ่งผู้นำออกเป็นหลายประเภททั้งนี้ขึ้นอยู่กับเกณฑ์ในการแบ่ง ซึ่งแยกได้ดังนี้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ผู้นำแบบบิดามารดาผู้ปกครองบุตร เป็นผู้นำที่ทำหน้าที่เปรียบเสมือนพ่อ แม่ของผู้ตามและเพื่อนร่วมงาน คอยดูแลปกป้องและคุ้มครองผู้ตามและเพื่อนร่วมงานเป็นอย่างดี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2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ผู้นำแบบใช้กลวิธีเพื่อคุม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บังเหียน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การบริหาร เป็นผู้นำที่มีความเห็นแก่ตัวสูงชอบทำงานแบบเอาความดีใส่ตัวและเอาความชั่วใส่แก่ผู้อื่น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3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แบบเชี่ยวชาญ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เป็นผู้นำที่มีลักษณะของนักวิชาการมากกว่าการบริหาร ชอบใช้วิธีการแนะนำมากกว่าการสั่งการ ในขณะเดียวกันก็ไม่ชอบวางตนเป็นใหญ่</a:t>
            </a:r>
            <a:endParaRPr lang="th-TH" dirty="0">
              <a:cs typeface="+mj-cs"/>
            </a:endParaRPr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409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976680"/>
            <a:ext cx="894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เมื่อพิจารณาตามรูปแบบพฤติกรรมในการปฏิบัติงาน แบ่งผู้นำเป็น 7 ประเภทคือ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เป็นผู้นำประเภทตัดสินใจเองแล้วแจ้งให้ผู้อื่นรับทราบ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2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ผู้นำประเภทเกลี่ยกล่อมผู้ตาม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3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ผู้นำประเภทเสนอข้อตัดสินใจของตนและรับฟังความคิดเห็นจากผู้ตามและเพื่อนร่วมงาน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4.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ผู้นำประเภทเสนอข้อตัดสินใจของตนต่อผู้ตามและเพื่อนร่วมงานเพื่อดูปฏิกิริยาที่เกิดขึ้น</a:t>
            </a:r>
            <a:endParaRPr lang="th-TH" dirty="0">
              <a:cs typeface="+mj-c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5.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ประเภทเสนอปัญหาและข้อแนะนำแก่ผู้ปฏิบัติผู้นำเป็นผู้ตัดสินใจเอง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6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ผู้นำประเภทที่ข้อจำกัดของการบริหารงาน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7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ผู้นำประเภทอนุญาตให้ครูตามและเพื่อนร่วมงานทำงานในขอบเขตที่กำหนดให้ </a:t>
            </a:r>
            <a:endParaRPr lang="th-TH" dirty="0">
              <a:cs typeface="+mj-cs"/>
            </a:endParaRPr>
          </a:p>
          <a:p>
            <a:r>
              <a:rPr lang="th-TH" dirty="0">
                <a:cs typeface="+mj-cs"/>
              </a:rPr>
              <a:t/>
            </a:r>
            <a:br>
              <a:rPr lang="th-TH" dirty="0">
                <a:cs typeface="+mj-cs"/>
              </a:rPr>
            </a:b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982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0700" y="1874729"/>
            <a:ext cx="86995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การแบ่งผู้นำตามหลักเกณฑ์</a:t>
            </a:r>
            <a:endParaRPr lang="th-TH" b="1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ตาม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ลักษณะและวิธีปฏิบัติงานแบ่งผู้นำเป็น 3 ประเภทคือ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1.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ตามกฎหมาย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2.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ที่มีลักษณะพิเศษเฉพาะตัว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3.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ผู้นำในลักษณะแบบเป็นสัญลักษณ์</a:t>
            </a:r>
            <a:endParaRPr lang="th-TH" dirty="0">
              <a:cs typeface="+mj-cs"/>
            </a:endParaRPr>
          </a:p>
          <a:p>
            <a:r>
              <a:rPr lang="th-TH" dirty="0">
                <a:cs typeface="+mj-cs"/>
              </a:rPr>
              <a:t/>
            </a:r>
            <a:br>
              <a:rPr lang="th-TH" dirty="0">
                <a:cs typeface="+mj-cs"/>
              </a:rPr>
            </a:b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0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66900" y="1682859"/>
            <a:ext cx="8572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ตามลักษณะพฤติกรรมแบ่งผู้นำเป็น 3 ประเภทคือ 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ผู้นำที่มุ่งแต่งานเป็นหลัก</a:t>
            </a:r>
            <a:endParaRPr lang="th-TH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2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ผู้นำที่ตระหนักถึงผลงานเป็นสำคัญ</a:t>
            </a:r>
            <a:endParaRPr lang="th-TH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 3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ที่มีประสิทธิภาพ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5856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048000" y="2521059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dirty="0" err="1"/>
              <a:t>ผู้นํา</a:t>
            </a:r>
            <a:r>
              <a:rPr lang="th-TH" dirty="0"/>
              <a:t>ตามลักษณะการบริหารงานแบ่งผู้นำเป็น 3 ประเภทคือ</a:t>
            </a:r>
          </a:p>
          <a:p>
            <a:r>
              <a:rPr lang="th-TH" dirty="0"/>
              <a:t> </a:t>
            </a:r>
            <a:r>
              <a:rPr lang="th-TH" dirty="0" smtClean="0"/>
              <a:t>	1 </a:t>
            </a:r>
            <a:r>
              <a:rPr lang="th-TH" dirty="0"/>
              <a:t>ผู้นำแบบอัตตาธิปไตยยึดถือตนเองเป็นใหญ่</a:t>
            </a:r>
          </a:p>
          <a:p>
            <a:r>
              <a:rPr lang="th-TH" dirty="0"/>
              <a:t> </a:t>
            </a:r>
            <a:r>
              <a:rPr lang="th-TH" dirty="0" smtClean="0"/>
              <a:t>	2 </a:t>
            </a:r>
            <a:r>
              <a:rPr lang="th-TH" dirty="0"/>
              <a:t>ผู้นำแบบเสรี</a:t>
            </a:r>
          </a:p>
          <a:p>
            <a:r>
              <a:rPr lang="th-TH" dirty="0"/>
              <a:t> </a:t>
            </a:r>
            <a:r>
              <a:rPr lang="th-TH" dirty="0" smtClean="0"/>
              <a:t>	3 </a:t>
            </a:r>
            <a:r>
              <a:rPr lang="th-TH" dirty="0" err="1" smtClean="0"/>
              <a:t>ผู้นํา</a:t>
            </a:r>
            <a:r>
              <a:rPr lang="th-TH" dirty="0"/>
              <a:t>แบบประชาธิปไตย</a:t>
            </a:r>
          </a:p>
        </p:txBody>
      </p:sp>
    </p:spTree>
    <p:extLst>
      <p:ext uri="{BB962C8B-B14F-4D97-AF65-F5344CB8AC3E}">
        <p14:creationId xmlns:p14="http://schemas.microsoft.com/office/powerpoint/2010/main" val="3873226545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1329</TotalTime>
  <Words>371</Words>
  <Application>Microsoft Office PowerPoint</Application>
  <PresentationFormat>แบบจอกว้าง</PresentationFormat>
  <Paragraphs>160</Paragraphs>
  <Slides>30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30</vt:i4>
      </vt:variant>
    </vt:vector>
  </HeadingPairs>
  <TitlesOfParts>
    <vt:vector size="38" baseType="lpstr">
      <vt:lpstr>Angsana New</vt:lpstr>
      <vt:lpstr>AngsanaUPC</vt:lpstr>
      <vt:lpstr>Arial</vt:lpstr>
      <vt:lpstr>Calibri</vt:lpstr>
      <vt:lpstr>Calibri Light</vt:lpstr>
      <vt:lpstr>Cordia New</vt:lpstr>
      <vt:lpstr>Open Sans</vt:lpstr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บทที่3 ประเภทของผู้นำ</dc:title>
  <dc:creator>Wanita</dc:creator>
  <cp:lastModifiedBy>IKKLASCOM 64</cp:lastModifiedBy>
  <cp:revision>27</cp:revision>
  <cp:lastPrinted>2022-06-02T05:34:08Z</cp:lastPrinted>
  <dcterms:created xsi:type="dcterms:W3CDTF">2022-05-09T07:37:41Z</dcterms:created>
  <dcterms:modified xsi:type="dcterms:W3CDTF">2022-12-26T14:00:43Z</dcterms:modified>
</cp:coreProperties>
</file>