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7" r:id="rId5"/>
    <p:sldId id="260" r:id="rId6"/>
    <p:sldId id="268" r:id="rId7"/>
    <p:sldId id="269" r:id="rId8"/>
    <p:sldId id="270" r:id="rId9"/>
    <p:sldId id="271" r:id="rId10"/>
    <p:sldId id="261" r:id="rId11"/>
    <p:sldId id="262" r:id="rId12"/>
    <p:sldId id="263" r:id="rId13"/>
    <p:sldId id="264" r:id="rId14"/>
    <p:sldId id="265" r:id="rId15"/>
    <p:sldId id="272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A972B4-6D0E-4FBF-837A-2B51DE21EDAA}" type="datetimeFigureOut">
              <a:rPr lang="th-TH" smtClean="0"/>
              <a:pPr/>
              <a:t>05/12/65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12B9C1-A765-47D5-873F-73AFD0870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SISTEM EJAAN DALAM BAHASA MELAYU</a:t>
            </a:r>
            <a:endParaRPr lang="th-TH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UNIT II</a:t>
            </a:r>
            <a:endParaRPr lang="th-TH" sz="4400" b="1" dirty="0"/>
          </a:p>
        </p:txBody>
      </p:sp>
      <p:pic>
        <p:nvPicPr>
          <p:cNvPr id="1026" name="Picture 2" descr="D:\ภาพทั่วไป\vok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869160"/>
            <a:ext cx="3540460" cy="1758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รูปภาพ 7" descr="0002032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941168"/>
            <a:ext cx="1807297" cy="1598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228944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b="1" dirty="0" err="1"/>
              <a:t>Diftong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geluncuran</a:t>
            </a:r>
            <a:r>
              <a:rPr lang="en-US" dirty="0"/>
              <a:t>.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geluncuran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menggeluncur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bererti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dibunyikan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. </a:t>
            </a:r>
            <a:r>
              <a:rPr lang="en-US" dirty="0" err="1"/>
              <a:t>Sungguhpun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, </a:t>
            </a:r>
            <a:r>
              <a:rPr lang="en-US" dirty="0" err="1"/>
              <a:t>lafaz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lantang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mengeluncur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begini</a:t>
            </a:r>
            <a:r>
              <a:rPr lang="en-US" dirty="0"/>
              <a:t> </a:t>
            </a:r>
            <a:r>
              <a:rPr lang="en-US" dirty="0" err="1"/>
              <a:t>kelantangan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kelantangannya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.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melafazkan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.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[</a:t>
            </a:r>
            <a:r>
              <a:rPr lang="en-US" dirty="0" err="1"/>
              <a:t>ai</a:t>
            </a:r>
            <a:r>
              <a:rPr lang="en-US" dirty="0"/>
              <a:t>], [</a:t>
            </a:r>
            <a:r>
              <a:rPr lang="en-US" dirty="0" err="1"/>
              <a:t>oi</a:t>
            </a:r>
            <a:r>
              <a:rPr lang="en-US" dirty="0"/>
              <a:t>] </a:t>
            </a:r>
            <a:r>
              <a:rPr lang="en-US" dirty="0" err="1"/>
              <a:t>dan</a:t>
            </a:r>
            <a:r>
              <a:rPr lang="en-US" dirty="0"/>
              <a:t> [au], </a:t>
            </a:r>
            <a:r>
              <a:rPr lang="en-US" dirty="0" err="1"/>
              <a:t>seperti</a:t>
            </a:r>
            <a:r>
              <a:rPr lang="en-US" dirty="0"/>
              <a:t>: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8092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b="1" dirty="0" err="1"/>
              <a:t>ai</a:t>
            </a:r>
            <a:r>
              <a:rPr lang="en-US" b="1" dirty="0"/>
              <a:t> </a:t>
            </a:r>
            <a:r>
              <a:rPr lang="th-TH" b="1" dirty="0"/>
              <a:t>(อาย)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santai,hurai,sampai,pantai,misai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	</a:t>
            </a:r>
            <a:r>
              <a:rPr lang="en-US" dirty="0" err="1"/>
              <a:t>hairan</a:t>
            </a:r>
            <a:endParaRPr lang="th-TH" b="1" dirty="0"/>
          </a:p>
          <a:p>
            <a:pPr lvl="1">
              <a:buNone/>
            </a:pPr>
            <a:endParaRPr lang="th-TH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err="1"/>
              <a:t>oi</a:t>
            </a:r>
            <a:r>
              <a:rPr lang="en-US" b="1" dirty="0"/>
              <a:t> </a:t>
            </a:r>
            <a:r>
              <a:rPr lang="th-TH" b="1" dirty="0"/>
              <a:t>(โอย)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amboi,sekoi,boikot,kaloi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dodoi</a:t>
            </a:r>
            <a:endParaRPr lang="th-TH" b="1" dirty="0"/>
          </a:p>
          <a:p>
            <a:pPr lvl="1">
              <a:buNone/>
            </a:pPr>
            <a:endParaRPr lang="en-US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au </a:t>
            </a:r>
            <a:r>
              <a:rPr lang="th-TH" b="1" dirty="0"/>
              <a:t>(อาว)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pulau,engkau,kalau,beliau,kerbau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hijau</a:t>
            </a:r>
            <a:endParaRPr lang="th-TH" b="1" dirty="0"/>
          </a:p>
          <a:p>
            <a:pPr lvl="1">
              <a:buNone/>
            </a:pPr>
            <a:endParaRPr lang="th-TH" b="1" dirty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Melayu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ibunda</a:t>
            </a:r>
            <a:endParaRPr lang="en-US" dirty="0"/>
          </a:p>
          <a:p>
            <a:pPr lvl="1" algn="just">
              <a:buFont typeface="Wingdings" pitchFamily="2" charset="2"/>
              <a:buChar char="v"/>
            </a:pPr>
            <a:r>
              <a:rPr lang="sv-SE" dirty="0"/>
              <a:t>Lambang dan identiti Melayu yang mesti bertahan dalam membina kedaulatan sesebuah masyarakat.</a:t>
            </a:r>
          </a:p>
          <a:p>
            <a:pPr lvl="1" algn="just">
              <a:buNone/>
            </a:pPr>
            <a:endParaRPr lang="sv-SE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lingua franca</a:t>
            </a:r>
          </a:p>
          <a:p>
            <a:pPr lvl="1" algn="just">
              <a:buFont typeface="Wingdings" pitchFamily="2" charset="2"/>
              <a:buChar char="v"/>
            </a:pPr>
            <a:r>
              <a:rPr lang="fi-FI" dirty="0"/>
              <a:t> Pada masa kegemilangan zaman kerajaan Melaka sampai Sekarang.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perantaraan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kepulauan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Indonesia, Malaysia, Brunei, Selatan Thailand, Selatan Filipina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Christmas </a:t>
            </a:r>
            <a:r>
              <a:rPr lang="en-US" dirty="0" err="1"/>
              <a:t>di</a:t>
            </a:r>
            <a:r>
              <a:rPr lang="en-US" dirty="0"/>
              <a:t> Australia.</a:t>
            </a:r>
          </a:p>
          <a:p>
            <a:pPr lvl="1"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pelancongan</a:t>
            </a:r>
            <a:endParaRPr lang="en-US" dirty="0"/>
          </a:p>
          <a:p>
            <a:pPr lvl="1" algn="just">
              <a:buFont typeface="Wingdings" pitchFamily="2" charset="2"/>
              <a:buChar char="v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perantaraan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pelancong</a:t>
            </a:r>
            <a:r>
              <a:rPr lang="en-US" dirty="0"/>
              <a:t> ( </a:t>
            </a:r>
            <a:r>
              <a:rPr lang="en-US" dirty="0" err="1"/>
              <a:t>pelancong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melancong</a:t>
            </a:r>
            <a:r>
              <a:rPr lang="en-US" dirty="0"/>
              <a:t>).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29600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</a:t>
            </a:r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Merebut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</a:t>
            </a:r>
          </a:p>
          <a:p>
            <a:pPr lvl="1" algn="thaiDist">
              <a:buFont typeface="Wingdings" pitchFamily="2" charset="2"/>
              <a:buChar char="v"/>
            </a:pPr>
            <a:r>
              <a:rPr lang="sv-SE" dirty="0"/>
              <a:t>Melayari alam pendidikan dalam masa kini kerana alam pendidikan masa sekarang ádalah bersifat terbuka dan tanpa sempadan.</a:t>
            </a:r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cendekiawan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universiti-universiti</a:t>
            </a:r>
            <a:r>
              <a:rPr lang="en-US" dirty="0"/>
              <a:t> </a:t>
            </a:r>
            <a:r>
              <a:rPr lang="en-US" dirty="0" err="1"/>
              <a:t>terkemuka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pusat-pusat</a:t>
            </a:r>
            <a:r>
              <a:rPr lang="en-US" dirty="0"/>
              <a:t> </a:t>
            </a:r>
            <a:r>
              <a:rPr lang="en-US" dirty="0" err="1"/>
              <a:t>pengajian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  <a:p>
            <a:pPr lvl="1" algn="thaiDist">
              <a:buNone/>
            </a:pPr>
            <a:endParaRPr lang="en-US" dirty="0"/>
          </a:p>
          <a:p>
            <a:pPr algn="thaiDi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berhubung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sz="quarter" idx="1"/>
          </p:nvPr>
        </p:nvSpPr>
        <p:spPr>
          <a:xfrm>
            <a:off x="457200" y="765175"/>
            <a:ext cx="8229600" cy="53609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mengeratkan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endParaRPr lang="en-US" dirty="0"/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Mengeratkan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lain,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.</a:t>
            </a:r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</a:t>
            </a:r>
          </a:p>
          <a:p>
            <a:pPr lvl="1" algn="thaiDist">
              <a:buNone/>
            </a:pPr>
            <a:endParaRPr lang="en-US" dirty="0"/>
          </a:p>
          <a:p>
            <a:pPr algn="thaiDist">
              <a:buFont typeface="Wingdings" pitchFamily="2" charset="2"/>
              <a:buChar char="Ø"/>
            </a:pP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bangsa</a:t>
            </a:r>
            <a:endParaRPr lang="en-US" dirty="0"/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penduduknya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pelbangai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pPr lvl="1" algn="thaiDist">
              <a:buFont typeface="Wingdings" pitchFamily="2" charset="2"/>
              <a:buChar char="v"/>
            </a:pP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72652"/>
              </p:ext>
            </p:extLst>
          </p:nvPr>
        </p:nvGraphicFramePr>
        <p:xfrm>
          <a:off x="1544927" y="2512060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446206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491186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2941049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17819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Bunyi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bahasa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Awal</a:t>
                      </a:r>
                      <a:r>
                        <a:rPr lang="en-US" dirty="0"/>
                        <a:t> kata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Tengah</a:t>
                      </a:r>
                      <a:r>
                        <a:rPr lang="en-US" baseline="0" dirty="0"/>
                        <a:t> kata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Akhir</a:t>
                      </a:r>
                      <a:r>
                        <a:rPr lang="en-US" dirty="0"/>
                        <a:t> kata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6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  <a:p>
                      <a:r>
                        <a:rPr lang="en-US" dirty="0"/>
                        <a:t>B</a:t>
                      </a:r>
                    </a:p>
                    <a:p>
                      <a:r>
                        <a:rPr lang="en-US" dirty="0"/>
                        <a:t>C</a:t>
                      </a:r>
                    </a:p>
                    <a:p>
                      <a:r>
                        <a:rPr lang="en-US" dirty="0"/>
                        <a:t>D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Ayam</a:t>
                      </a:r>
                      <a:endParaRPr lang="en-US" dirty="0"/>
                    </a:p>
                    <a:p>
                      <a:r>
                        <a:rPr lang="en-US" dirty="0" err="1"/>
                        <a:t>Bapa</a:t>
                      </a:r>
                      <a:r>
                        <a:rPr lang="en-US" dirty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Saya</a:t>
                      </a:r>
                      <a:endParaRPr lang="en-US" dirty="0"/>
                    </a:p>
                    <a:p>
                      <a:r>
                        <a:rPr lang="en-US" dirty="0" err="1"/>
                        <a:t>Sebar</a:t>
                      </a:r>
                      <a:endParaRPr lang="en-US" dirty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Mata</a:t>
                      </a:r>
                    </a:p>
                    <a:p>
                      <a:r>
                        <a:rPr lang="en-US" dirty="0" err="1"/>
                        <a:t>sebab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430744"/>
                  </a:ext>
                </a:extLst>
              </a:tr>
            </a:tbl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2252667" y="103357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Suku</a:t>
            </a:r>
            <a:r>
              <a:rPr lang="en-US" dirty="0"/>
              <a:t> Kata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err="1"/>
              <a:t>Melayu</a:t>
            </a:r>
            <a:endParaRPr lang="th-TH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83568" y="26064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AKTIVITI: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544927" y="19888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CONTOH: </a:t>
            </a:r>
            <a:endParaRPr lang="th-TH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42504"/>
      </p:ext>
    </p:extLst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5701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b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b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UNIT II</a:t>
            </a:r>
            <a:b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SISTEM EJAAN DALAM BAHASA MELAYU</a:t>
            </a:r>
            <a:endParaRPr lang="th-TH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34988" y="2708920"/>
            <a:ext cx="7772400" cy="345638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err="1"/>
              <a:t>Klasifikasi</a:t>
            </a:r>
            <a:r>
              <a:rPr lang="en-US" b="1" dirty="0"/>
              <a:t> </a:t>
            </a:r>
            <a:r>
              <a:rPr lang="en-US" b="1" dirty="0" err="1"/>
              <a:t>Bunyi</a:t>
            </a:r>
            <a:r>
              <a:rPr lang="en-US" b="1" dirty="0"/>
              <a:t> Bahasa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Bunyi-bunyi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dibahagikan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b="1" dirty="0" err="1"/>
              <a:t>vokal</a:t>
            </a:r>
            <a:r>
              <a:rPr lang="en-US" dirty="0"/>
              <a:t>, </a:t>
            </a:r>
            <a:r>
              <a:rPr lang="en-US" b="1" dirty="0" err="1"/>
              <a:t>konsonan</a:t>
            </a:r>
            <a:r>
              <a:rPr lang="en-US" dirty="0"/>
              <a:t> dan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b="1" dirty="0" err="1"/>
              <a:t>diftong</a:t>
            </a:r>
            <a:r>
              <a:rPr lang="en-US" dirty="0"/>
              <a:t>. 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flowerline2_e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509120"/>
            <a:ext cx="5715000" cy="800100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264948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b="1" dirty="0" err="1"/>
              <a:t>Vokal</a:t>
            </a:r>
            <a:r>
              <a:rPr lang="en-US" b="1" dirty="0"/>
              <a:t> </a:t>
            </a:r>
            <a:r>
              <a:rPr lang="th-TH" b="1" dirty="0"/>
              <a:t>(สระ)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th-TH" dirty="0"/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pita </a:t>
            </a:r>
            <a:r>
              <a:rPr lang="en-US" dirty="0" err="1"/>
              <a:t>suara</a:t>
            </a:r>
            <a:r>
              <a:rPr lang="en-US" dirty="0"/>
              <a:t> (</a:t>
            </a:r>
            <a:r>
              <a:rPr lang="en-US" dirty="0" err="1"/>
              <a:t>Phaitoon</a:t>
            </a:r>
            <a:r>
              <a:rPr lang="en-US" dirty="0"/>
              <a:t>. 2008:37).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bersuara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digetarkan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melafazkannya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saiz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dilafazkan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luas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saiz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pula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. 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609928" cy="92211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/>
              <a:t>Huruf</a:t>
            </a:r>
            <a:r>
              <a:rPr lang="en-US" sz="3200" b="1" dirty="0"/>
              <a:t> </a:t>
            </a:r>
            <a:r>
              <a:rPr lang="en-US" sz="3200" b="1" dirty="0" err="1"/>
              <a:t>Vokal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 </a:t>
            </a:r>
            <a:r>
              <a:rPr lang="en-US" sz="3200" b="1" dirty="0" err="1"/>
              <a:t>Melayu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730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6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187625" y="2852937"/>
          <a:ext cx="7128792" cy="33843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/>
                        <a:t>Fonem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Fonem</a:t>
                      </a:r>
                      <a:endParaRPr lang="en-US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Huruf</a:t>
                      </a:r>
                      <a:endParaRPr lang="en-US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Kecil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Huruf</a:t>
                      </a:r>
                      <a:endParaRPr lang="en-US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Besar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Sebutan dalam Bahasa Thai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/a/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a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A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/>
                        <a:t>อา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/e/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/>
                        <a:t>เอ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</a:t>
                      </a:r>
                      <a:r>
                        <a:rPr lang="en-US" sz="1200">
                          <a:sym typeface="SILManuscriptIPA"/>
                        </a:rPr>
                        <a:t></a:t>
                      </a:r>
                      <a:r>
                        <a:rPr lang="en-US" sz="1200"/>
                        <a:t>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/>
                        <a:t>เ-อ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/i/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i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I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/>
                        <a:t>อี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/o/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/>
                        <a:t>โอ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/u/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u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/>
                        <a:t>U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dirty="0"/>
                        <a:t>อู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30567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 err="1"/>
              <a:t>Konsonan</a:t>
            </a:r>
            <a:r>
              <a:rPr lang="en-US" b="1" dirty="0"/>
              <a:t> (</a:t>
            </a:r>
            <a:r>
              <a:rPr lang="th-TH" b="1" dirty="0"/>
              <a:t>พยัญชนะ)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h-TH" dirty="0"/>
          </a:p>
          <a:p>
            <a:pPr algn="thaiDist"/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pergerakan</a:t>
            </a:r>
            <a:r>
              <a:rPr lang="en-US" sz="2800" dirty="0"/>
              <a:t> organ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rongga</a:t>
            </a:r>
            <a:r>
              <a:rPr lang="en-US" sz="2800" dirty="0"/>
              <a:t> </a:t>
            </a:r>
            <a:r>
              <a:rPr lang="en-US" sz="2800" dirty="0" err="1"/>
              <a:t>mulut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pemaksaan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pita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digetarkan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(</a:t>
            </a:r>
            <a:r>
              <a:rPr lang="en-US" sz="2800" dirty="0" err="1"/>
              <a:t>Phaitoon</a:t>
            </a:r>
            <a:r>
              <a:rPr lang="en-US" sz="2800" dirty="0"/>
              <a:t>. 2008:37). </a:t>
            </a:r>
          </a:p>
          <a:p>
            <a:pPr algn="thaiDist"/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konsonan</a:t>
            </a:r>
            <a:r>
              <a:rPr lang="en-US" sz="2800" dirty="0"/>
              <a:t>, </a:t>
            </a:r>
            <a:r>
              <a:rPr lang="en-US" sz="2800" dirty="0" err="1"/>
              <a:t>iaitu</a:t>
            </a:r>
            <a:r>
              <a:rPr lang="en-US" sz="2800" dirty="0"/>
              <a:t> 19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8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pinjaman</a:t>
            </a:r>
            <a:r>
              <a:rPr lang="en-US" sz="2800" dirty="0"/>
              <a:t>. </a:t>
            </a:r>
            <a:endParaRPr lang="th-TH" sz="2800" dirty="0"/>
          </a:p>
          <a:p>
            <a:r>
              <a:rPr lang="en-US" sz="2800" dirty="0"/>
              <a:t> </a:t>
            </a:r>
            <a:r>
              <a:rPr lang="en-US" sz="2800" b="1" dirty="0" err="1"/>
              <a:t>Konsonan</a:t>
            </a:r>
            <a:r>
              <a:rPr lang="en-US" sz="2800" b="1" dirty="0"/>
              <a:t> </a:t>
            </a:r>
            <a:r>
              <a:rPr lang="en-US" sz="2800" b="1" dirty="0" err="1"/>
              <a:t>asli</a:t>
            </a:r>
            <a:r>
              <a:rPr lang="en-US" sz="2800" b="1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p, b, t, d, k, g, </a:t>
            </a:r>
            <a:r>
              <a:rPr lang="en-US" sz="2800" dirty="0">
                <a:solidFill>
                  <a:srgbClr val="C00000"/>
                </a:solidFill>
                <a:latin typeface="SILManuscriptIPA" pitchFamily="2" charset="2"/>
              </a:rPr>
              <a:t>/</a:t>
            </a:r>
            <a:r>
              <a:rPr lang="en-US" sz="2800" dirty="0">
                <a:solidFill>
                  <a:srgbClr val="C00000"/>
                </a:solidFill>
              </a:rPr>
              <a:t>, c, j, s, </a:t>
            </a:r>
            <a:r>
              <a:rPr lang="pt-BR" sz="2800" dirty="0">
                <a:solidFill>
                  <a:srgbClr val="C00000"/>
                </a:solidFill>
              </a:rPr>
              <a:t>h, r, m, n, ny, ng, l, w, y </a:t>
            </a:r>
          </a:p>
          <a:p>
            <a:r>
              <a:rPr lang="en-US" sz="2800" b="1" dirty="0" err="1"/>
              <a:t>Konsonan</a:t>
            </a:r>
            <a:r>
              <a:rPr lang="en-US" sz="2800" b="1" dirty="0"/>
              <a:t> </a:t>
            </a:r>
            <a:r>
              <a:rPr lang="en-US" sz="2800" b="1" dirty="0" err="1"/>
              <a:t>Pinjaman</a:t>
            </a:r>
            <a:r>
              <a:rPr lang="en-US" sz="2800" b="1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f, v, </a:t>
            </a:r>
            <a:r>
              <a:rPr lang="en-US" sz="2800" dirty="0" err="1">
                <a:solidFill>
                  <a:srgbClr val="C00000"/>
                </a:solidFill>
              </a:rPr>
              <a:t>th</a:t>
            </a:r>
            <a:r>
              <a:rPr lang="en-US" sz="2800" dirty="0">
                <a:solidFill>
                  <a:srgbClr val="C00000"/>
                </a:solidFill>
              </a:rPr>
              <a:t>, dh, z, </a:t>
            </a:r>
            <a:r>
              <a:rPr lang="en-US" sz="2800" dirty="0" err="1">
                <a:solidFill>
                  <a:srgbClr val="C00000"/>
                </a:solidFill>
              </a:rPr>
              <a:t>sy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kh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gh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pt-BR" sz="2800" dirty="0"/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Berikut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konsonan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pinjaman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sumber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pinjamannya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th-T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683568" y="1700808"/>
          <a:ext cx="8064895" cy="47068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8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Huruf</a:t>
                      </a:r>
                      <a:r>
                        <a:rPr lang="en-US" sz="1600" dirty="0"/>
                        <a:t> Arab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Huruf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Perkataan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Tengah perkataan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Akhir perkataan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Sumber Pinjaman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ف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fikir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Tafsir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Maaf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Arab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و</a:t>
                      </a:r>
                      <a:r>
                        <a:rPr lang="en-US" sz="1600"/>
                        <a:t>̇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v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vot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Novel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Inggeris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/>
                        <a:t>ش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sy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syarat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sharat</a:t>
                      </a:r>
                      <a:r>
                        <a:rPr lang="en-US" sz="1600" dirty="0"/>
                        <a:t>)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mesyuarat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meshuarat</a:t>
                      </a:r>
                      <a:r>
                        <a:rPr lang="en-US" sz="1600" dirty="0"/>
                        <a:t>)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skuasy (skuash)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Arab/ Inggeris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4.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ض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dh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darab (dharab)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kadi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(kadhi)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haid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Arab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5.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ز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z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zaman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lazat (ladzat)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lafaz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Arab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6.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خ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kh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khabar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akhir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tarikh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Arab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غ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gh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ghaib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loghat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baligh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Arab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8.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/>
                        <a:t>ث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th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selasa (thalatha)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misal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(mithal)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bahas (bahath)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Arab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560840" cy="778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err="1"/>
              <a:t>Huruf</a:t>
            </a:r>
            <a:r>
              <a:rPr lang="en-US" sz="3200" b="1" dirty="0"/>
              <a:t> </a:t>
            </a:r>
            <a:r>
              <a:rPr lang="en-US" sz="3200" b="1" dirty="0" err="1"/>
              <a:t>Konsonan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 </a:t>
            </a:r>
            <a:r>
              <a:rPr lang="en-US" sz="3200" b="1" dirty="0" err="1"/>
              <a:t>Melayu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99592" y="2348880"/>
            <a:ext cx="7772400" cy="3312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thaiDist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dibahagikan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.</a:t>
            </a:r>
            <a:endParaRPr lang="th-TH" dirty="0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563888" y="11"/>
          <a:ext cx="5184577" cy="68579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36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0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/>
                        <a:t>อักษรเขียน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Simbol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IPA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ชื่อตัวอักษร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อักษรใหญ่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/>
                        <a:t>อักษรเล็ก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มาเลเซีย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อินโดนีเซีย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B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/b/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บี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เบ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C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c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/t</a:t>
                      </a:r>
                      <a:r>
                        <a:rPr lang="en-US" sz="1600">
                          <a:sym typeface="SILManuscriptIPA"/>
                        </a:rPr>
                        <a:t></a:t>
                      </a:r>
                      <a:r>
                        <a:rPr lang="en-US" sz="1600"/>
                        <a:t>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สี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เส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D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d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/d/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ดี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เด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F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f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/f/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เอ็ฟ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เอ็ฟ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G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g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/g/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ยี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เฆ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H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h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/h/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เอ็จ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เอ็จ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J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j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/d</a:t>
                      </a:r>
                      <a:r>
                        <a:rPr lang="en-US" sz="1600">
                          <a:sym typeface="SILManuscriptIPA"/>
                        </a:rPr>
                        <a:t></a:t>
                      </a:r>
                      <a:r>
                        <a:rPr lang="en-US" sz="1600"/>
                        <a:t>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K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k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/k/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เก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กา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L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l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/l/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เอล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เอ็ล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m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/m/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เอ็ม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เอ็ม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N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n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/n/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P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p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/p/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ปี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เป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Q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q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/q/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กิว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กี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r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/r/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อัร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เอิร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S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s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/s/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เอ็ส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เอ็ส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T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t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/t/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ตี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เต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V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v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/v/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วี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เฟ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W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w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/w/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/>
                        <a:t>ดับบลิว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เว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X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x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/x/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 err="1"/>
                        <a:t>เอ็กส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เอ็กส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Y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y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/j/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วาย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/>
                        <a:t>เอ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Z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z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/z/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/>
                        <a:t>เซ็ตฺ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600" dirty="0" err="1"/>
                        <a:t>เซ็ตฺ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300" marR="4830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20688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Konsonan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Tunggal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th-TH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อักษรพยัญชนะรูปเดียว)</a:t>
            </a:r>
          </a:p>
        </p:txBody>
      </p:sp>
      <p:pic>
        <p:nvPicPr>
          <p:cNvPr id="6" name="รูปภาพ 5" descr="เธเธฃเธญเธเธฃเธนเธเน€เธเธฅเธทเนเธญเธเนเธซเธง-022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3851920" cy="6336704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51520" y="1124744"/>
          <a:ext cx="5112568" cy="482453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22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17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อักษรเขียน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Simbol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IPA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ชื่อตัวอักษร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อักษรใหญ่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อักษรเล็ก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มาเลเซีย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อินโดนีเซีย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Gh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gh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/</a:t>
                      </a:r>
                      <a:r>
                        <a:rPr lang="en-US" sz="1800" dirty="0">
                          <a:sym typeface="SILManuscriptIPA"/>
                        </a:rPr>
                        <a:t></a:t>
                      </a:r>
                      <a:r>
                        <a:rPr lang="en-US" sz="1800" dirty="0"/>
                        <a:t>/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ยี-เอ็จ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เฆ-ฮา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Kh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kh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/</a:t>
                      </a:r>
                      <a:r>
                        <a:rPr lang="en-US" sz="1800" dirty="0">
                          <a:sym typeface="SILManuscriptIPA"/>
                        </a:rPr>
                        <a:t></a:t>
                      </a:r>
                      <a:r>
                        <a:rPr lang="en-US" sz="1800" dirty="0"/>
                        <a:t>/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เก-</a:t>
                      </a:r>
                      <a:r>
                        <a:rPr lang="th-TH" sz="1800" dirty="0" err="1"/>
                        <a:t>เอ็จ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กา-ฮา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Ng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ng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/</a:t>
                      </a:r>
                      <a:r>
                        <a:rPr lang="en-US" sz="1800">
                          <a:sym typeface="SILManuscriptIPA"/>
                        </a:rPr>
                        <a:t></a:t>
                      </a:r>
                      <a:r>
                        <a:rPr lang="en-US" sz="1800"/>
                        <a:t>/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เอ็น-ยี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เอ็น-</a:t>
                      </a:r>
                      <a:r>
                        <a:rPr lang="th-TH" sz="1800" dirty="0" err="1"/>
                        <a:t>เฆ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Ny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ny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/</a:t>
                      </a:r>
                      <a:r>
                        <a:rPr lang="en-US" sz="1800">
                          <a:sym typeface="SILManuscriptIPA"/>
                        </a:rPr>
                        <a:t></a:t>
                      </a:r>
                      <a:r>
                        <a:rPr lang="en-US" sz="1800"/>
                        <a:t>/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เอ็น-วาย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/>
                        <a:t>เอ็น-เอ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Sy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sy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/</a:t>
                      </a:r>
                      <a:r>
                        <a:rPr lang="en-US" sz="1800">
                          <a:sym typeface="SILManuscriptIPA"/>
                        </a:rPr>
                        <a:t></a:t>
                      </a:r>
                      <a:r>
                        <a:rPr lang="en-US" sz="1800"/>
                        <a:t>/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/>
                        <a:t>เอ็ส-วาย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 err="1"/>
                        <a:t>เอ็ส</a:t>
                      </a:r>
                      <a:r>
                        <a:rPr lang="th-TH" sz="1800" dirty="0"/>
                        <a:t>-เอ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2080" y="1268760"/>
            <a:ext cx="3851920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Deretan</a:t>
            </a:r>
            <a:r>
              <a:rPr lang="en-US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Konsonan</a:t>
            </a:r>
            <a:r>
              <a:rPr lang="en-US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Satu</a:t>
            </a:r>
            <a:r>
              <a:rPr lang="en-US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Bunyi</a:t>
            </a:r>
            <a:r>
              <a:rPr lang="en-US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en-US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th-TH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อักษรพยัญชนะรูปคู่)</a:t>
            </a:r>
            <a:endParaRPr lang="th-TH" sz="24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รูปภาพ 3" descr="กรอบรูปเคลื่อนไหว11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3312368" cy="6388138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1100</Words>
  <Application>Microsoft Office PowerPoint</Application>
  <PresentationFormat>นำเสนอทางหน้าจอ (4:3)</PresentationFormat>
  <Paragraphs>328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2" baseType="lpstr">
      <vt:lpstr>Calibri</vt:lpstr>
      <vt:lpstr>Franklin Gothic Book</vt:lpstr>
      <vt:lpstr>Perpetua</vt:lpstr>
      <vt:lpstr>SILManuscriptIPA</vt:lpstr>
      <vt:lpstr>Wingdings</vt:lpstr>
      <vt:lpstr>Wingdings 2</vt:lpstr>
      <vt:lpstr>เสมอภาค</vt:lpstr>
      <vt:lpstr>UNIT II</vt:lpstr>
      <vt:lpstr>  UNIT II SISTEM EJAAN DALAM BAHASA MELAYU</vt:lpstr>
      <vt:lpstr>Vokal (สระ)</vt:lpstr>
      <vt:lpstr>Huruf Vokal dalam Bahasa Melayu</vt:lpstr>
      <vt:lpstr>Konsonan (พยัญชนะ)</vt:lpstr>
      <vt:lpstr>Berikut adalah contoh konsonan pinjaman dan sumber pinjamannya:</vt:lpstr>
      <vt:lpstr>Huruf Konsonan Dalam Bahasa Melayu</vt:lpstr>
      <vt:lpstr>งานนำเสนอ PowerPoint</vt:lpstr>
      <vt:lpstr>งานนำเสนอ PowerPoint</vt:lpstr>
      <vt:lpstr>Diftong</vt:lpstr>
      <vt:lpstr>งานนำเสนอ PowerPoint</vt:lpstr>
      <vt:lpstr>Kepentingan Bahasa Melayu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Sareeyah Star</cp:lastModifiedBy>
  <cp:revision>49</cp:revision>
  <dcterms:created xsi:type="dcterms:W3CDTF">2016-08-16T03:56:37Z</dcterms:created>
  <dcterms:modified xsi:type="dcterms:W3CDTF">2022-12-05T16:24:29Z</dcterms:modified>
</cp:coreProperties>
</file>