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สี่เหลี่ยมผืนผ้า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สี่เหลี่ยมผืนผ้า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สี่เหลี่ยมผืนผ้า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รูปแบบอิสระ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รูปแบบอิสระ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รูปแบบอิสระ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รูปแบบอิสระ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รูปแบบอิสระ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รูปแบบอิสระ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รูปแบบอิสระ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รูปแบบอิสระ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รูปแบบอิสระ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รูปแบบอิสระ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รูปแบบอิสระ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รูปแบบอิสระ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รูปแบบอิสระ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รูปแบบอิสระ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สี่เหลี่ยมผืนผ้า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กลุ่ม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ตัวเชื่อมต่อตรง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14" name="กลุ่ม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ตัวเชื่อมต่อตรง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กลุ่ม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ตัวเชื่อมต่อตรง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80F60A-A6C5-4CF3-AC63-CA59F2FEC3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08806E9-150B-4AB1-B50E-7946ED87CEA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8206680" cy="2691731"/>
          </a:xfrm>
        </p:spPr>
        <p:txBody>
          <a:bodyPr>
            <a:noAutofit/>
          </a:bodyPr>
          <a:lstStyle/>
          <a:p>
            <a:r>
              <a:rPr lang="en-US" sz="4400" dirty="0" smtClean="0"/>
              <a:t>KLASIFIKASI BUNYI SUPRASEGMENTAL,BUNYI PENGIRING,DIFTONG,KLUSTER,SILABA</a:t>
            </a:r>
            <a:endParaRPr lang="th-TH" sz="4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629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r>
              <a:rPr lang="en-US" sz="3600" dirty="0" smtClean="0"/>
              <a:t>4.KESENYRAPAN(JEDA,JUNCTUE</a:t>
            </a:r>
            <a:r>
              <a:rPr lang="en-US" sz="3600" dirty="0"/>
              <a:t>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pemutusan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bunyi-bunyi</a:t>
            </a:r>
            <a:r>
              <a:rPr lang="en-US" dirty="0"/>
              <a:t> segmental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diujarkan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penutur.Kesenyapan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awal,tengah,dan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ujaran.Kesenyapan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diujarkan,misalnya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diujarkan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kesenyapan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sebelumnya.Kesenyapan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ucapan</a:t>
            </a:r>
            <a:r>
              <a:rPr lang="en-US" dirty="0"/>
              <a:t> kata-kata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kalimat,misalnya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ucapan</a:t>
            </a:r>
            <a:r>
              <a:rPr lang="en-US" dirty="0"/>
              <a:t> kata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buku.ucapan</a:t>
            </a:r>
            <a:r>
              <a:rPr lang="en-US" dirty="0"/>
              <a:t> </a:t>
            </a:r>
            <a:r>
              <a:rPr lang="en-US" dirty="0" err="1"/>
              <a:t>antarsuku</a:t>
            </a:r>
            <a:r>
              <a:rPr lang="en-US" dirty="0"/>
              <a:t> </a:t>
            </a:r>
            <a:r>
              <a:rPr lang="en-US" dirty="0" err="1"/>
              <a:t>kata,misalnya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kata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kata </a:t>
            </a:r>
            <a:r>
              <a:rPr lang="en-US" dirty="0" err="1"/>
              <a:t>ini,walaupun</a:t>
            </a:r>
            <a:r>
              <a:rPr lang="en-US" dirty="0"/>
              <a:t> </a:t>
            </a:r>
            <a:r>
              <a:rPr lang="en-US" dirty="0" err="1"/>
              <a:t>kesenyapan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sangkat</a:t>
            </a:r>
            <a:r>
              <a:rPr lang="en-US" dirty="0"/>
              <a:t> </a:t>
            </a:r>
            <a:r>
              <a:rPr lang="en-US" dirty="0" err="1"/>
              <a:t>singkat.kesenyapan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ujaran,misalnya</a:t>
            </a:r>
            <a:r>
              <a:rPr lang="en-US" dirty="0"/>
              <a:t> </a:t>
            </a:r>
            <a:r>
              <a:rPr lang="en-US" dirty="0" err="1"/>
              <a:t>ujaran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kesenyapan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terbats</a:t>
            </a:r>
            <a:r>
              <a:rPr lang="en-US" dirty="0"/>
              <a:t> </a:t>
            </a:r>
            <a:r>
              <a:rPr lang="en-US" dirty="0" err="1"/>
              <a:t>sesudahnya</a:t>
            </a:r>
            <a:r>
              <a:rPr lang="en-US" dirty="0"/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58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Kesenyapan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ujaran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palang</a:t>
            </a:r>
            <a:r>
              <a:rPr lang="en-US" dirty="0"/>
              <a:t> </a:t>
            </a:r>
            <a:r>
              <a:rPr lang="en-US" dirty="0" err="1"/>
              <a:t>rangkap</a:t>
            </a:r>
            <a:r>
              <a:rPr lang="en-US" dirty="0"/>
              <a:t> </a:t>
            </a:r>
            <a:r>
              <a:rPr lang="en-US" dirty="0" err="1"/>
              <a:t>memanjang</a:t>
            </a:r>
            <a:r>
              <a:rPr lang="en-US" dirty="0"/>
              <a:t>[#],</a:t>
            </a:r>
            <a:r>
              <a:rPr lang="en-US" dirty="0" err="1"/>
              <a:t>kesenyapan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kata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palang</a:t>
            </a:r>
            <a:r>
              <a:rPr lang="en-US" dirty="0"/>
              <a:t> </a:t>
            </a:r>
            <a:r>
              <a:rPr lang="en-US" dirty="0" err="1"/>
              <a:t>rangkap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[#],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kesenyapan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kata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palang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[+].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demikian,kalimat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ditranskripsikan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kesenyapan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r>
              <a:rPr lang="en-US" dirty="0"/>
              <a:t>[#</a:t>
            </a:r>
            <a:r>
              <a:rPr lang="en-US" dirty="0" err="1"/>
              <a:t>i+ni#bu+ku</a:t>
            </a:r>
            <a:r>
              <a:rPr lang="en-US" dirty="0"/>
              <a:t>#]</a:t>
            </a:r>
          </a:p>
          <a:p>
            <a:r>
              <a:rPr lang="en-US" dirty="0"/>
              <a:t>  </a:t>
            </a:r>
            <a:r>
              <a:rPr lang="en-US" dirty="0" err="1"/>
              <a:t>Kesenyapan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sendi</a:t>
            </a:r>
            <a:r>
              <a:rPr lang="en-US" dirty="0"/>
              <a:t>(juncture)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kesenyapan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linguistik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tataran</a:t>
            </a:r>
            <a:r>
              <a:rPr lang="en-US" dirty="0"/>
              <a:t> </a:t>
            </a:r>
            <a:r>
              <a:rPr lang="en-US" dirty="0" err="1"/>
              <a:t>kalimat,klausa,frase,kata,morfem,suku</a:t>
            </a:r>
            <a:r>
              <a:rPr lang="en-US" dirty="0"/>
              <a:t> kata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fonem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8615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B.BUNYI PENGIRING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pengiring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 smtClean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sertanya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ucap</a:t>
            </a:r>
            <a:r>
              <a:rPr lang="en-US" dirty="0"/>
              <a:t> lain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ucap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difungsikan.Oleh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itu,ada</a:t>
            </a:r>
            <a:r>
              <a:rPr lang="en-US" dirty="0"/>
              <a:t> yang </a:t>
            </a:r>
            <a:r>
              <a:rPr lang="en-US" dirty="0" err="1"/>
              <a:t>mengistilahkan</a:t>
            </a:r>
            <a:r>
              <a:rPr lang="en-US" dirty="0"/>
              <a:t> </a:t>
            </a:r>
            <a:r>
              <a:rPr lang="en-US" dirty="0" err="1"/>
              <a:t>koartikulasi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sertaan,iaitu</a:t>
            </a:r>
            <a:r>
              <a:rPr lang="en-US" dirty="0"/>
              <a:t> </a:t>
            </a:r>
            <a:r>
              <a:rPr lang="en-US" dirty="0" err="1"/>
              <a:t>pengucapan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berurutan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tumpang-tindih</a:t>
            </a:r>
            <a:r>
              <a:rPr lang="en-US" dirty="0"/>
              <a:t> yang </a:t>
            </a:r>
            <a:r>
              <a:rPr lang="en-US" dirty="0" err="1"/>
              <a:t>kualitasnya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deretan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diucapkan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normal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.</a:t>
            </a:r>
          </a:p>
          <a:p>
            <a:r>
              <a:rPr lang="en-US" dirty="0" err="1"/>
              <a:t>Bunyi-bunyi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pengiring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6003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en-US" dirty="0"/>
              <a:t> 1.Bunyi </a:t>
            </a:r>
            <a:r>
              <a:rPr lang="en-US" dirty="0" err="1"/>
              <a:t>ejektif,iaitu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glotis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sewaktu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diucapkan,sehingga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glotis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global[V].</a:t>
            </a:r>
          </a:p>
          <a:p>
            <a:r>
              <a:rPr lang="en-US" dirty="0"/>
              <a:t>2.Bunyi </a:t>
            </a:r>
            <a:r>
              <a:rPr lang="en-US" dirty="0" err="1"/>
              <a:t>klik,iaitu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belakng</a:t>
            </a:r>
            <a:r>
              <a:rPr lang="en-US" dirty="0"/>
              <a:t> </a:t>
            </a:r>
            <a:r>
              <a:rPr lang="en-US" dirty="0" err="1"/>
              <a:t>menempel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velum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sewaktu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diucapkan,sehingga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penempelan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velum </a:t>
            </a:r>
            <a:r>
              <a:rPr lang="en-US" dirty="0" err="1"/>
              <a:t>dilepas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[</a:t>
            </a:r>
            <a:r>
              <a:rPr lang="en-US" dirty="0" err="1"/>
              <a:t>Kk</a:t>
            </a:r>
            <a:r>
              <a:rPr lang="en-US" dirty="0"/>
              <a:t>]</a:t>
            </a:r>
          </a:p>
          <a:p>
            <a:r>
              <a:rPr lang="en-US" dirty="0"/>
              <a:t>3.Bunyi </a:t>
            </a:r>
            <a:r>
              <a:rPr lang="en-US" dirty="0" err="1"/>
              <a:t>aspriasi,iaitu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[</a:t>
            </a:r>
            <a:r>
              <a:rPr lang="en-US" dirty="0" err="1"/>
              <a:t>Kh</a:t>
            </a:r>
            <a:r>
              <a:rPr lang="en-US" dirty="0"/>
              <a:t>]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1302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4.Bunyi </a:t>
            </a:r>
            <a:r>
              <a:rPr lang="en-US" dirty="0" err="1"/>
              <a:t>eksplosif</a:t>
            </a:r>
            <a:r>
              <a:rPr lang="en-US" dirty="0"/>
              <a:t>(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),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dihambat</a:t>
            </a:r>
            <a:r>
              <a:rPr lang="en-US" dirty="0"/>
              <a:t> </a:t>
            </a:r>
            <a:r>
              <a:rPr lang="en-US" dirty="0" err="1"/>
              <a:t>total.lawannya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implosif</a:t>
            </a:r>
            <a:r>
              <a:rPr lang="en-US" dirty="0"/>
              <a:t>(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)</a:t>
            </a:r>
          </a:p>
          <a:p>
            <a:r>
              <a:rPr lang="en-US" dirty="0"/>
              <a:t>5.Bunyi </a:t>
            </a:r>
            <a:r>
              <a:rPr lang="en-US" dirty="0" err="1"/>
              <a:t>retrofleksi,iaitu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[Kr]</a:t>
            </a:r>
          </a:p>
          <a:p>
            <a:r>
              <a:rPr lang="en-US" dirty="0"/>
              <a:t>6.Bunyi </a:t>
            </a:r>
            <a:r>
              <a:rPr lang="en-US" dirty="0" err="1"/>
              <a:t>labialisasi,iaitu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yang di </a:t>
            </a:r>
            <a:r>
              <a:rPr lang="en-US" dirty="0" err="1"/>
              <a:t>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bibir</a:t>
            </a:r>
            <a:r>
              <a:rPr lang="en-US" dirty="0"/>
              <a:t> </a:t>
            </a:r>
            <a:r>
              <a:rPr lang="en-US" dirty="0" err="1"/>
              <a:t>dibulatkan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disempitkan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/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diucapkan</a:t>
            </a:r>
            <a:r>
              <a:rPr lang="en-US" dirty="0"/>
              <a:t>.</a:t>
            </a:r>
          </a:p>
          <a:p>
            <a:r>
              <a:rPr lang="en-US" dirty="0"/>
              <a:t>7.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palatalisasi,iaitu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dinaikkan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langit-langit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(</a:t>
            </a:r>
            <a:r>
              <a:rPr lang="en-US" dirty="0" err="1"/>
              <a:t>palatum</a:t>
            </a:r>
            <a:r>
              <a:rPr lang="en-US" dirty="0"/>
              <a:t>) </a:t>
            </a:r>
            <a:r>
              <a:rPr lang="en-US" dirty="0" err="1"/>
              <a:t>segera</a:t>
            </a:r>
            <a:r>
              <a:rPr lang="en-US" dirty="0"/>
              <a:t>/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diucapkan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[</a:t>
            </a:r>
            <a:r>
              <a:rPr lang="en-US" dirty="0" err="1"/>
              <a:t>Ky</a:t>
            </a:r>
            <a:r>
              <a:rPr lang="en-US" dirty="0"/>
              <a:t>].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0784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8.Bunyi </a:t>
            </a:r>
            <a:r>
              <a:rPr lang="en-US" dirty="0" err="1"/>
              <a:t>glotalisasi,iaitu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glotis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diucapkan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 smtClean="0"/>
              <a:t>[]</a:t>
            </a:r>
            <a:endParaRPr lang="en-US" dirty="0"/>
          </a:p>
          <a:p>
            <a:r>
              <a:rPr lang="en-US" dirty="0"/>
              <a:t>9.Bunyi </a:t>
            </a:r>
            <a:r>
              <a:rPr lang="en-US" dirty="0" err="1"/>
              <a:t>nasalisasi,iaitu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cra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</a:t>
            </a:r>
            <a:r>
              <a:rPr lang="en-US" dirty="0" err="1"/>
              <a:t>hidung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/</a:t>
            </a:r>
            <a:r>
              <a:rPr lang="en-US" dirty="0" err="1"/>
              <a:t>sesaat</a:t>
            </a:r>
            <a:r>
              <a:rPr lang="en-US" dirty="0"/>
              <a:t>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utama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1138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C.DIFTONG DAN KLUSTER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Perangkap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vokoid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diftong,sedangkan</a:t>
            </a:r>
            <a:r>
              <a:rPr lang="en-US" dirty="0"/>
              <a:t> </a:t>
            </a:r>
            <a:r>
              <a:rPr lang="en-US" dirty="0" err="1"/>
              <a:t>perangkap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kontoid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kluster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1.Diftong</a:t>
            </a:r>
            <a:endParaRPr lang="en-US" dirty="0"/>
          </a:p>
          <a:p>
            <a:r>
              <a:rPr lang="en-US" dirty="0"/>
              <a:t>      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diftong</a:t>
            </a:r>
            <a:r>
              <a:rPr lang="en-US" dirty="0"/>
              <a:t>/</a:t>
            </a:r>
            <a:r>
              <a:rPr lang="en-US" dirty="0" err="1"/>
              <a:t>vokoid</a:t>
            </a:r>
            <a:r>
              <a:rPr lang="en-US" dirty="0"/>
              <a:t> </a:t>
            </a:r>
            <a:r>
              <a:rPr lang="en-US" dirty="0" err="1"/>
              <a:t>rangkap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sonoritas</a:t>
            </a:r>
            <a:r>
              <a:rPr lang="en-US" dirty="0"/>
              <a:t>/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kenyaringan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bunyi.Dalam</a:t>
            </a:r>
            <a:r>
              <a:rPr lang="en-US" dirty="0"/>
              <a:t> </a:t>
            </a:r>
            <a:r>
              <a:rPr lang="en-US" dirty="0" err="1"/>
              <a:t>praktiknya,bunyi</a:t>
            </a:r>
            <a:r>
              <a:rPr lang="en-US" dirty="0"/>
              <a:t> </a:t>
            </a:r>
            <a:r>
              <a:rPr lang="en-US" dirty="0" err="1"/>
              <a:t>diftong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macam,iaitu</a:t>
            </a:r>
            <a:r>
              <a:rPr lang="en-US" dirty="0"/>
              <a:t>(a)</a:t>
            </a:r>
            <a:r>
              <a:rPr lang="en-US" dirty="0" err="1"/>
              <a:t>diftong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(falling </a:t>
            </a:r>
            <a:r>
              <a:rPr lang="en-US" dirty="0" err="1"/>
              <a:t>diphtong</a:t>
            </a:r>
            <a:r>
              <a:rPr lang="en-US" dirty="0"/>
              <a:t>)</a:t>
            </a:r>
            <a:r>
              <a:rPr lang="en-US" dirty="0" err="1"/>
              <a:t>dan</a:t>
            </a:r>
            <a:r>
              <a:rPr lang="en-US" dirty="0"/>
              <a:t>(b)</a:t>
            </a:r>
            <a:r>
              <a:rPr lang="en-US" dirty="0" err="1"/>
              <a:t>diftong</a:t>
            </a:r>
            <a:r>
              <a:rPr lang="en-US" dirty="0"/>
              <a:t> </a:t>
            </a:r>
            <a:r>
              <a:rPr lang="en-US" dirty="0" err="1"/>
              <a:t>menaik</a:t>
            </a:r>
            <a:r>
              <a:rPr lang="en-US" dirty="0"/>
              <a:t>(rising </a:t>
            </a:r>
            <a:r>
              <a:rPr lang="en-US" dirty="0" err="1"/>
              <a:t>diphtong</a:t>
            </a:r>
            <a:r>
              <a:rPr lang="en-US" dirty="0"/>
              <a:t>)</a:t>
            </a:r>
          </a:p>
          <a:p>
            <a:r>
              <a:rPr lang="en-US" dirty="0"/>
              <a:t>(a)</a:t>
            </a:r>
            <a:r>
              <a:rPr lang="en-US" dirty="0" err="1"/>
              <a:t>Diftong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 err="1"/>
              <a:t>vokoid</a:t>
            </a:r>
            <a:r>
              <a:rPr lang="en-US" dirty="0"/>
              <a:t>(falling </a:t>
            </a:r>
            <a:r>
              <a:rPr lang="en-US" dirty="0" err="1"/>
              <a:t>diphtong</a:t>
            </a:r>
            <a:r>
              <a:rPr lang="en-US" dirty="0"/>
              <a:t>)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diftong</a:t>
            </a:r>
            <a:r>
              <a:rPr lang="en-US" dirty="0"/>
              <a:t> yang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perangkapan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vokoid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diucapkan,vokoid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bersonoritas,sedangkan</a:t>
            </a:r>
            <a:r>
              <a:rPr lang="en-US" dirty="0"/>
              <a:t> </a:t>
            </a:r>
            <a:r>
              <a:rPr lang="en-US" dirty="0" err="1"/>
              <a:t>vokoid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bersonoritas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non </a:t>
            </a:r>
            <a:r>
              <a:rPr lang="en-US" dirty="0" err="1"/>
              <a:t>vokoid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/>
              <a:t>Contoh</a:t>
            </a:r>
            <a:r>
              <a:rPr lang="en-US" dirty="0"/>
              <a:t>:[</a:t>
            </a:r>
            <a:r>
              <a:rPr lang="en-US" dirty="0" err="1"/>
              <a:t>pulaw</a:t>
            </a:r>
            <a:r>
              <a:rPr lang="en-US" dirty="0"/>
              <a:t>]           ‘</a:t>
            </a:r>
            <a:r>
              <a:rPr lang="en-US" dirty="0" err="1"/>
              <a:t>pulau</a:t>
            </a:r>
            <a:r>
              <a:rPr lang="en-US" dirty="0"/>
              <a:t>’         [</a:t>
            </a:r>
            <a:r>
              <a:rPr lang="en-US" dirty="0" err="1"/>
              <a:t>sampay</a:t>
            </a:r>
            <a:r>
              <a:rPr lang="en-US" dirty="0"/>
              <a:t>]      ‘</a:t>
            </a:r>
            <a:r>
              <a:rPr lang="en-US" dirty="0" err="1"/>
              <a:t>sampai</a:t>
            </a:r>
            <a:r>
              <a:rPr lang="en-US" dirty="0"/>
              <a:t>’   </a:t>
            </a:r>
          </a:p>
          <a:p>
            <a:r>
              <a:rPr lang="en-US" dirty="0"/>
              <a:t>               </a:t>
            </a:r>
            <a:r>
              <a:rPr lang="en-US" dirty="0" smtClean="0"/>
              <a:t>   [</a:t>
            </a:r>
            <a:r>
              <a:rPr lang="en-US" dirty="0" err="1"/>
              <a:t>harimaw</a:t>
            </a:r>
            <a:r>
              <a:rPr lang="en-US" dirty="0"/>
              <a:t>]       ‘</a:t>
            </a:r>
            <a:r>
              <a:rPr lang="en-US" dirty="0" err="1"/>
              <a:t>harimau</a:t>
            </a:r>
            <a:r>
              <a:rPr lang="en-US" dirty="0"/>
              <a:t>’    [</a:t>
            </a:r>
            <a:r>
              <a:rPr lang="en-US" dirty="0" err="1"/>
              <a:t>ramay</a:t>
            </a:r>
            <a:r>
              <a:rPr lang="en-US" dirty="0"/>
              <a:t>]         ‘</a:t>
            </a:r>
            <a:r>
              <a:rPr lang="en-US" dirty="0" err="1"/>
              <a:t>ramai</a:t>
            </a:r>
            <a:r>
              <a:rPr lang="en-US" dirty="0"/>
              <a:t>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5244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dirty="0"/>
              <a:t>(b) </a:t>
            </a:r>
            <a:r>
              <a:rPr lang="en-US" dirty="0" err="1"/>
              <a:t>Diftong</a:t>
            </a:r>
            <a:r>
              <a:rPr lang="en-US" dirty="0"/>
              <a:t> </a:t>
            </a:r>
            <a:r>
              <a:rPr lang="en-US" dirty="0" err="1"/>
              <a:t>menaik</a:t>
            </a:r>
            <a:r>
              <a:rPr lang="en-US" dirty="0"/>
              <a:t>(rising </a:t>
            </a:r>
            <a:r>
              <a:rPr lang="en-US" dirty="0" err="1"/>
              <a:t>diphtong</a:t>
            </a:r>
            <a:r>
              <a:rPr lang="en-US" dirty="0"/>
              <a:t>)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diftong</a:t>
            </a:r>
            <a:r>
              <a:rPr lang="en-US" dirty="0"/>
              <a:t> yang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perangkapan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vokoid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diucapkan,vokoid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/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sonoritasnya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nonvokoid,sedangkan</a:t>
            </a:r>
            <a:r>
              <a:rPr lang="en-US" dirty="0"/>
              <a:t> </a:t>
            </a:r>
            <a:r>
              <a:rPr lang="en-US" dirty="0" err="1"/>
              <a:t>vokoid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menguat</a:t>
            </a:r>
            <a:r>
              <a:rPr lang="en-US" dirty="0"/>
              <a:t> </a:t>
            </a:r>
            <a:r>
              <a:rPr lang="en-US" dirty="0" err="1"/>
              <a:t>sonoritasnya</a:t>
            </a:r>
            <a:r>
              <a:rPr lang="en-US" dirty="0"/>
              <a:t>.</a:t>
            </a:r>
          </a:p>
          <a:p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 :[</a:t>
            </a:r>
            <a:r>
              <a:rPr lang="en-US" dirty="0" err="1"/>
              <a:t>mwa</a:t>
            </a:r>
            <a:r>
              <a:rPr lang="en-US" dirty="0"/>
              <a:t>]   ‘</a:t>
            </a:r>
            <a:r>
              <a:rPr lang="en-US" dirty="0" err="1"/>
              <a:t>moi</a:t>
            </a:r>
            <a:r>
              <a:rPr lang="en-US" dirty="0"/>
              <a:t> ’      (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Prancis</a:t>
            </a:r>
            <a:r>
              <a:rPr lang="en-US" dirty="0"/>
              <a:t>) </a:t>
            </a:r>
          </a:p>
          <a:p>
            <a:r>
              <a:rPr lang="en-US" dirty="0"/>
              <a:t>                  [</a:t>
            </a:r>
            <a:r>
              <a:rPr lang="en-US" dirty="0" err="1"/>
              <a:t>sabwa</a:t>
            </a:r>
            <a:r>
              <a:rPr lang="en-US" dirty="0"/>
              <a:t>] ‘</a:t>
            </a:r>
            <a:r>
              <a:rPr lang="en-US" dirty="0" err="1"/>
              <a:t>sebuah</a:t>
            </a:r>
            <a:r>
              <a:rPr lang="en-US" dirty="0"/>
              <a:t>’(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minang</a:t>
            </a:r>
            <a:r>
              <a:rPr lang="en-US" dirty="0"/>
              <a:t>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24798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2.KLUSTER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kluster</a:t>
            </a:r>
            <a:r>
              <a:rPr lang="en-US" dirty="0"/>
              <a:t>/ </a:t>
            </a:r>
            <a:r>
              <a:rPr lang="en-US" dirty="0" err="1"/>
              <a:t>konsonan</a:t>
            </a:r>
            <a:r>
              <a:rPr lang="en-US" dirty="0"/>
              <a:t> </a:t>
            </a:r>
            <a:r>
              <a:rPr lang="en-US" dirty="0" err="1"/>
              <a:t>rangkap</a:t>
            </a:r>
            <a:r>
              <a:rPr lang="en-US" dirty="0"/>
              <a:t>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fonetis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fonotaktis</a:t>
            </a:r>
            <a:r>
              <a:rPr lang="en-US" dirty="0"/>
              <a:t> yang </a:t>
            </a:r>
            <a:r>
              <a:rPr lang="en-US" dirty="0" err="1"/>
              <a:t>disadari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penuturnya.Oleh</a:t>
            </a:r>
            <a:r>
              <a:rPr lang="en-US" dirty="0"/>
              <a:t> </a:t>
            </a:r>
            <a:r>
              <a:rPr lang="en-US" dirty="0" err="1"/>
              <a:t>kerana</a:t>
            </a:r>
            <a:r>
              <a:rPr lang="en-US" dirty="0"/>
              <a:t> </a:t>
            </a:r>
            <a:r>
              <a:rPr lang="en-US" dirty="0" err="1"/>
              <a:t>itu,pengucapan</a:t>
            </a:r>
            <a:r>
              <a:rPr lang="en-US" dirty="0"/>
              <a:t> pun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fonetis</a:t>
            </a:r>
            <a:r>
              <a:rPr lang="en-US" dirty="0"/>
              <a:t> </a:t>
            </a:r>
            <a:r>
              <a:rPr lang="en-US" dirty="0" err="1"/>
              <a:t>tersebut.Sebab,kalau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pengucapan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pembedaan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.</a:t>
            </a:r>
          </a:p>
          <a:p>
            <a:r>
              <a:rPr lang="en-US" dirty="0"/>
              <a:t>Bahasa-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Barat,baik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Inggris,Belanda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Jerman,Kluster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mewarnai</a:t>
            </a:r>
            <a:r>
              <a:rPr lang="en-US" dirty="0"/>
              <a:t> </a:t>
            </a:r>
            <a:r>
              <a:rPr lang="en-US" dirty="0" err="1"/>
              <a:t>stuktur</a:t>
            </a:r>
            <a:r>
              <a:rPr lang="en-US" dirty="0"/>
              <a:t> </a:t>
            </a:r>
            <a:r>
              <a:rPr lang="en-US" dirty="0" err="1"/>
              <a:t>fonetisnya.Dalam</a:t>
            </a:r>
            <a:r>
              <a:rPr lang="en-US" dirty="0"/>
              <a:t> Bahasa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misalnya,pola</a:t>
            </a:r>
            <a:r>
              <a:rPr lang="en-US" dirty="0"/>
              <a:t> </a:t>
            </a:r>
            <a:r>
              <a:rPr lang="en-US" dirty="0" err="1"/>
              <a:t>klusternya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1965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1463093"/>
              </p:ext>
            </p:extLst>
          </p:nvPr>
        </p:nvGraphicFramePr>
        <p:xfrm>
          <a:off x="3059832" y="1628800"/>
          <a:ext cx="3168353" cy="2952328"/>
        </p:xfrm>
        <a:graphic>
          <a:graphicData uri="http://schemas.openxmlformats.org/drawingml/2006/table">
            <a:tbl>
              <a:tblPr firstRow="1" firstCol="1" bandRow="1"/>
              <a:tblGrid>
                <a:gridCol w="1122245"/>
                <a:gridCol w="1122245"/>
                <a:gridCol w="923863"/>
              </a:tblGrid>
              <a:tr h="63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7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7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781"/>
                    </a:solidFill>
                  </a:tcPr>
                </a:tc>
              </a:tr>
              <a:tr h="5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2F1311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p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200">
                          <a:solidFill>
                            <a:srgbClr val="2F1311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200">
                          <a:solidFill>
                            <a:srgbClr val="2F1311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I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D8"/>
                    </a:solidFill>
                  </a:tcPr>
                </a:tc>
              </a:tr>
              <a:tr h="5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200">
                          <a:solidFill>
                            <a:srgbClr val="2F1311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t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/>
                          <a:ea typeface="Times New Roman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200">
                          <a:solidFill>
                            <a:srgbClr val="2F1311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r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ED"/>
                    </a:solidFill>
                  </a:tcPr>
                </a:tc>
              </a:tr>
              <a:tr h="6316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/>
                          <a:ea typeface="Times New Roman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200">
                          <a:solidFill>
                            <a:srgbClr val="2F1311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y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D8"/>
                    </a:solidFill>
                  </a:tcPr>
                </a:tc>
              </a:tr>
              <a:tr h="562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Arial"/>
                          <a:ea typeface="Times New Roman"/>
                          <a:cs typeface="Cordia New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200" dirty="0">
                          <a:solidFill>
                            <a:srgbClr val="2F1311"/>
                          </a:solidFill>
                          <a:effectLst/>
                          <a:latin typeface="Arial"/>
                          <a:ea typeface="Times New Roman"/>
                          <a:cs typeface="Cordia New"/>
                        </a:rPr>
                        <a:t>w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>
                    <a:lnL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434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A.BUNYI SUPRASEGMENTAL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suprasegmental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bunyi-bunyi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diucapkan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dapay</a:t>
            </a:r>
            <a:r>
              <a:rPr lang="en-US" dirty="0" smtClean="0"/>
              <a:t> </a:t>
            </a:r>
            <a:r>
              <a:rPr lang="en-US" dirty="0" err="1" smtClean="0"/>
              <a:t>disegmen-segmenkan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vokoid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kontoid</a:t>
            </a:r>
            <a:r>
              <a:rPr lang="en-US" dirty="0" smtClean="0"/>
              <a:t>. Para </a:t>
            </a:r>
            <a:r>
              <a:rPr lang="en-US" dirty="0" err="1" smtClean="0"/>
              <a:t>fonetisi,bunyi</a:t>
            </a:r>
            <a:r>
              <a:rPr lang="en-US" dirty="0" smtClean="0"/>
              <a:t> </a:t>
            </a:r>
            <a:r>
              <a:rPr lang="en-US" dirty="0" err="1" smtClean="0"/>
              <a:t>suprasegmental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jenis,iaitu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(a)</a:t>
            </a:r>
            <a:r>
              <a:rPr lang="en-US" dirty="0" err="1" smtClean="0"/>
              <a:t>tinggi-rendah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(nada),(b)</a:t>
            </a:r>
            <a:r>
              <a:rPr lang="en-US" dirty="0" err="1" smtClean="0"/>
              <a:t>keras-lemah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(</a:t>
            </a:r>
            <a:r>
              <a:rPr lang="en-US" dirty="0" err="1" smtClean="0"/>
              <a:t>tekanan</a:t>
            </a:r>
            <a:r>
              <a:rPr lang="en-US" dirty="0" smtClean="0"/>
              <a:t>),(c)</a:t>
            </a:r>
            <a:r>
              <a:rPr lang="en-US" dirty="0" err="1" smtClean="0"/>
              <a:t>panjang-pendek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(tempo)</a:t>
            </a:r>
            <a:r>
              <a:rPr lang="en-US" dirty="0" err="1" smtClean="0"/>
              <a:t>dan</a:t>
            </a:r>
            <a:r>
              <a:rPr lang="en-US" dirty="0" smtClean="0"/>
              <a:t>(d)</a:t>
            </a:r>
            <a:r>
              <a:rPr lang="en-US" dirty="0" err="1" smtClean="0"/>
              <a:t>kesenyapan</a:t>
            </a:r>
            <a:r>
              <a:rPr lang="en-US" dirty="0" smtClean="0"/>
              <a:t>(</a:t>
            </a:r>
            <a:r>
              <a:rPr lang="en-US" dirty="0" err="1" smtClean="0"/>
              <a:t>jeda</a:t>
            </a:r>
            <a:r>
              <a:rPr lang="en-US" dirty="0" smtClean="0"/>
              <a:t>).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6442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Kluster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stuktur</a:t>
            </a:r>
            <a:r>
              <a:rPr lang="en-US" dirty="0"/>
              <a:t> </a:t>
            </a:r>
            <a:r>
              <a:rPr lang="en-US" dirty="0" err="1"/>
              <a:t>fonetis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         </a:t>
            </a:r>
            <a:r>
              <a:rPr lang="en-US" dirty="0" err="1"/>
              <a:t>serapan.Namun,pada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kluster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 smtClean="0"/>
              <a:t>a.Jika</a:t>
            </a:r>
            <a:r>
              <a:rPr lang="en-US" dirty="0" smtClean="0"/>
              <a:t> </a:t>
            </a:r>
            <a:r>
              <a:rPr lang="en-US" dirty="0" err="1"/>
              <a:t>Kluster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kontoid,yang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dirty="0" err="1" smtClean="0"/>
              <a:t>kontoid</a:t>
            </a:r>
            <a:r>
              <a:rPr lang="en-US" dirty="0" smtClean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[p],[b],[k]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kontoid</a:t>
            </a:r>
            <a:r>
              <a:rPr lang="en-US" dirty="0" smtClean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[l],[r],[w]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	[</a:t>
            </a:r>
            <a:r>
              <a:rPr lang="en-US" dirty="0" err="1" smtClean="0"/>
              <a:t>pl</a:t>
            </a:r>
            <a:r>
              <a:rPr lang="en-US" dirty="0" smtClean="0"/>
              <a:t>] 	</a:t>
            </a:r>
            <a:r>
              <a:rPr lang="en-US" dirty="0" err="1" smtClean="0"/>
              <a:t>pada</a:t>
            </a:r>
            <a:r>
              <a:rPr lang="en-US" dirty="0" smtClean="0"/>
              <a:t>      </a:t>
            </a:r>
            <a:r>
              <a:rPr lang="en-US" dirty="0"/>
              <a:t>[</a:t>
            </a:r>
            <a:r>
              <a:rPr lang="en-US" dirty="0" err="1"/>
              <a:t>pleonasme</a:t>
            </a:r>
            <a:r>
              <a:rPr lang="en-US" dirty="0"/>
              <a:t>]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[</a:t>
            </a:r>
            <a:r>
              <a:rPr lang="en-US" dirty="0"/>
              <a:t>gr]     </a:t>
            </a:r>
            <a:r>
              <a:rPr lang="en-US" dirty="0" err="1"/>
              <a:t>pada</a:t>
            </a:r>
            <a:r>
              <a:rPr lang="en-US" dirty="0"/>
              <a:t>     [</a:t>
            </a:r>
            <a:r>
              <a:rPr lang="en-US" dirty="0" err="1"/>
              <a:t>grafik</a:t>
            </a:r>
            <a:r>
              <a:rPr lang="en-US" dirty="0"/>
              <a:t>’]</a:t>
            </a:r>
          </a:p>
          <a:p>
            <a:pPr marL="0" indent="0">
              <a:buNone/>
            </a:pPr>
            <a:r>
              <a:rPr lang="en-US" dirty="0" smtClean="0"/>
              <a:t>			[</a:t>
            </a:r>
            <a:r>
              <a:rPr lang="en-US" dirty="0" err="1" smtClean="0"/>
              <a:t>bl</a:t>
            </a:r>
            <a:r>
              <a:rPr lang="en-US" dirty="0" smtClean="0"/>
              <a:t>] 	</a:t>
            </a:r>
            <a:r>
              <a:rPr lang="en-US" dirty="0" err="1" smtClean="0"/>
              <a:t>pada</a:t>
            </a:r>
            <a:r>
              <a:rPr lang="en-US" dirty="0" smtClean="0"/>
              <a:t>     </a:t>
            </a:r>
            <a:r>
              <a:rPr lang="en-US" dirty="0"/>
              <a:t>[</a:t>
            </a:r>
            <a:r>
              <a:rPr lang="en-US" dirty="0" err="1"/>
              <a:t>gamblan</a:t>
            </a:r>
            <a:r>
              <a:rPr lang="en-US" dirty="0"/>
              <a:t>]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[</a:t>
            </a:r>
            <a:r>
              <a:rPr lang="en-US" dirty="0" err="1"/>
              <a:t>fr</a:t>
            </a:r>
            <a:r>
              <a:rPr lang="en-US" dirty="0"/>
              <a:t>]     </a:t>
            </a: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    </a:t>
            </a:r>
            <a:r>
              <a:rPr lang="en-US" dirty="0"/>
              <a:t>[</a:t>
            </a:r>
            <a:r>
              <a:rPr lang="en-US" dirty="0" err="1"/>
              <a:t>frustasi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mtClean="0"/>
              <a:t>[kl] </a:t>
            </a: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   </a:t>
            </a:r>
            <a:r>
              <a:rPr lang="en-US" dirty="0"/>
              <a:t>[</a:t>
            </a:r>
            <a:r>
              <a:rPr lang="en-US" dirty="0" err="1"/>
              <a:t>klinik</a:t>
            </a:r>
            <a:r>
              <a:rPr lang="en-US" dirty="0"/>
              <a:t>]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[</a:t>
            </a:r>
            <a:r>
              <a:rPr lang="en-US" dirty="0" err="1"/>
              <a:t>sr</a:t>
            </a:r>
            <a:r>
              <a:rPr lang="en-US" dirty="0"/>
              <a:t>]     </a:t>
            </a: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    </a:t>
            </a:r>
            <a:r>
              <a:rPr lang="en-US" dirty="0"/>
              <a:t>[</a:t>
            </a:r>
            <a:r>
              <a:rPr lang="en-US" dirty="0" err="1"/>
              <a:t>pasrah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xmlns="" val="204151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1.Tinggi-Rendah(</a:t>
            </a:r>
            <a:r>
              <a:rPr lang="en-US" dirty="0" err="1" smtClean="0"/>
              <a:t>Nada,Tona,Pitch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Bunyi-bunyi</a:t>
            </a:r>
            <a:r>
              <a:rPr lang="en-US" dirty="0" smtClean="0"/>
              <a:t> segmental </a:t>
            </a:r>
            <a:r>
              <a:rPr lang="en-US" dirty="0" err="1" smtClean="0"/>
              <a:t>diucapkan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nada,baik</a:t>
            </a:r>
            <a:r>
              <a:rPr lang="en-US" dirty="0" smtClean="0"/>
              <a:t> nada </a:t>
            </a:r>
            <a:r>
              <a:rPr lang="en-US" dirty="0" err="1" smtClean="0"/>
              <a:t>tinggi,sedang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rendah.Hal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pita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diucapkan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paru-paru,makin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pula nada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tersebut.Begitu</a:t>
            </a:r>
            <a:r>
              <a:rPr lang="en-US" dirty="0" smtClean="0"/>
              <a:t> </a:t>
            </a:r>
            <a:r>
              <a:rPr lang="en-US" dirty="0" err="1" smtClean="0"/>
              <a:t>juga,posisi</a:t>
            </a:r>
            <a:r>
              <a:rPr lang="en-US" dirty="0" smtClean="0"/>
              <a:t> pita </a:t>
            </a:r>
            <a:r>
              <a:rPr lang="en-US" dirty="0" err="1" smtClean="0"/>
              <a:t>suara.Pita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bergetar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nada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berfonasi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0176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Variasi-variasi</a:t>
            </a:r>
            <a:r>
              <a:rPr lang="en-US" dirty="0" smtClean="0"/>
              <a:t> nada </a:t>
            </a:r>
            <a:r>
              <a:rPr lang="en-US" dirty="0" err="1" smtClean="0"/>
              <a:t>pembeda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intonasi,yang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[II]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intonasi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turun,yang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(</a:t>
            </a:r>
            <a:r>
              <a:rPr lang="en-US" dirty="0" err="1" smtClean="0"/>
              <a:t>deklaratif</a:t>
            </a:r>
            <a:r>
              <a:rPr lang="en-US" dirty="0" smtClean="0"/>
              <a:t>),[//]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intonasi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naik,yang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Tanya </a:t>
            </a:r>
            <a:r>
              <a:rPr lang="en-US" dirty="0" err="1" smtClean="0"/>
              <a:t>dan</a:t>
            </a:r>
            <a:r>
              <a:rPr lang="en-US" dirty="0" smtClean="0"/>
              <a:t> [==]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intonasi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tinggi,yang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Indonesia: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satell</a:t>
            </a:r>
            <a:r>
              <a:rPr lang="en-US" dirty="0" smtClean="0"/>
              <a:t>]    Sate.      ‘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sate’</a:t>
            </a:r>
          </a:p>
          <a:p>
            <a:r>
              <a:rPr lang="en-US" dirty="0" smtClean="0"/>
              <a:t>[sate//]   Sate?     ‘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sate’</a:t>
            </a:r>
          </a:p>
          <a:p>
            <a:r>
              <a:rPr lang="en-US" dirty="0" smtClean="0"/>
              <a:t>[sate==]  Sate!      ‘</a:t>
            </a:r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sate’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9524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2.Keras-Lemah(</a:t>
            </a:r>
            <a:r>
              <a:rPr lang="en-US" dirty="0" err="1" smtClean="0"/>
              <a:t>Tekanan,Aksen,Stress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bunyi-bunyi</a:t>
            </a:r>
            <a:r>
              <a:rPr lang="en-US" dirty="0" smtClean="0"/>
              <a:t> segmental </a:t>
            </a:r>
            <a:r>
              <a:rPr lang="en-US" dirty="0" err="1" smtClean="0"/>
              <a:t>diucapkan</a:t>
            </a:r>
            <a:r>
              <a:rPr lang="en-US" dirty="0" smtClean="0"/>
              <a:t> pun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bunyi.Hal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diucapkan.Suatu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diucapkan.Sebaliknya,suatu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diucapkan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yaitu:tekanan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[‘],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[-],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[ˋ]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7201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akritik.Pada</a:t>
            </a:r>
            <a:r>
              <a:rPr lang="en-US" dirty="0" smtClean="0"/>
              <a:t> </a:t>
            </a:r>
            <a:r>
              <a:rPr lang="en-US" dirty="0" err="1" smtClean="0"/>
              <a:t>tataran</a:t>
            </a:r>
            <a:r>
              <a:rPr lang="en-US" dirty="0" smtClean="0"/>
              <a:t> </a:t>
            </a:r>
            <a:r>
              <a:rPr lang="en-US" dirty="0" err="1" smtClean="0"/>
              <a:t>kata,tekanan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silabis,yaitu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</a:t>
            </a:r>
            <a:r>
              <a:rPr lang="en-US" dirty="0" err="1" smtClean="0"/>
              <a:t>tertentu.Pada</a:t>
            </a:r>
            <a:r>
              <a:rPr lang="en-US" dirty="0" smtClean="0"/>
              <a:t> </a:t>
            </a:r>
            <a:r>
              <a:rPr lang="en-US" dirty="0" err="1" smtClean="0"/>
              <a:t>tataran</a:t>
            </a:r>
            <a:r>
              <a:rPr lang="en-US" dirty="0" smtClean="0"/>
              <a:t> </a:t>
            </a:r>
            <a:r>
              <a:rPr lang="en-US" dirty="0" err="1" smtClean="0"/>
              <a:t>kalimat,tekanan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leksis,yaitu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kata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ditonjolkan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tataran</a:t>
            </a:r>
            <a:r>
              <a:rPr lang="en-US" dirty="0" smtClean="0"/>
              <a:t> </a:t>
            </a:r>
            <a:r>
              <a:rPr lang="en-US" dirty="0" err="1" smtClean="0"/>
              <a:t>kata,tekanan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</a:t>
            </a:r>
            <a:r>
              <a:rPr lang="en-US" dirty="0" err="1" smtClean="0"/>
              <a:t>tertentu</a:t>
            </a:r>
            <a:r>
              <a:rPr lang="en-US" dirty="0" smtClean="0"/>
              <a:t> juga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makna,Misalnya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Belanda</a:t>
            </a:r>
            <a:r>
              <a:rPr lang="en-US" dirty="0" smtClean="0"/>
              <a:t>:      d</a:t>
            </a:r>
            <a:r>
              <a:rPr lang="el-GR" dirty="0" smtClean="0"/>
              <a:t>όό</a:t>
            </a:r>
            <a:r>
              <a:rPr lang="en-US" dirty="0" err="1" smtClean="0"/>
              <a:t>rlopen</a:t>
            </a:r>
            <a:r>
              <a:rPr lang="en-US" dirty="0" smtClean="0"/>
              <a:t>   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I   ‘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doorl</a:t>
            </a:r>
            <a:r>
              <a:rPr lang="el-GR" dirty="0" smtClean="0"/>
              <a:t>ό</a:t>
            </a:r>
            <a:r>
              <a:rPr lang="en-US" dirty="0" smtClean="0"/>
              <a:t>pen   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II   ‘</a:t>
            </a:r>
            <a:r>
              <a:rPr lang="en-US" dirty="0" err="1" smtClean="0"/>
              <a:t>menempatkan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Inggris</a:t>
            </a:r>
            <a:r>
              <a:rPr lang="en-US" dirty="0" smtClean="0"/>
              <a:t>:         </a:t>
            </a:r>
            <a:r>
              <a:rPr lang="en-US" dirty="0" err="1" smtClean="0"/>
              <a:t>rẻfuse</a:t>
            </a:r>
            <a:r>
              <a:rPr lang="en-US" dirty="0" smtClean="0"/>
              <a:t>           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I    ‘</a:t>
            </a:r>
            <a:r>
              <a:rPr lang="en-US" dirty="0" err="1" smtClean="0"/>
              <a:t>sampah</a:t>
            </a:r>
            <a:r>
              <a:rPr lang="en-US" dirty="0" smtClean="0"/>
              <a:t>’ </a:t>
            </a: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refủse</a:t>
            </a:r>
            <a:r>
              <a:rPr lang="en-US" dirty="0" smtClean="0"/>
              <a:t>           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II    ‘</a:t>
            </a:r>
            <a:r>
              <a:rPr lang="en-US" dirty="0" err="1" smtClean="0"/>
              <a:t>menolak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Batak Toba: </a:t>
            </a:r>
            <a:r>
              <a:rPr lang="en-US" dirty="0" err="1" smtClean="0"/>
              <a:t>sỉmbur</a:t>
            </a:r>
            <a:r>
              <a:rPr lang="en-US" dirty="0" smtClean="0"/>
              <a:t>          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I     ‘</a:t>
            </a:r>
            <a:r>
              <a:rPr lang="en-US" dirty="0" err="1" smtClean="0"/>
              <a:t>hujan</a:t>
            </a:r>
            <a:r>
              <a:rPr lang="en-US" dirty="0" smtClean="0"/>
              <a:t> </a:t>
            </a:r>
            <a:r>
              <a:rPr lang="en-US" dirty="0" err="1" smtClean="0"/>
              <a:t>rintik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                       </a:t>
            </a:r>
            <a:r>
              <a:rPr lang="en-US" dirty="0" err="1" smtClean="0"/>
              <a:t>simbủr</a:t>
            </a:r>
            <a:r>
              <a:rPr lang="en-US" dirty="0" smtClean="0"/>
              <a:t>         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II    ‘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57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tataran</a:t>
            </a:r>
            <a:r>
              <a:rPr lang="en-US" dirty="0" smtClean="0"/>
              <a:t> </a:t>
            </a:r>
            <a:r>
              <a:rPr lang="en-US" dirty="0" err="1" smtClean="0"/>
              <a:t>kalimat,tekanan</a:t>
            </a:r>
            <a:r>
              <a:rPr lang="en-US" dirty="0" smtClean="0"/>
              <a:t> kata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kalimat.Misalnya,dalam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.(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Maksudnya:Yang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saya,bukan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.(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Maksudnya</a:t>
            </a:r>
            <a:r>
              <a:rPr lang="en-US" dirty="0" smtClean="0"/>
              <a:t>: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membeli,bukan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.(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Maksudnya</a:t>
            </a:r>
            <a:r>
              <a:rPr lang="en-US" dirty="0" smtClean="0"/>
              <a:t>: Yang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yang lain.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3945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3.Panjang-Pendek (</a:t>
            </a:r>
            <a:r>
              <a:rPr lang="en-US" dirty="0" err="1" smtClean="0"/>
              <a:t>Durasi,Duration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Bunyi-bunyi</a:t>
            </a:r>
            <a:r>
              <a:rPr lang="en-US" dirty="0" smtClean="0"/>
              <a:t> segmental juga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pendeknya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diucapkan.Bunyi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vokoid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mora,yaitu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pengucapan,dengan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titik.Tanda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[.]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mora,tanda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[:]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mora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[:.]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mora.Sementara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bunyi-bunyi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kontoid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rangkap,dengan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geminat</a:t>
            </a:r>
            <a:r>
              <a:rPr lang="en-US" dirty="0" smtClean="0"/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44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12068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bahasa-bahasa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fonem</a:t>
            </a:r>
            <a:r>
              <a:rPr lang="en-US" dirty="0" smtClean="0"/>
              <a:t>),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morfem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Belanda</a:t>
            </a:r>
            <a:r>
              <a:rPr lang="en-US" dirty="0" smtClean="0"/>
              <a:t>:	[ban]           ‘</a:t>
            </a:r>
            <a:r>
              <a:rPr lang="en-US" dirty="0" err="1" smtClean="0"/>
              <a:t>kucil</a:t>
            </a:r>
            <a:r>
              <a:rPr lang="en-US" dirty="0" smtClean="0"/>
              <a:t>’          </a:t>
            </a:r>
            <a:r>
              <a:rPr lang="en-US" dirty="0" err="1" smtClean="0"/>
              <a:t>Vokoid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[</a:t>
            </a:r>
            <a:r>
              <a:rPr lang="en-US" dirty="0" err="1" smtClean="0"/>
              <a:t>ba:n</a:t>
            </a:r>
            <a:r>
              <a:rPr lang="en-US" dirty="0" smtClean="0"/>
              <a:t>]          ‘</a:t>
            </a:r>
            <a:r>
              <a:rPr lang="en-US" dirty="0" err="1" smtClean="0"/>
              <a:t>jalan</a:t>
            </a:r>
            <a:r>
              <a:rPr lang="en-US" dirty="0" smtClean="0"/>
              <a:t>’  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					</a:t>
            </a:r>
            <a:r>
              <a:rPr lang="en-US" dirty="0" err="1" smtClean="0"/>
              <a:t>fonemis</a:t>
            </a:r>
            <a:endParaRPr lang="en-US" dirty="0" smtClean="0"/>
          </a:p>
          <a:p>
            <a:r>
              <a:rPr lang="en-US" dirty="0" smtClean="0"/>
              <a:t>Tagalog:	[</a:t>
            </a:r>
            <a:r>
              <a:rPr lang="en-US" dirty="0" err="1" smtClean="0"/>
              <a:t>kaibi:gan</a:t>
            </a:r>
            <a:r>
              <a:rPr lang="en-US" dirty="0" smtClean="0"/>
              <a:t>]  ‘</a:t>
            </a:r>
            <a:r>
              <a:rPr lang="en-US" dirty="0" err="1" smtClean="0"/>
              <a:t>teman</a:t>
            </a:r>
            <a:r>
              <a:rPr lang="en-US" dirty="0" smtClean="0"/>
              <a:t>’        </a:t>
            </a:r>
            <a:r>
              <a:rPr lang="en-US" dirty="0" err="1" smtClean="0"/>
              <a:t>Vokoid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[</a:t>
            </a:r>
            <a:r>
              <a:rPr lang="en-US" dirty="0" err="1" smtClean="0"/>
              <a:t>kai:bigan</a:t>
            </a:r>
            <a:r>
              <a:rPr lang="en-US" dirty="0" smtClean="0"/>
              <a:t>]   ‘</a:t>
            </a:r>
            <a:r>
              <a:rPr lang="en-US" dirty="0" err="1" smtClean="0"/>
              <a:t>kekasih</a:t>
            </a:r>
            <a:r>
              <a:rPr lang="en-US" dirty="0" smtClean="0"/>
              <a:t>’     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					        </a:t>
            </a:r>
            <a:r>
              <a:rPr lang="en-US" dirty="0" err="1" smtClean="0"/>
              <a:t>fonemis</a:t>
            </a:r>
            <a:endParaRPr lang="en-US" dirty="0" smtClean="0"/>
          </a:p>
          <a:p>
            <a:r>
              <a:rPr lang="en-US" dirty="0" err="1" smtClean="0"/>
              <a:t>Bugis</a:t>
            </a:r>
            <a:r>
              <a:rPr lang="en-US" dirty="0" smtClean="0"/>
              <a:t>:     	[</a:t>
            </a:r>
            <a:r>
              <a:rPr lang="en-US" dirty="0" err="1" smtClean="0"/>
              <a:t>mapeje</a:t>
            </a:r>
            <a:r>
              <a:rPr lang="en-US" dirty="0" smtClean="0"/>
              <a:t>]        ‘</a:t>
            </a:r>
            <a:r>
              <a:rPr lang="en-US" dirty="0" err="1" smtClean="0"/>
              <a:t>asing</a:t>
            </a:r>
            <a:r>
              <a:rPr lang="en-US" dirty="0" smtClean="0"/>
              <a:t>’       </a:t>
            </a:r>
            <a:r>
              <a:rPr lang="en-US" dirty="0" err="1" smtClean="0"/>
              <a:t>kontoid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	[</a:t>
            </a:r>
            <a:r>
              <a:rPr lang="en-US" dirty="0" err="1" smtClean="0"/>
              <a:t>mappeje</a:t>
            </a:r>
            <a:r>
              <a:rPr lang="en-US" dirty="0" smtClean="0"/>
              <a:t>]    ‘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     </a:t>
            </a:r>
            <a:r>
              <a:rPr lang="en-US" dirty="0" err="1" smtClean="0"/>
              <a:t>kontoid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					</a:t>
            </a:r>
            <a:r>
              <a:rPr lang="en-US" dirty="0"/>
              <a:t> </a:t>
            </a:r>
            <a:r>
              <a:rPr lang="en-US" dirty="0" smtClean="0"/>
              <a:t> 		</a:t>
            </a:r>
            <a:r>
              <a:rPr lang="en-US" dirty="0" err="1" smtClean="0"/>
              <a:t>mempunyai</a:t>
            </a:r>
            <a:r>
              <a:rPr lang="en-US" dirty="0" smtClean="0"/>
              <a:t>   							</a:t>
            </a:r>
            <a:r>
              <a:rPr lang="en-US" dirty="0" err="1" smtClean="0"/>
              <a:t>makna</a:t>
            </a:r>
            <a:r>
              <a:rPr lang="en-US" dirty="0" smtClean="0"/>
              <a:t>/</a:t>
            </a:r>
            <a:r>
              <a:rPr lang="en-US" dirty="0" err="1" smtClean="0"/>
              <a:t>morfemis</a:t>
            </a:r>
            <a:r>
              <a:rPr lang="en-US" dirty="0" smtClean="0"/>
              <a:t>     </a:t>
            </a:r>
          </a:p>
          <a:p>
            <a:r>
              <a:rPr lang="en-US" dirty="0" smtClean="0"/>
              <a:t>Arab:      	[</a:t>
            </a:r>
            <a:r>
              <a:rPr lang="en-US" dirty="0" err="1" smtClean="0"/>
              <a:t>habibi</a:t>
            </a:r>
            <a:r>
              <a:rPr lang="en-US" dirty="0" smtClean="0"/>
              <a:t>]           ‘</a:t>
            </a:r>
            <a:r>
              <a:rPr lang="en-US" dirty="0" err="1" smtClean="0"/>
              <a:t>kekasih</a:t>
            </a:r>
            <a:r>
              <a:rPr lang="en-US" dirty="0" smtClean="0"/>
              <a:t>’                 </a:t>
            </a:r>
            <a:r>
              <a:rPr lang="en-US" dirty="0" err="1" smtClean="0"/>
              <a:t>kontoid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[</a:t>
            </a:r>
            <a:r>
              <a:rPr lang="en-US" dirty="0" err="1" smtClean="0"/>
              <a:t>habibi</a:t>
            </a:r>
            <a:r>
              <a:rPr lang="en-US" dirty="0" smtClean="0"/>
              <a:t>:]           ‘</a:t>
            </a:r>
            <a:r>
              <a:rPr lang="en-US" dirty="0" err="1" smtClean="0"/>
              <a:t>kekasihku</a:t>
            </a:r>
            <a:r>
              <a:rPr lang="en-US" dirty="0" smtClean="0"/>
              <a:t>’            </a:t>
            </a:r>
            <a:r>
              <a:rPr lang="en-US" dirty="0" err="1" smtClean="0"/>
              <a:t>kontoid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							</a:t>
            </a:r>
            <a:r>
              <a:rPr lang="en-US" dirty="0" err="1" smtClean="0"/>
              <a:t>mempunyai</a:t>
            </a:r>
            <a:r>
              <a:rPr lang="en-US" dirty="0"/>
              <a:t> </a:t>
            </a:r>
            <a:r>
              <a:rPr lang="en-US" dirty="0" smtClean="0"/>
              <a:t>								</a:t>
            </a:r>
            <a:r>
              <a:rPr lang="en-US" dirty="0" err="1" smtClean="0"/>
              <a:t>makna</a:t>
            </a:r>
            <a:r>
              <a:rPr lang="en-US" dirty="0" smtClean="0"/>
              <a:t>/</a:t>
            </a:r>
            <a:r>
              <a:rPr lang="en-US" dirty="0" err="1" smtClean="0"/>
              <a:t>morfemis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8533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ถไฟใต้ดิน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รถไฟใต้ดิน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รถไฟใต้ดิน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212</TotalTime>
  <Words>1176</Words>
  <Application>Microsoft Office PowerPoint</Application>
  <PresentationFormat>นำเสนอทางหน้าจอ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รถไฟใต้ดิน</vt:lpstr>
      <vt:lpstr>KLASIFIKASI BUNYI SUPRASEGMENTAL,BUNYI PENGIRING,DIFTONG,KLUSTER,SILABA</vt:lpstr>
      <vt:lpstr>A.BUNYI SUPRASEGMENTAL</vt:lpstr>
      <vt:lpstr>1.Tinggi-Rendah(Nada,Tona,Pitch)</vt:lpstr>
      <vt:lpstr>ภาพนิ่ง 4</vt:lpstr>
      <vt:lpstr>2.Keras-Lemah(Tekanan,Aksen,Stress)</vt:lpstr>
      <vt:lpstr>ภาพนิ่ง 6</vt:lpstr>
      <vt:lpstr>ภาพนิ่ง 7</vt:lpstr>
      <vt:lpstr>3.Panjang-Pendek (Durasi,Duration)</vt:lpstr>
      <vt:lpstr>ภาพนิ่ง 9</vt:lpstr>
      <vt:lpstr>4.KESENYRAPAN(JEDA,JUNCTUE)</vt:lpstr>
      <vt:lpstr>ภาพนิ่ง 11</vt:lpstr>
      <vt:lpstr>B.BUNYI PENGIRING</vt:lpstr>
      <vt:lpstr>ภาพนิ่ง 13</vt:lpstr>
      <vt:lpstr>ภาพนิ่ง 14</vt:lpstr>
      <vt:lpstr>ภาพนิ่ง 15</vt:lpstr>
      <vt:lpstr>C.DIFTONG DAN KLUSTER</vt:lpstr>
      <vt:lpstr>ภาพนิ่ง 17</vt:lpstr>
      <vt:lpstr>2.KLUSTER</vt:lpstr>
      <vt:lpstr>ภาพนิ่ง 19</vt:lpstr>
      <vt:lpstr>ภาพนิ่ง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KLASIFIKASI BUNYI SUPRASEGMENTAL,BUNYI PENGIRING,DIFTONG,KLUSTER,SILABA</dc:title>
  <dc:creator>ITCOM</dc:creator>
  <cp:lastModifiedBy>lenovo</cp:lastModifiedBy>
  <cp:revision>16</cp:revision>
  <dcterms:created xsi:type="dcterms:W3CDTF">2016-02-09T15:13:15Z</dcterms:created>
  <dcterms:modified xsi:type="dcterms:W3CDTF">2016-02-10T04:52:44Z</dcterms:modified>
</cp:coreProperties>
</file>