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4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4647E4-8C6D-E64E-07AF-275E118B3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4CA0E81-6C2B-EB6C-B019-406CC573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6E1041B-8CF7-CFF8-68D2-A1F18D599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BBA9786-71BF-FD9C-D150-BFC9A099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83C93C1-364C-B09F-7CEA-377F9A7F8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7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ECAC8AD-3FAE-7887-51DE-440BB6DCA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DA11DF0-F76D-2342-7581-FAD3BC7EB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11A8E90-6B93-8F8F-DD5D-C3116BA2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FC3BD48-2F4B-9991-448B-C9887618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30C1E23-AEB6-DD9B-B708-1C0EC29C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1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86BB456-FF84-D255-3305-5D62B2568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8D9FAA4-393E-EFF3-0F3E-38ACD84FC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1330719-17FD-8881-D277-E40EA255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AD6D849-9553-4E26-4E1F-F19C81C57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5A66AE9-23DA-4ECA-133E-B448C422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1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F74A523-82B8-EE87-A219-B5E91D232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55C7CCF-3C85-C8AA-BC25-C053119F2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9330447-BA3D-A33F-6C30-6940F250B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B108A36-3959-3291-F77B-AB9631804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1BDD865-1F9A-9EA1-5C46-06187385B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1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3EDD584-C61F-A46C-F1F3-F94BE60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DAFA43B-18B5-0DED-D83D-B29712C5C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7FAEB4C-DC98-CC9C-7CFA-67FE84A9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F699532-B663-A3E8-158A-15E8BC34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B4BF807-F2AE-62BD-C079-E29ACE57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734C142-C754-AE6A-2174-FB1FD8F99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82D473D-DD8A-199A-D48F-E7A9170BC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79A6639-24B2-5C12-3242-BC2B92102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A7EF17A-4891-ED2F-1824-8DDED3B4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F9E0FCB-5279-609F-62E6-598A9F6B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E64E7D1-DF36-570A-5D3B-2F6A2FB3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0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13B4182-16E5-AF1D-CE64-FCB2214EB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9516C54-4A47-A3D3-1861-E9E1FA64F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54CE2AE-D772-8C2E-4931-FD3D56754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8D769347-7202-1091-B9D8-13C0A027B2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F53FE595-9826-3591-CC76-FC43C2640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9A13BA0-170A-7292-B87E-823569B91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544B3BBD-3C9E-FA3A-428E-843D3375B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0D6E439-DA63-0F90-3E1F-37A4495E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1FB2E94-3289-01BE-839C-B6457376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D52C34C-F7DF-A9B7-03DD-AEAB5202E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B5C531BB-9366-C50E-B0BC-47FD7BA6A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966920D-5B3C-59F0-2B25-06C6E5E9D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6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9817D32C-64EB-4C7D-325E-F943F2E1D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3C49E697-7508-2069-9619-BD2A92FE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DD24969C-0BCA-1716-1D0C-05A7ECA0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2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C4959D6-17CA-2539-AD38-E3E6AC231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15405D9-1595-B685-30EB-01E6ECB65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E2A8DD1-1B45-35AC-5ED1-0DF894AEB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E15C6D0-686E-F610-3B37-97E26F05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F424997-4FFD-FDBC-4BF2-CDB6E52E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06B09FD-B061-C960-8FE8-0870BF3F6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3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ED7DA1D-B999-DA61-B2D6-8774BE6AB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DE84B1E1-FC18-E177-836E-6C6529989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09282C5-4F62-3FC4-1D31-4C1CACA33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8B423F7-0DFC-CB13-4370-B1027358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F7AF7B2-D417-4659-CD25-40254C6E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3BD9583-4772-B267-9C78-20BA6D988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4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78AFC20-E203-9EE2-9141-39D9F431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FF42FD7-BC98-605D-B745-149244FFC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28D0161-783E-F55E-F6DC-733F21E32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ECA9F-FFBC-4B98-BAAD-9ECFB00E07B0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0C0E015-E00A-25E4-4BA2-AEE52DAE6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13B943A-0379-53A2-F28C-68D83493B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AC7F2-DC15-4F31-A6DD-CCCA1B7D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7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89590B-2DDA-8A39-A09E-173497AC2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0654" y="1385599"/>
            <a:ext cx="10238509" cy="2387600"/>
          </a:xfrm>
        </p:spPr>
        <p:txBody>
          <a:bodyPr/>
          <a:lstStyle/>
          <a:p>
            <a:r>
              <a:rPr lang="th-TH" dirty="0"/>
              <a:t>ชนิดของการแปลภาษาและเทคนิคการแปลภาษา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5D60697-E866-2C69-C226-31EDE393B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164"/>
            <a:ext cx="10515600" cy="5525799"/>
          </a:xfrm>
        </p:spPr>
        <p:txBody>
          <a:bodyPr>
            <a:noAutofit/>
          </a:bodyPr>
          <a:lstStyle/>
          <a:p>
            <a:r>
              <a:rPr lang="th-TH" sz="3600" dirty="0">
                <a:latin typeface="+mj-lt"/>
              </a:rPr>
              <a:t>รักษาโทนของภาษาต้นฉบับ</a:t>
            </a:r>
          </a:p>
          <a:p>
            <a:pPr lvl="1" fontAlgn="base"/>
            <a:r>
              <a:rPr lang="th-TH" sz="3600" dirty="0">
                <a:latin typeface="+mj-lt"/>
              </a:rPr>
              <a:t>ต้องวิเคราะห์ก่อนเลยว่า บทความที่เราต้องการแปลนั้น เป็นบทความประเภทไหน เราต้องแปลบทความมีสาระ จริงจัง แบบข่าว หรือบทความเบาสมอง สังเกตวิธีการใช้ภาษา คำ วิธีการจัดเรียงประโยคและบทความ เพื่อให้มีโทนที่ใกล้เคียงกับต้นฉบับ และคนอ่านเข้าถึงได้มากที่สุด</a:t>
            </a:r>
            <a:r>
              <a:rPr lang="en-US" sz="3600" dirty="0">
                <a:latin typeface="+mj-lt"/>
              </a:rPr>
              <a:t>.</a:t>
            </a:r>
            <a:endParaRPr lang="th-TH" sz="3600" dirty="0">
              <a:latin typeface="+mj-lt"/>
            </a:endParaRPr>
          </a:p>
          <a:p>
            <a:pPr lvl="1"/>
            <a:endParaRPr lang="th-TH" sz="3600" dirty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869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C821C29-1CD7-BC2B-9F72-FDC798404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>
                <a:latin typeface="+mj-lt"/>
              </a:rPr>
              <a:t>เลือกใช้คำให้เหมาะสมกับสิ่งที่แปล</a:t>
            </a:r>
          </a:p>
          <a:p>
            <a:pPr lvl="1" algn="thaiDist"/>
            <a:r>
              <a:rPr lang="th-TH" sz="3600" dirty="0">
                <a:latin typeface="+mj-lt"/>
              </a:rPr>
              <a:t>เริ่มแปลบทความเป็นภาษามลายูในช่วงแรก ๆ บทความประเภทที่ง่ายที่สุด คือเราต้องเลือกบทความที่ไม่ได้มีศัพท์เฉพาะมากมาย เป็นบทความเรื่องทั่วไปอย่างไรก็ตาม อาจจะต้องการท้าทายตัวเองด้วยการเลือกแปลหมวดที่มีความท้าทายมากขึ้น เช่น อาจจะอยากรู้เรื่องการแปลสัญญาต่างๆ ฟังดูแล้วอาจจะดูน่ากลัว แต่ภาษากฎหมายนั้น เราสามารถเลือกเข้าไปดูแม่แบบต่าง ๆ เป็นภาษามลายู ซึ่งมีมากมายให้เราได้ศึกษา.</a:t>
            </a:r>
          </a:p>
          <a:p>
            <a:pPr algn="thaiDist"/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2412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C29F528-E17C-7FBD-A5A1-6CCF0B1FE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>
            <a:normAutofit/>
          </a:bodyPr>
          <a:lstStyle/>
          <a:p>
            <a:r>
              <a:rPr lang="th-TH" sz="3600" dirty="0">
                <a:latin typeface="+mj-lt"/>
              </a:rPr>
              <a:t>อย่าติดใช้สำนวนของภาษาต้นฉบับเกินไป</a:t>
            </a:r>
          </a:p>
          <a:p>
            <a:pPr lvl="1" algn="thaiDist"/>
            <a:r>
              <a:rPr lang="th-TH" sz="3600" dirty="0">
                <a:latin typeface="+mj-lt"/>
              </a:rPr>
              <a:t>ภาษาแต่ละภาษาย่อมแฝงวัฒนธรรมของประเทศหรือสังคมนั้น ๆ มาด้วย อย่างไรก็ตาม สำนวนการใช้ประโยค หรือการใช้คำ อาจจะไม่สามารถแปลออกมาเป็นภาษาปลายทางได้ตรงทั้งหมด ถ้าแปลตรงเกินไป คนอ่านก็จะไม่เข้าใจเลย</a:t>
            </a:r>
            <a:r>
              <a:rPr lang="en-US" sz="3600" dirty="0">
                <a:latin typeface="+mj-lt"/>
              </a:rPr>
              <a:t>.</a:t>
            </a:r>
            <a:r>
              <a:rPr lang="th-TH" sz="3600" dirty="0">
                <a:latin typeface="+mj-lt"/>
              </a:rPr>
              <a:t> </a:t>
            </a:r>
          </a:p>
          <a:p>
            <a:pPr lvl="1" algn="thaiDist"/>
            <a:endParaRPr lang="th-TH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1192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FF1E7E2-2085-0050-8F6D-C6157711A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สรุปท้ายบท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502D87E-76F3-AEB5-6992-D89DFF4E5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600" dirty="0">
                <a:latin typeface="+mj-lt"/>
              </a:rPr>
              <a:t>กฎดังกล่าวเป็นสิ่งที่ต้องคำนึงถึงเสมอ เวลาเราเริ่มแปลบทความจากภาษาไทยเป็นภาษามลายู และความท้าทายย่อมเกิดขึ้นเป็นเรื่องปกติเวลาเราได้โจทย์ใหม่ ๆ ดังนั้น อย่าลืมอ่านให้หลากหลายและลองเขียนเพื่อฝึกฝน แล้วการแปลภาษามลายูก็จะไม่ยากอย่างที่คิดอีกต่อไป</a:t>
            </a:r>
            <a:r>
              <a:rPr lang="en-US" sz="3600" dirty="0">
                <a:latin typeface="+mj-lt"/>
              </a:rPr>
              <a:t>.</a:t>
            </a:r>
            <a:endParaRPr lang="th-TH" sz="3600" dirty="0">
              <a:latin typeface="+mj-lt"/>
            </a:endParaRPr>
          </a:p>
          <a:p>
            <a:pPr algn="thaiDist"/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491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12A9D36-13B3-0572-E236-D30699DE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ชนิด/ลักษณะของการแปลภาษา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892B756-6BAC-E1E2-B219-2FA3E4A96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i="0" dirty="0">
                <a:solidFill>
                  <a:srgbClr val="212529"/>
                </a:solidFill>
                <a:effectLst/>
                <a:latin typeface="+mj-lt"/>
                <a:cs typeface="TH SarabunPSK" panose="020B0500040200020003" pitchFamily="34" charset="-34"/>
              </a:rPr>
              <a:t>การแปลสามารถแบ่งออกเป็น 2 ชนิด อย่างกว้าง ๆ ดังนี้</a:t>
            </a:r>
          </a:p>
          <a:p>
            <a:pPr lvl="1"/>
            <a:r>
              <a:rPr lang="th-TH" sz="3600" i="0" dirty="0">
                <a:solidFill>
                  <a:srgbClr val="212529"/>
                </a:solidFill>
                <a:effectLst/>
                <a:latin typeface="+mj-lt"/>
                <a:cs typeface="TH SarabunPSK" panose="020B0500040200020003" pitchFamily="34" charset="-34"/>
              </a:rPr>
              <a:t>1. การแปลตรงตัว (</a:t>
            </a:r>
            <a:r>
              <a:rPr lang="en-US" sz="3600" i="0" dirty="0">
                <a:solidFill>
                  <a:srgbClr val="212529"/>
                </a:solidFill>
                <a:effectLst/>
                <a:latin typeface="+mj-lt"/>
                <a:cs typeface="TH SarabunPSK" panose="020B0500040200020003" pitchFamily="34" charset="-34"/>
              </a:rPr>
              <a:t>literal translation).</a:t>
            </a:r>
            <a:endParaRPr lang="th-TH" sz="3600" dirty="0">
              <a:solidFill>
                <a:srgbClr val="212529"/>
              </a:solidFill>
              <a:latin typeface="+mj-lt"/>
              <a:cs typeface="TH SarabunPSK" panose="020B0500040200020003" pitchFamily="34" charset="-34"/>
            </a:endParaRPr>
          </a:p>
          <a:p>
            <a:pPr lvl="1"/>
            <a:r>
              <a:rPr lang="th-TH" sz="3600" i="0" dirty="0">
                <a:solidFill>
                  <a:srgbClr val="212529"/>
                </a:solidFill>
                <a:effectLst/>
                <a:latin typeface="+mj-lt"/>
                <a:cs typeface="TH SarabunPSK" panose="020B0500040200020003" pitchFamily="34" charset="-34"/>
              </a:rPr>
              <a:t>2. การแปลสรุปความ หรือเอาความ (</a:t>
            </a:r>
            <a:r>
              <a:rPr lang="en-US" sz="3600" i="0" dirty="0">
                <a:solidFill>
                  <a:srgbClr val="212529"/>
                </a:solidFill>
                <a:effectLst/>
                <a:latin typeface="+mj-lt"/>
                <a:cs typeface="TH SarabunPSK" panose="020B0500040200020003" pitchFamily="34" charset="-34"/>
              </a:rPr>
              <a:t>non-literal translation).</a:t>
            </a:r>
            <a:endParaRPr lang="en-US" sz="3600" dirty="0">
              <a:latin typeface="+mj-lt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28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AEE2037-E17F-38E2-D334-FC855801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0" dirty="0">
                <a:solidFill>
                  <a:srgbClr val="212529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การแปลตรงตัว (</a:t>
            </a:r>
            <a:r>
              <a:rPr lang="en-US" b="1" i="0" dirty="0">
                <a:solidFill>
                  <a:srgbClr val="212529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literal translation)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70DA1B0-0D4E-E668-64CF-E39D4A569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849"/>
            <a:ext cx="10515600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>
                <a:latin typeface="+mj-lt"/>
              </a:rPr>
              <a:t>หรือการแปลตามตัวอักษร เป็นการแปลโดยพยายามคงความหมายและโครงสร้างของต้นฉบับไว้มากที่สุด มุ่งความถูกต้องแม่นยําเป็นหลัก แต่อาจมีการเปลี่ยนแปลงทางด้านโครงสร้าง </a:t>
            </a:r>
            <a:r>
              <a:rPr lang="en-US" sz="3600" dirty="0">
                <a:latin typeface="+mj-lt"/>
              </a:rPr>
              <a:t>(Structure) </a:t>
            </a:r>
            <a:r>
              <a:rPr lang="th-TH" sz="3600" dirty="0">
                <a:latin typeface="+mj-lt"/>
              </a:rPr>
              <a:t>และการใช้คําบ้าง เพื่อให้เป็นไปตามหลักการใช้ภาษาของภาษาฉบับแปล  การแปลลักษณะนี้ใช้ในกลุ่มนักวิชาการหรือกลุ่มเฉพาะอาชีพที่ต้องการความถูกต้องของ สาระข้อเท็จจริง เพื่อจุดประสงค์ในด้านการศึกษาค้นคว้าหรือการนําไปปฏิบัติ เช่น การแปลฉลากยา ขั้นตอนการทดลอง คู่มือปฏิบัติการเป็นต้น นอกจากนี้ กฎหมายสนธิสัญญาระหว่างประเทศ รายงาน และเอกสารราชการต่าง ๆ ก็ใช้วิธีการแปลแบบตรงตัวเช่นกัน</a:t>
            </a:r>
            <a:r>
              <a:rPr lang="en-US" sz="36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15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D384984-854E-DA59-F640-412CA8A93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45D0895-2288-FA41-1FD4-4B7B10E97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0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CBE7666-C6C8-0A74-0496-285656D6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การแปลสรุปความ หรือเอาความ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non-literal translation)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972487D-52F5-4D58-1F1D-E8C193193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679"/>
            <a:ext cx="10515600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b="0" i="0" dirty="0">
                <a:solidFill>
                  <a:srgbClr val="212529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การแปลลักษณะนี้ ไม่ได้มุ่งรักษาโครงสร้าง ตามความหมายหรือรูปแบบของต้นฉบับอย่างเคร่งครัด มีการโยกย้ายขยายความหรือตัดทอน หรือเปลี่ยนแปลงรูปคำหรือไวยากรณ์ได้ การแปลลักษณะนี้นิยมใช้กับเรื่องที่ไม่จำเป็นต้องรักษาความถูกต้องแน่นอนของต้นฉบับ ใช้ในสื่อมวลชนทุกประเภทโดยเฉพาะเพื่อความบันเทิงผู้แปลอาจอ่านจบทีละย่อหน้า ทำความเข้าใจกับเนื้อหา วิธีคิด จุดมุ่งหมายของผู้เขียนและสิ่งที่ละไว้ในฐานที่เข้าใจ เมื่อสรุปเนื้อหาหลักของต้นฉบับแล้วจึงถ่ายทอดออกมาโดยเรียบเรียบใหม่ และการแปลลักษณะนี้เป็นการแปลที่นิยมแพร่หลาย ตัวอย่างของการแปลลักษณะนี้ คือ การแปลนวนิยายเรื่องสั้น นิทาน บทวิทยุ โทรทัศน์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867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CA2E81B-2C5C-43A7-B14F-89E1E50F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 หรือ ขั้นตอนการแปลภาษา </a:t>
            </a:r>
            <a:r>
              <a:rPr lang="en-US" b="1" i="0" dirty="0">
                <a:solidFill>
                  <a:srgbClr val="222222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(Steps in Translation)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B35B40C-01A2-1464-6C0E-CF5FF65B2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0" i="0" dirty="0">
                <a:solidFill>
                  <a:srgbClr val="222222"/>
                </a:solidFill>
                <a:effectLst/>
                <a:latin typeface="+mj-lt"/>
              </a:rPr>
              <a:t> เพื่อให้ได้ผลงานที่ดี ตรงกับความต้องการ การแปลควรดำเนินตามขั้นตอน ดังนี้</a:t>
            </a:r>
          </a:p>
          <a:p>
            <a:pPr lvl="1"/>
            <a:r>
              <a:rPr lang="th-TH" sz="3600" b="0" i="0" dirty="0">
                <a:solidFill>
                  <a:srgbClr val="222222"/>
                </a:solidFill>
                <a:effectLst/>
                <a:latin typeface="+mj-lt"/>
              </a:rPr>
              <a:t>   1. กำหนดวิธีการแปล เมื่อได้งานที่จะแปล ให้กำหนดวิธีการแปลที่เหมาะกับเนื้อหานั้นให้มากที่สุด ถ้าวิธีการแปลไม่เหมาะสมกับงาน อาจได้ผลงานไม่ดี หรือไม่ตรงกับความต้องการ</a:t>
            </a:r>
            <a:r>
              <a:rPr lang="en-US" sz="3600" b="0" i="0" dirty="0">
                <a:solidFill>
                  <a:srgbClr val="222222"/>
                </a:solidFill>
                <a:effectLst/>
                <a:latin typeface="+mj-lt"/>
              </a:rPr>
              <a:t>.</a:t>
            </a:r>
            <a:endParaRPr lang="th-TH" sz="3600" b="0" i="0" dirty="0">
              <a:solidFill>
                <a:srgbClr val="222222"/>
              </a:solidFill>
              <a:effectLst/>
              <a:latin typeface="+mj-lt"/>
            </a:endParaRPr>
          </a:p>
          <a:p>
            <a:pPr lvl="1"/>
            <a:r>
              <a:rPr lang="th-TH" sz="3600" b="0" i="0" dirty="0">
                <a:solidFill>
                  <a:srgbClr val="222222"/>
                </a:solidFill>
                <a:effectLst/>
                <a:latin typeface="+mj-lt"/>
              </a:rPr>
              <a:t>2. ถ่ายทอดเป็นประโยคพื้นฐาน การถ่ายทอดเป็นประโยคพื้นฐานจะทำให้แปลง่ายและเข้าใจง่าย โดยผู้แปลต้องทำความเข้าใจต้นฉบับเป็นอย่างดี สามารถแยกออกเป็นประโยคสั้นๆ ได้</a:t>
            </a:r>
            <a:r>
              <a:rPr lang="en-US" sz="3600" b="0" i="0" dirty="0">
                <a:solidFill>
                  <a:srgbClr val="222222"/>
                </a:solidFill>
                <a:effectLst/>
                <a:latin typeface="+mj-lt"/>
              </a:rPr>
              <a:t>.</a:t>
            </a:r>
            <a:br>
              <a:rPr lang="th-TH" sz="36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782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8FD0B7C-9A35-7992-6D1E-693B11049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745"/>
            <a:ext cx="10515600" cy="5581218"/>
          </a:xfrm>
        </p:spPr>
        <p:txBody>
          <a:bodyPr>
            <a:normAutofit/>
          </a:bodyPr>
          <a:lstStyle/>
          <a:p>
            <a:r>
              <a:rPr lang="th-TH" sz="3600" b="0" i="0" dirty="0">
                <a:solidFill>
                  <a:srgbClr val="222222"/>
                </a:solidFill>
                <a:effectLst/>
                <a:latin typeface="+mj-lt"/>
              </a:rPr>
              <a:t>3. เรียบเรียงประโยคใหม่ เมื่อได้ประโยคพื้นฐานแล้ว ก็ดัดแปลง/ ตัด/ ต่อเติม เพื่อให้ได้ประโยคที่เหมาะสมยิ่งขึ้น ได้ภาษาที่สละสลวย เหมาะสมกับประเภทของงาน</a:t>
            </a:r>
            <a:r>
              <a:rPr lang="en-US" sz="3600" b="0" i="0" dirty="0">
                <a:solidFill>
                  <a:srgbClr val="222222"/>
                </a:solidFill>
                <a:effectLst/>
                <a:latin typeface="+mj-lt"/>
              </a:rPr>
              <a:t>.</a:t>
            </a:r>
            <a:endParaRPr lang="th-TH" sz="3600" b="0" i="0" dirty="0">
              <a:solidFill>
                <a:srgbClr val="222222"/>
              </a:solidFill>
              <a:effectLst/>
              <a:latin typeface="+mj-lt"/>
            </a:endParaRPr>
          </a:p>
          <a:p>
            <a:r>
              <a:rPr lang="th-TH" sz="3600" b="0" i="0" dirty="0">
                <a:solidFill>
                  <a:srgbClr val="222222"/>
                </a:solidFill>
                <a:effectLst/>
                <a:latin typeface="+mj-lt"/>
              </a:rPr>
              <a:t>4. ปรับปรุงแก้ไข สำรวจผลงานอีกครั้ง เพื่อปรับปรุงแก้ไขดัดแปลงจนกว่าจะพอใจ</a:t>
            </a:r>
            <a:r>
              <a:rPr lang="en-US" sz="3600" b="0" i="0" dirty="0">
                <a:solidFill>
                  <a:srgbClr val="222222"/>
                </a:solidFill>
                <a:effectLst/>
                <a:latin typeface="+mj-lt"/>
              </a:rPr>
              <a:t>.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903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641B22-1A58-B3BF-77F0-A9D6DB5CA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เทคนิคการแปลภาษาแบบมืออาชีพ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59058BF-35FA-87FC-8D90-67C1F1801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latin typeface="+mj-lt"/>
              </a:rPr>
              <a:t>การเปลี่ยนระบบวันที่ หรือ หน่วยต่างๆ</a:t>
            </a:r>
          </a:p>
          <a:p>
            <a:pPr lvl="1" fontAlgn="base"/>
            <a:r>
              <a:rPr lang="th-TH" sz="3600" dirty="0">
                <a:latin typeface="+mj-lt"/>
              </a:rPr>
              <a:t>เวลาแปลภาษาจากภาษาไทยไปเป็นอีกภาษาที่อยู่ปลายทาง เราควรคำนึงอยู่เสมอว่าผู้อ่านของเราไม่ได้คุ้นเคยกับระบบที่เราใช้ เช่น เราไม่สามารถใช้ปี พ.ศ.ได้ แต่ต้องใช้ ค.ศ.เท่านั้น หน่วยต่างๆเหล่านี้ ยังรวมไปถึง อุณหภูมิ.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2392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80B6562-01A5-F76B-4F30-8056BFD19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0436"/>
            <a:ext cx="10515600" cy="5456527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>
                <a:latin typeface="+mj-lt"/>
              </a:rPr>
              <a:t>การแบ่งประโยค</a:t>
            </a:r>
          </a:p>
          <a:p>
            <a:pPr lvl="1" algn="thaiDist"/>
            <a:r>
              <a:rPr lang="th-TH" sz="3600" dirty="0">
                <a:latin typeface="+mj-lt"/>
              </a:rPr>
              <a:t>เป็นที่รู้โดยทั่วกันว่า วิธีการแบ่งประโยคของภาษาไทยกับภาษามลายูไม่เหมือนกัน คนเขียนภาษาไทยเอง บางทีก็จะติดการเขียนไปเรื่อย ๆ ไม่มีจุดเริ่มหรือจบของประโยค และติดนิสัยนี้ไปใช้กับการเขียนภาษามลายูซึ่งเป็นเรื่องที่ไม่ถูกต้อง  ดังนั้น สิ่งที่เราควรทำเวลาเจอประโยคยาวเหยียดคือ การหาจุดเริ่มและจุดจบของประโยค เพื่อให้เขียนง่ายขึ้น และคนอ่านเข้าใจง่ายขึ้น พยายามใช้คำเชื่อมต่าง ๆ เข้ามาช่วยเพื่อให้เห็นความต่อเนื่องของประโยค แทนที่ใช้จุลภาค (,)</a:t>
            </a:r>
            <a:r>
              <a:rPr lang="en-US" sz="3600" dirty="0">
                <a:latin typeface="+mj-lt"/>
              </a:rPr>
              <a:t> </a:t>
            </a:r>
            <a:r>
              <a:rPr lang="th-TH" sz="3600" dirty="0">
                <a:latin typeface="+mj-lt"/>
              </a:rPr>
              <a:t>คั่นไปเรื่อย ๆ .</a:t>
            </a:r>
          </a:p>
          <a:p>
            <a:pPr algn="thaiDist"/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044008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10289</TotalTime>
  <Words>908</Words>
  <Application>Microsoft Office PowerPoint</Application>
  <PresentationFormat>แบบจอกว้าง</PresentationFormat>
  <Paragraphs>28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TH SarabunPSK</vt:lpstr>
      <vt:lpstr>ธีมของ Office</vt:lpstr>
      <vt:lpstr>ชนิดของการแปลภาษาและเทคนิคการแปลภาษา</vt:lpstr>
      <vt:lpstr>ชนิด/ลักษณะของการแปลภาษา</vt:lpstr>
      <vt:lpstr>1. การแปลตรงตัว (literal translation)</vt:lpstr>
      <vt:lpstr>งานนำเสนอ PowerPoint</vt:lpstr>
      <vt:lpstr>2. การแปลสรุปความ หรือเอาความ (non-literal translation)</vt:lpstr>
      <vt:lpstr>กระบวนการ หรือ ขั้นตอนการแปลภาษา (Steps in Translation)</vt:lpstr>
      <vt:lpstr>งานนำเสนอ PowerPoint</vt:lpstr>
      <vt:lpstr>เทคนิคการแปลภาษาแบบมืออาชีพ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สรุปท้ายบท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ชนิดของการแปลภาษาและเทคนิคการแปลภาษา</dc:title>
  <dc:creator>ซำสีนาร์ ยาพา</dc:creator>
  <cp:lastModifiedBy>ซำสีนาร์ ยาพา</cp:lastModifiedBy>
  <cp:revision>2</cp:revision>
  <dcterms:created xsi:type="dcterms:W3CDTF">2023-02-21T03:31:33Z</dcterms:created>
  <dcterms:modified xsi:type="dcterms:W3CDTF">2023-02-28T07:00:35Z</dcterms:modified>
</cp:coreProperties>
</file>