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73" r:id="rId3"/>
    <p:sldId id="257" r:id="rId4"/>
    <p:sldId id="274" r:id="rId5"/>
    <p:sldId id="258" r:id="rId6"/>
    <p:sldId id="259" r:id="rId7"/>
    <p:sldId id="260" r:id="rId8"/>
    <p:sldId id="261" r:id="rId9"/>
    <p:sldId id="262" r:id="rId10"/>
    <p:sldId id="263" r:id="rId11"/>
    <p:sldId id="264" r:id="rId12"/>
    <p:sldId id="265" r:id="rId13"/>
    <p:sldId id="275" r:id="rId14"/>
    <p:sldId id="266" r:id="rId15"/>
    <p:sldId id="267" r:id="rId16"/>
    <p:sldId id="268" r:id="rId17"/>
    <p:sldId id="269" r:id="rId18"/>
    <p:sldId id="270" r:id="rId19"/>
    <p:sldId id="271" r:id="rId20"/>
  </p:sldIdLst>
  <p:sldSz cx="12192000" cy="6858000"/>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2/16/2021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23364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2/16/2021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30624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2/16/2021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73922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2/16/2021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78126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2/16/2021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50298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2/16/2021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90946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2/16/2021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0788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2/16/2021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7207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2/16/2021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7189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2/16/2021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833183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2/16/2021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64530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2/16/2021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485070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hf sldNum="0" hdr="0" ftr="0" dt="0"/>
  <p:txStyles>
    <p:titleStyle>
      <a:lvl1pPr algn="l" defTabSz="914400" rtl="0" eaLnBrk="1" latinLnBrk="0" hangingPunct="1">
        <a:lnSpc>
          <a:spcPct val="90000"/>
        </a:lnSpc>
        <a:spcBef>
          <a:spcPct val="0"/>
        </a:spcBef>
        <a:buNone/>
        <a:defRPr sz="47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94D8777-0B5F-41C2-94B7-70705A73492E}"/>
              </a:ext>
            </a:extLst>
          </p:cNvPr>
          <p:cNvPicPr>
            <a:picLocks noChangeAspect="1"/>
          </p:cNvPicPr>
          <p:nvPr/>
        </p:nvPicPr>
        <p:blipFill rotWithShape="1">
          <a:blip r:embed="rId2">
            <a:alphaModFix amt="35000"/>
          </a:blip>
          <a:srcRect t="36901" b="6849"/>
          <a:stretch/>
        </p:blipFill>
        <p:spPr>
          <a:xfrm>
            <a:off x="20" y="10"/>
            <a:ext cx="12191980" cy="6857990"/>
          </a:xfrm>
          <a:prstGeom prst="rect">
            <a:avLst/>
          </a:prstGeom>
        </p:spPr>
      </p:pic>
      <p:sp>
        <p:nvSpPr>
          <p:cNvPr id="2" name="ชื่อเรื่อง 1">
            <a:extLst>
              <a:ext uri="{FF2B5EF4-FFF2-40B4-BE49-F238E27FC236}">
                <a16:creationId xmlns:a16="http://schemas.microsoft.com/office/drawing/2014/main" id="{24EA1E47-D46E-496E-8732-7FD33DE84632}"/>
              </a:ext>
            </a:extLst>
          </p:cNvPr>
          <p:cNvSpPr>
            <a:spLocks noGrp="1"/>
          </p:cNvSpPr>
          <p:nvPr>
            <p:ph type="ctrTitle"/>
          </p:nvPr>
        </p:nvSpPr>
        <p:spPr>
          <a:xfrm>
            <a:off x="1097280" y="758952"/>
            <a:ext cx="10058400" cy="3566160"/>
          </a:xfrm>
        </p:spPr>
        <p:txBody>
          <a:bodyPr>
            <a:normAutofit/>
          </a:bodyPr>
          <a:lstStyle/>
          <a:p>
            <a:r>
              <a:rPr lang="en-US" dirty="0">
                <a:solidFill>
                  <a:srgbClr val="FFFFFF"/>
                </a:solidFill>
              </a:rPr>
              <a:t>Teknik </a:t>
            </a:r>
            <a:r>
              <a:rPr lang="en-US" dirty="0" err="1">
                <a:solidFill>
                  <a:srgbClr val="FFFFFF"/>
                </a:solidFill>
              </a:rPr>
              <a:t>mengajar</a:t>
            </a:r>
            <a:r>
              <a:rPr lang="en-US" dirty="0">
                <a:solidFill>
                  <a:srgbClr val="FFFFFF"/>
                </a:solidFill>
              </a:rPr>
              <a:t> Bahasa </a:t>
            </a:r>
            <a:r>
              <a:rPr lang="en-US" dirty="0" err="1">
                <a:solidFill>
                  <a:srgbClr val="FFFFFF"/>
                </a:solidFill>
              </a:rPr>
              <a:t>Melayu</a:t>
            </a:r>
            <a:r>
              <a:rPr lang="en-US" dirty="0">
                <a:solidFill>
                  <a:srgbClr val="FFFFFF"/>
                </a:solidFill>
              </a:rPr>
              <a:t> </a:t>
            </a:r>
            <a:r>
              <a:rPr lang="en-US" dirty="0" err="1">
                <a:solidFill>
                  <a:srgbClr val="FFFFFF"/>
                </a:solidFill>
              </a:rPr>
              <a:t>sekolah</a:t>
            </a:r>
            <a:r>
              <a:rPr lang="en-US" dirty="0">
                <a:solidFill>
                  <a:srgbClr val="FFFFFF"/>
                </a:solidFill>
              </a:rPr>
              <a:t> </a:t>
            </a:r>
            <a:r>
              <a:rPr lang="en-US" dirty="0" err="1">
                <a:solidFill>
                  <a:srgbClr val="FFFFFF"/>
                </a:solidFill>
              </a:rPr>
              <a:t>menengah</a:t>
            </a:r>
            <a:endParaRPr lang="th-TH" dirty="0">
              <a:solidFill>
                <a:srgbClr val="FFFFFF"/>
              </a:solidFill>
            </a:endParaRPr>
          </a:p>
        </p:txBody>
      </p:sp>
      <p:sp>
        <p:nvSpPr>
          <p:cNvPr id="3" name="ชื่อเรื่องรอง 2">
            <a:extLst>
              <a:ext uri="{FF2B5EF4-FFF2-40B4-BE49-F238E27FC236}">
                <a16:creationId xmlns:a16="http://schemas.microsoft.com/office/drawing/2014/main" id="{7031B218-1869-4650-9605-7E15929F4686}"/>
              </a:ext>
            </a:extLst>
          </p:cNvPr>
          <p:cNvSpPr>
            <a:spLocks noGrp="1"/>
          </p:cNvSpPr>
          <p:nvPr>
            <p:ph type="subTitle" idx="1"/>
          </p:nvPr>
        </p:nvSpPr>
        <p:spPr>
          <a:xfrm>
            <a:off x="1100051" y="4645152"/>
            <a:ext cx="10058400" cy="1143000"/>
          </a:xfrm>
        </p:spPr>
        <p:txBody>
          <a:bodyPr>
            <a:normAutofit/>
          </a:bodyPr>
          <a:lstStyle/>
          <a:p>
            <a:endParaRPr lang="th-TH">
              <a:solidFill>
                <a:srgbClr val="FFFFFF"/>
              </a:solidFill>
            </a:endParaRPr>
          </a:p>
        </p:txBody>
      </p:sp>
      <p:cxnSp>
        <p:nvCxnSpPr>
          <p:cNvPr id="16" name="Straight Connector 15">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B40A8CA7-7D5A-43B0-A1A0-B558ECA9E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0890954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A7E26E3F-44F3-4D9D-B982-DF0671FF9BD4}"/>
              </a:ext>
            </a:extLst>
          </p:cNvPr>
          <p:cNvSpPr>
            <a:spLocks noGrp="1"/>
          </p:cNvSpPr>
          <p:nvPr>
            <p:ph type="title"/>
          </p:nvPr>
        </p:nvSpPr>
        <p:spPr/>
        <p:txBody>
          <a:bodyPr/>
          <a:lstStyle/>
          <a:p>
            <a:endParaRPr lang="th-TH"/>
          </a:p>
        </p:txBody>
      </p:sp>
      <p:sp>
        <p:nvSpPr>
          <p:cNvPr id="3" name="ตัวแทนเนื้อหา 2">
            <a:extLst>
              <a:ext uri="{FF2B5EF4-FFF2-40B4-BE49-F238E27FC236}">
                <a16:creationId xmlns:a16="http://schemas.microsoft.com/office/drawing/2014/main" id="{15572E60-BB5E-4BE3-839A-6B595F935858}"/>
              </a:ext>
            </a:extLst>
          </p:cNvPr>
          <p:cNvSpPr>
            <a:spLocks noGrp="1"/>
          </p:cNvSpPr>
          <p:nvPr>
            <p:ph idx="1"/>
          </p:nvPr>
        </p:nvSpPr>
        <p:spPr/>
        <p:txBody>
          <a:bodyPr/>
          <a:lstStyle/>
          <a:p>
            <a:pPr algn="l"/>
            <a:r>
              <a:rPr lang="ms-MY" b="1" i="0" u="sng" dirty="0">
                <a:solidFill>
                  <a:srgbClr val="000000"/>
                </a:solidFill>
                <a:effectLst/>
                <a:latin typeface="Times New Roman" panose="02020603050405020304" pitchFamily="18" charset="0"/>
              </a:rPr>
              <a:t>3.TEKNIK PERBINCANGAN</a:t>
            </a:r>
            <a:endParaRPr lang="ms-MY" b="0" i="0" dirty="0">
              <a:solidFill>
                <a:srgbClr val="000000"/>
              </a:solidFill>
              <a:effectLst/>
              <a:latin typeface="Times New Roman" panose="02020603050405020304" pitchFamily="18" charset="0"/>
            </a:endParaRPr>
          </a:p>
          <a:p>
            <a:pPr algn="l">
              <a:buFont typeface="+mj-lt"/>
              <a:buAutoNum type="arabicPeriod"/>
            </a:pPr>
            <a:r>
              <a:rPr lang="ms-MY" b="0" i="0" dirty="0">
                <a:solidFill>
                  <a:srgbClr val="000000"/>
                </a:solidFill>
                <a:effectLst/>
                <a:latin typeface="Times New Roman" panose="02020603050405020304" pitchFamily="18" charset="0"/>
              </a:rPr>
              <a:t>Teknik perbincangan didefinisikan sebagai satu aktiviti mengeluar dan mengulas pendapat tentang sesuatu tajuk. Tujuannya untuk melatih pelajar mengeluarkan fikiran dan pendapat dengan bernas (</a:t>
            </a:r>
            <a:r>
              <a:rPr lang="ms-MY" b="1" i="0" dirty="0">
                <a:solidFill>
                  <a:srgbClr val="000000"/>
                </a:solidFill>
                <a:effectLst/>
                <a:latin typeface="Times New Roman" panose="02020603050405020304" pitchFamily="18" charset="0"/>
              </a:rPr>
              <a:t>Kementerian Pendidikan 1990:85).</a:t>
            </a:r>
            <a:endParaRPr lang="ms-MY" b="0" i="0" dirty="0">
              <a:solidFill>
                <a:srgbClr val="000000"/>
              </a:solidFill>
              <a:effectLst/>
              <a:latin typeface="Times New Roman" panose="02020603050405020304" pitchFamily="18" charset="0"/>
            </a:endParaRPr>
          </a:p>
          <a:p>
            <a:pPr algn="l">
              <a:buFont typeface="+mj-lt"/>
              <a:buAutoNum type="arabicPeriod"/>
            </a:pPr>
            <a:r>
              <a:rPr lang="ms-MY" b="0" i="0" dirty="0">
                <a:solidFill>
                  <a:srgbClr val="000000"/>
                </a:solidFill>
                <a:effectLst/>
                <a:latin typeface="Times New Roman" panose="02020603050405020304" pitchFamily="18" charset="0"/>
              </a:rPr>
              <a:t>Teknik perbincangan adalah satu aktiviti pengajaran dan pembelajaran berbentuk perbualan dan ia dilakukan dikalangan pelajar dibawah penyeliaan dan kawalan seorang guru.</a:t>
            </a:r>
          </a:p>
          <a:p>
            <a:pPr algn="l">
              <a:buFont typeface="+mj-lt"/>
              <a:buAutoNum type="arabicPeriod"/>
            </a:pPr>
            <a:r>
              <a:rPr lang="ms-MY" b="0" i="0" dirty="0">
                <a:solidFill>
                  <a:srgbClr val="000000"/>
                </a:solidFill>
                <a:effectLst/>
                <a:latin typeface="Times New Roman" panose="02020603050405020304" pitchFamily="18" charset="0"/>
              </a:rPr>
              <a:t>Melibatkan aktiviti perbincangan antara pelajar secara bekerjasama dalam mengeluarkan pandangan masing-masing mengenai sesuatu perkara atau topik yang diberi. Misalnya bermesyuarat, forum, seminar, bengkel, bahas dan debat.</a:t>
            </a:r>
          </a:p>
          <a:p>
            <a:endParaRPr lang="th-TH" dirty="0"/>
          </a:p>
        </p:txBody>
      </p:sp>
    </p:spTree>
    <p:extLst>
      <p:ext uri="{BB962C8B-B14F-4D97-AF65-F5344CB8AC3E}">
        <p14:creationId xmlns:p14="http://schemas.microsoft.com/office/powerpoint/2010/main" val="182869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DB82FD5F-032B-4C8B-B498-F589344333DA}"/>
              </a:ext>
            </a:extLst>
          </p:cNvPr>
          <p:cNvSpPr>
            <a:spLocks noGrp="1"/>
          </p:cNvSpPr>
          <p:nvPr>
            <p:ph type="title"/>
          </p:nvPr>
        </p:nvSpPr>
        <p:spPr/>
        <p:txBody>
          <a:bodyPr/>
          <a:lstStyle/>
          <a:p>
            <a:endParaRPr lang="th-TH"/>
          </a:p>
        </p:txBody>
      </p:sp>
      <p:sp>
        <p:nvSpPr>
          <p:cNvPr id="3" name="ตัวแทนเนื้อหา 2">
            <a:extLst>
              <a:ext uri="{FF2B5EF4-FFF2-40B4-BE49-F238E27FC236}">
                <a16:creationId xmlns:a16="http://schemas.microsoft.com/office/drawing/2014/main" id="{E3E2E37D-B1F3-4785-B090-A1057D9FB1AA}"/>
              </a:ext>
            </a:extLst>
          </p:cNvPr>
          <p:cNvSpPr>
            <a:spLocks noGrp="1"/>
          </p:cNvSpPr>
          <p:nvPr>
            <p:ph idx="1"/>
          </p:nvPr>
        </p:nvSpPr>
        <p:spPr/>
        <p:txBody>
          <a:bodyPr/>
          <a:lstStyle/>
          <a:p>
            <a:pPr algn="l">
              <a:buFont typeface="+mj-lt"/>
              <a:buAutoNum type="arabicPeriod"/>
            </a:pPr>
            <a:r>
              <a:rPr lang="ms-MY" b="0" i="0" dirty="0">
                <a:solidFill>
                  <a:srgbClr val="000000"/>
                </a:solidFill>
                <a:effectLst/>
                <a:latin typeface="Times New Roman" panose="02020603050405020304" pitchFamily="18" charset="0"/>
              </a:rPr>
              <a:t>Dalam perbincangan ini akan memberi peluang dan ruang bagi mereka untuk bercakap terutama dalam aktiviti separa formal. Latihan sebegini bukan sahaja sekadar mempertajamkan minda malah dapat melatih kepetahan pelajar untuk bercakap dan mengeluarkan pendapat.</a:t>
            </a:r>
          </a:p>
          <a:p>
            <a:pPr algn="l">
              <a:buFont typeface="+mj-lt"/>
              <a:buAutoNum type="arabicPeriod"/>
            </a:pPr>
            <a:r>
              <a:rPr lang="ms-MY" b="0" i="0" dirty="0">
                <a:solidFill>
                  <a:srgbClr val="000000"/>
                </a:solidFill>
                <a:effectLst/>
                <a:latin typeface="Times New Roman" panose="02020603050405020304" pitchFamily="18" charset="0"/>
              </a:rPr>
              <a:t>Peranan guru akan berubah-ubah kerana aktiviti ini dikendalikan oleh pelajar sendiri.</a:t>
            </a:r>
          </a:p>
          <a:p>
            <a:pPr algn="l">
              <a:buFont typeface="+mj-lt"/>
              <a:buAutoNum type="arabicPeriod"/>
            </a:pPr>
            <a:r>
              <a:rPr lang="ms-MY" b="0" i="0" dirty="0">
                <a:solidFill>
                  <a:srgbClr val="000000"/>
                </a:solidFill>
                <a:effectLst/>
                <a:latin typeface="Times New Roman" panose="02020603050405020304" pitchFamily="18" charset="0"/>
              </a:rPr>
              <a:t>Teknik perbincangan boleh dijalankan mengikut langkah-langkah berikut :</a:t>
            </a:r>
          </a:p>
          <a:p>
            <a:pPr algn="l">
              <a:buFont typeface="+mj-lt"/>
              <a:buAutoNum type="arabicPeriod"/>
            </a:pPr>
            <a:r>
              <a:rPr lang="ms-MY" b="0" i="0" dirty="0">
                <a:solidFill>
                  <a:srgbClr val="000000"/>
                </a:solidFill>
                <a:effectLst/>
                <a:latin typeface="Times New Roman" panose="02020603050405020304" pitchFamily="18" charset="0"/>
              </a:rPr>
              <a:t>Guru menarik perhatian murid kepada tajuk perbincangan yang akan dijalankan.</a:t>
            </a:r>
          </a:p>
          <a:p>
            <a:endParaRPr lang="th-TH" dirty="0"/>
          </a:p>
        </p:txBody>
      </p:sp>
    </p:spTree>
    <p:extLst>
      <p:ext uri="{BB962C8B-B14F-4D97-AF65-F5344CB8AC3E}">
        <p14:creationId xmlns:p14="http://schemas.microsoft.com/office/powerpoint/2010/main" val="2633669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0CBE260D-B9C6-4589-B5DE-0F7FAE3A07BF}"/>
              </a:ext>
            </a:extLst>
          </p:cNvPr>
          <p:cNvSpPr>
            <a:spLocks noGrp="1"/>
          </p:cNvSpPr>
          <p:nvPr>
            <p:ph type="title"/>
          </p:nvPr>
        </p:nvSpPr>
        <p:spPr/>
        <p:txBody>
          <a:bodyPr/>
          <a:lstStyle/>
          <a:p>
            <a:endParaRPr lang="th-TH"/>
          </a:p>
        </p:txBody>
      </p:sp>
      <p:sp>
        <p:nvSpPr>
          <p:cNvPr id="3" name="ตัวแทนเนื้อหา 2">
            <a:extLst>
              <a:ext uri="{FF2B5EF4-FFF2-40B4-BE49-F238E27FC236}">
                <a16:creationId xmlns:a16="http://schemas.microsoft.com/office/drawing/2014/main" id="{06997270-5B3B-444F-A521-44E18E557093}"/>
              </a:ext>
            </a:extLst>
          </p:cNvPr>
          <p:cNvSpPr>
            <a:spLocks noGrp="1"/>
          </p:cNvSpPr>
          <p:nvPr>
            <p:ph idx="1"/>
          </p:nvPr>
        </p:nvSpPr>
        <p:spPr/>
        <p:txBody>
          <a:bodyPr>
            <a:normAutofit/>
          </a:bodyPr>
          <a:lstStyle/>
          <a:p>
            <a:pPr algn="l">
              <a:buFont typeface="+mj-lt"/>
              <a:buAutoNum type="arabicPeriod"/>
            </a:pPr>
            <a:r>
              <a:rPr lang="ms-MY" b="0" i="0" dirty="0">
                <a:solidFill>
                  <a:srgbClr val="000000"/>
                </a:solidFill>
                <a:effectLst/>
                <a:latin typeface="Times New Roman" panose="02020603050405020304" pitchFamily="18" charset="0"/>
              </a:rPr>
              <a:t>Guru membahagikan murid kepada beberapa kumpulan dan kemudian memilih seorang ketua yang boleh dipertanggungjawabkan untuk memastikan semua aspek perbincangan dapat dijalankan dan dicapai.</a:t>
            </a:r>
          </a:p>
          <a:p>
            <a:pPr algn="l">
              <a:buFont typeface="+mj-lt"/>
              <a:buAutoNum type="arabicPeriod"/>
            </a:pPr>
            <a:r>
              <a:rPr lang="ms-MY" b="0" i="0" dirty="0">
                <a:solidFill>
                  <a:srgbClr val="000000"/>
                </a:solidFill>
                <a:effectLst/>
                <a:latin typeface="Times New Roman" panose="02020603050405020304" pitchFamily="18" charset="0"/>
              </a:rPr>
              <a:t>Guru kemudian menugaskan setiap kumpulan mendapatkan maklumat dengan cara berbincang dengan ahli-ahli kumpulan.</a:t>
            </a:r>
          </a:p>
          <a:p>
            <a:endParaRPr lang="th-TH" dirty="0"/>
          </a:p>
        </p:txBody>
      </p:sp>
    </p:spTree>
    <p:extLst>
      <p:ext uri="{BB962C8B-B14F-4D97-AF65-F5344CB8AC3E}">
        <p14:creationId xmlns:p14="http://schemas.microsoft.com/office/powerpoint/2010/main" val="1599441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1C512C4C-BEC4-4ED0-9E25-C2DFFDB06AB0}"/>
              </a:ext>
            </a:extLst>
          </p:cNvPr>
          <p:cNvSpPr>
            <a:spLocks noGrp="1"/>
          </p:cNvSpPr>
          <p:nvPr>
            <p:ph type="title"/>
          </p:nvPr>
        </p:nvSpPr>
        <p:spPr/>
        <p:txBody>
          <a:bodyPr/>
          <a:lstStyle/>
          <a:p>
            <a:endParaRPr lang="th-TH"/>
          </a:p>
        </p:txBody>
      </p:sp>
      <p:sp>
        <p:nvSpPr>
          <p:cNvPr id="3" name="ตัวแทนเนื้อหา 2">
            <a:extLst>
              <a:ext uri="{FF2B5EF4-FFF2-40B4-BE49-F238E27FC236}">
                <a16:creationId xmlns:a16="http://schemas.microsoft.com/office/drawing/2014/main" id="{C1D965B1-DED1-465F-A237-EDA880DB6198}"/>
              </a:ext>
            </a:extLst>
          </p:cNvPr>
          <p:cNvSpPr>
            <a:spLocks noGrp="1"/>
          </p:cNvSpPr>
          <p:nvPr>
            <p:ph idx="1"/>
          </p:nvPr>
        </p:nvSpPr>
        <p:spPr/>
        <p:txBody>
          <a:bodyPr/>
          <a:lstStyle/>
          <a:p>
            <a:pPr marL="0" indent="0" algn="l">
              <a:buNone/>
            </a:pPr>
            <a:r>
              <a:rPr lang="ms-MY" b="0" i="0" dirty="0">
                <a:solidFill>
                  <a:srgbClr val="000000"/>
                </a:solidFill>
                <a:effectLst/>
                <a:latin typeface="Times New Roman" panose="02020603050405020304" pitchFamily="18" charset="0"/>
              </a:rPr>
              <a:t>3.Ketika perbincangan guru harus bergerak dari satu kumpulan ke satu kumpulan yang lain, menegaskan perkara-perkara yang perlu dibincangkan dan mengarahkan perbincangan menghala kearah perkara yang betul.</a:t>
            </a:r>
          </a:p>
          <a:p>
            <a:pPr marL="0" indent="0" algn="l">
              <a:buNone/>
            </a:pPr>
            <a:r>
              <a:rPr lang="ms-MY" b="0" i="0" dirty="0">
                <a:solidFill>
                  <a:srgbClr val="000000"/>
                </a:solidFill>
                <a:effectLst/>
                <a:latin typeface="Times New Roman" panose="02020603050405020304" pitchFamily="18" charset="0"/>
              </a:rPr>
              <a:t>4.Setelah tamat perbincangan guru boleh meminta laporan daripada setiap kumpulan. Hasil perbincangan boleh dicatatkan dipapan tulis mengikut mana-mana yang penting. Setelah dibincang guru bolehlah menjalankan aktiviti penulisan dan sebagainya.</a:t>
            </a:r>
          </a:p>
          <a:p>
            <a:endParaRPr lang="th-TH" dirty="0"/>
          </a:p>
        </p:txBody>
      </p:sp>
    </p:spTree>
    <p:extLst>
      <p:ext uri="{BB962C8B-B14F-4D97-AF65-F5344CB8AC3E}">
        <p14:creationId xmlns:p14="http://schemas.microsoft.com/office/powerpoint/2010/main" val="1754311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E75960A2-39B9-4673-94C9-39F33228EA91}"/>
              </a:ext>
            </a:extLst>
          </p:cNvPr>
          <p:cNvSpPr>
            <a:spLocks noGrp="1"/>
          </p:cNvSpPr>
          <p:nvPr>
            <p:ph type="title"/>
          </p:nvPr>
        </p:nvSpPr>
        <p:spPr/>
        <p:txBody>
          <a:bodyPr/>
          <a:lstStyle/>
          <a:p>
            <a:endParaRPr lang="th-TH"/>
          </a:p>
        </p:txBody>
      </p:sp>
      <p:sp>
        <p:nvSpPr>
          <p:cNvPr id="3" name="ตัวแทนเนื้อหา 2">
            <a:extLst>
              <a:ext uri="{FF2B5EF4-FFF2-40B4-BE49-F238E27FC236}">
                <a16:creationId xmlns:a16="http://schemas.microsoft.com/office/drawing/2014/main" id="{7459CB7D-9FCE-4A12-B04C-DA1D718A7718}"/>
              </a:ext>
            </a:extLst>
          </p:cNvPr>
          <p:cNvSpPr>
            <a:spLocks noGrp="1"/>
          </p:cNvSpPr>
          <p:nvPr>
            <p:ph idx="1"/>
          </p:nvPr>
        </p:nvSpPr>
        <p:spPr/>
        <p:txBody>
          <a:bodyPr/>
          <a:lstStyle/>
          <a:p>
            <a:pPr algn="l"/>
            <a:r>
              <a:rPr lang="ms-MY" b="1" i="0" u="sng" dirty="0">
                <a:solidFill>
                  <a:srgbClr val="000000"/>
                </a:solidFill>
                <a:effectLst/>
                <a:latin typeface="Times New Roman" panose="02020603050405020304" pitchFamily="18" charset="0"/>
              </a:rPr>
              <a:t>4. TEKNIK FORUM</a:t>
            </a:r>
            <a:endParaRPr lang="ms-MY" b="0" i="0" dirty="0">
              <a:solidFill>
                <a:srgbClr val="000000"/>
              </a:solidFill>
              <a:effectLst/>
              <a:latin typeface="Times New Roman" panose="02020603050405020304" pitchFamily="18" charset="0"/>
            </a:endParaRPr>
          </a:p>
          <a:p>
            <a:pPr algn="l">
              <a:buFont typeface="+mj-lt"/>
              <a:buAutoNum type="arabicPeriod"/>
            </a:pPr>
            <a:r>
              <a:rPr lang="ms-MY" b="0" i="0" dirty="0">
                <a:solidFill>
                  <a:srgbClr val="000000"/>
                </a:solidFill>
                <a:effectLst/>
                <a:latin typeface="Times New Roman" panose="02020603050405020304" pitchFamily="18" charset="0"/>
              </a:rPr>
              <a:t>Forum merupakan satu sesi perbincangan yang melibatkan beberapa ahli panel untuk mencanai fikiran dan mengemukan pendapat tentang sesuatu tajuk, dimana ia dijalankan secara formal.</a:t>
            </a:r>
          </a:p>
          <a:p>
            <a:pPr algn="l">
              <a:buFont typeface="+mj-lt"/>
              <a:buAutoNum type="arabicPeriod"/>
            </a:pPr>
            <a:r>
              <a:rPr lang="ms-MY" b="0" i="0" dirty="0">
                <a:solidFill>
                  <a:srgbClr val="000000"/>
                </a:solidFill>
                <a:effectLst/>
                <a:latin typeface="Times New Roman" panose="02020603050405020304" pitchFamily="18" charset="0"/>
              </a:rPr>
              <a:t>Teknik berforum merupakan salah satu aktiviti lisan yang sesuai, di mana pelajar akan berkongsi pengetahuan dan pengalaman secara langsung untuk meningkatkan kemahiran menyampaikan idea dan fikiran dengan jelas, objektif, kreatif dan rasional.</a:t>
            </a:r>
          </a:p>
          <a:p>
            <a:endParaRPr lang="th-TH" dirty="0"/>
          </a:p>
        </p:txBody>
      </p:sp>
    </p:spTree>
    <p:extLst>
      <p:ext uri="{BB962C8B-B14F-4D97-AF65-F5344CB8AC3E}">
        <p14:creationId xmlns:p14="http://schemas.microsoft.com/office/powerpoint/2010/main" val="2514197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4ABF69B9-CFB0-4566-A671-152C9E081FB0}"/>
              </a:ext>
            </a:extLst>
          </p:cNvPr>
          <p:cNvSpPr>
            <a:spLocks noGrp="1"/>
          </p:cNvSpPr>
          <p:nvPr>
            <p:ph type="title"/>
          </p:nvPr>
        </p:nvSpPr>
        <p:spPr/>
        <p:txBody>
          <a:bodyPr/>
          <a:lstStyle/>
          <a:p>
            <a:endParaRPr lang="th-TH"/>
          </a:p>
        </p:txBody>
      </p:sp>
      <p:sp>
        <p:nvSpPr>
          <p:cNvPr id="3" name="ตัวแทนเนื้อหา 2">
            <a:extLst>
              <a:ext uri="{FF2B5EF4-FFF2-40B4-BE49-F238E27FC236}">
                <a16:creationId xmlns:a16="http://schemas.microsoft.com/office/drawing/2014/main" id="{DB3E9B45-C99E-447F-A8D1-7A9E95C23BA3}"/>
              </a:ext>
            </a:extLst>
          </p:cNvPr>
          <p:cNvSpPr>
            <a:spLocks noGrp="1"/>
          </p:cNvSpPr>
          <p:nvPr>
            <p:ph idx="1"/>
          </p:nvPr>
        </p:nvSpPr>
        <p:spPr/>
        <p:txBody>
          <a:bodyPr/>
          <a:lstStyle/>
          <a:p>
            <a:pPr marL="0" indent="0" algn="l">
              <a:buNone/>
            </a:pPr>
            <a:r>
              <a:rPr lang="ms-MY" b="0" i="0" dirty="0">
                <a:solidFill>
                  <a:srgbClr val="000000"/>
                </a:solidFill>
                <a:effectLst/>
                <a:latin typeface="Times New Roman" panose="02020603050405020304" pitchFamily="18" charset="0"/>
              </a:rPr>
              <a:t>3.Untuk menjayakan aktiviti ini, tajuk forum yang dipilih haruslah mudah, menarik dan mencabar selaras dengan kemahiran, pencapaian serta peringkat umur pelajar.</a:t>
            </a:r>
          </a:p>
          <a:p>
            <a:pPr marL="0" indent="0" algn="l">
              <a:buNone/>
            </a:pPr>
            <a:r>
              <a:rPr lang="ms-MY" b="0" i="0" dirty="0">
                <a:solidFill>
                  <a:srgbClr val="000000"/>
                </a:solidFill>
                <a:effectLst/>
                <a:latin typeface="Times New Roman" panose="02020603050405020304" pitchFamily="18" charset="0"/>
              </a:rPr>
              <a:t>4.Persediaan yang rapi perlu dibuat sama ada sebelum, semasa dan selepas aktiviti.</a:t>
            </a:r>
          </a:p>
          <a:p>
            <a:endParaRPr lang="th-TH" dirty="0"/>
          </a:p>
        </p:txBody>
      </p:sp>
    </p:spTree>
    <p:extLst>
      <p:ext uri="{BB962C8B-B14F-4D97-AF65-F5344CB8AC3E}">
        <p14:creationId xmlns:p14="http://schemas.microsoft.com/office/powerpoint/2010/main" val="1581751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269E40A3-6272-4D63-B24A-1EFE39D283EB}"/>
              </a:ext>
            </a:extLst>
          </p:cNvPr>
          <p:cNvSpPr>
            <a:spLocks noGrp="1"/>
          </p:cNvSpPr>
          <p:nvPr>
            <p:ph type="title"/>
          </p:nvPr>
        </p:nvSpPr>
        <p:spPr/>
        <p:txBody>
          <a:bodyPr/>
          <a:lstStyle/>
          <a:p>
            <a:endParaRPr lang="th-TH"/>
          </a:p>
        </p:txBody>
      </p:sp>
      <p:sp>
        <p:nvSpPr>
          <p:cNvPr id="3" name="ตัวแทนเนื้อหา 2">
            <a:extLst>
              <a:ext uri="{FF2B5EF4-FFF2-40B4-BE49-F238E27FC236}">
                <a16:creationId xmlns:a16="http://schemas.microsoft.com/office/drawing/2014/main" id="{DC0BD917-84D1-4C9B-A5B9-63DA52CE7941}"/>
              </a:ext>
            </a:extLst>
          </p:cNvPr>
          <p:cNvSpPr>
            <a:spLocks noGrp="1"/>
          </p:cNvSpPr>
          <p:nvPr>
            <p:ph idx="1"/>
          </p:nvPr>
        </p:nvSpPr>
        <p:spPr/>
        <p:txBody>
          <a:bodyPr/>
          <a:lstStyle/>
          <a:p>
            <a:pPr algn="l">
              <a:buFont typeface="+mj-lt"/>
              <a:buAutoNum type="arabicPeriod"/>
            </a:pPr>
            <a:r>
              <a:rPr lang="ms-MY" b="1" i="0" u="sng" dirty="0">
                <a:solidFill>
                  <a:srgbClr val="000000"/>
                </a:solidFill>
                <a:effectLst/>
                <a:latin typeface="Times New Roman" panose="02020603050405020304" pitchFamily="18" charset="0"/>
              </a:rPr>
              <a:t>TEKNIK PERBAHASAN</a:t>
            </a:r>
            <a:r>
              <a:rPr lang="ms-MY" b="0" i="0" dirty="0">
                <a:solidFill>
                  <a:srgbClr val="000000"/>
                </a:solidFill>
                <a:effectLst/>
                <a:latin typeface="Times New Roman" panose="02020603050405020304" pitchFamily="18" charset="0"/>
              </a:rPr>
              <a:t>Bahas ialah pengucapan sama ada menyokong atau membangkang sesuatu pendirian dengan alasan yang logik dan idea yang tersusun.</a:t>
            </a:r>
          </a:p>
          <a:p>
            <a:pPr algn="l">
              <a:buFont typeface="+mj-lt"/>
              <a:buAutoNum type="arabicPeriod"/>
            </a:pPr>
            <a:r>
              <a:rPr lang="ms-MY" b="0" i="0" dirty="0">
                <a:solidFill>
                  <a:srgbClr val="000000"/>
                </a:solidFill>
                <a:effectLst/>
                <a:latin typeface="Times New Roman" panose="02020603050405020304" pitchFamily="18" charset="0"/>
              </a:rPr>
              <a:t>Teknik perbahasan ini sesuai diajar untuk semua peringkat pelajar di sekolah menengah.</a:t>
            </a:r>
          </a:p>
          <a:p>
            <a:pPr algn="l">
              <a:buFont typeface="+mj-lt"/>
              <a:buAutoNum type="arabicPeriod"/>
            </a:pPr>
            <a:r>
              <a:rPr lang="ms-MY" b="0" i="0" dirty="0">
                <a:solidFill>
                  <a:srgbClr val="000000"/>
                </a:solidFill>
                <a:effectLst/>
                <a:latin typeface="Times New Roman" panose="02020603050405020304" pitchFamily="18" charset="0"/>
              </a:rPr>
              <a:t>Antara manfaat teknik ini ialah :</a:t>
            </a:r>
          </a:p>
          <a:p>
            <a:pPr algn="l">
              <a:buFont typeface="+mj-lt"/>
              <a:buAutoNum type="arabicPeriod"/>
            </a:pPr>
            <a:r>
              <a:rPr lang="ms-MY" b="0" i="0" dirty="0">
                <a:solidFill>
                  <a:srgbClr val="000000"/>
                </a:solidFill>
                <a:effectLst/>
                <a:latin typeface="Times New Roman" panose="02020603050405020304" pitchFamily="18" charset="0"/>
              </a:rPr>
              <a:t>Memperkembangkan kecekapan berkomunikasi dengan berkesan</a:t>
            </a:r>
          </a:p>
          <a:p>
            <a:endParaRPr lang="th-TH" dirty="0"/>
          </a:p>
        </p:txBody>
      </p:sp>
    </p:spTree>
    <p:extLst>
      <p:ext uri="{BB962C8B-B14F-4D97-AF65-F5344CB8AC3E}">
        <p14:creationId xmlns:p14="http://schemas.microsoft.com/office/powerpoint/2010/main" val="187889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5BF4F4F8-B1E4-4377-8701-765E56682919}"/>
              </a:ext>
            </a:extLst>
          </p:cNvPr>
          <p:cNvSpPr>
            <a:spLocks noGrp="1"/>
          </p:cNvSpPr>
          <p:nvPr>
            <p:ph type="title"/>
          </p:nvPr>
        </p:nvSpPr>
        <p:spPr/>
        <p:txBody>
          <a:bodyPr/>
          <a:lstStyle/>
          <a:p>
            <a:endParaRPr lang="th-TH"/>
          </a:p>
        </p:txBody>
      </p:sp>
      <p:sp>
        <p:nvSpPr>
          <p:cNvPr id="3" name="ตัวแทนเนื้อหา 2">
            <a:extLst>
              <a:ext uri="{FF2B5EF4-FFF2-40B4-BE49-F238E27FC236}">
                <a16:creationId xmlns:a16="http://schemas.microsoft.com/office/drawing/2014/main" id="{B26D22B8-E0C4-406A-AE07-BFF587B4EB9A}"/>
              </a:ext>
            </a:extLst>
          </p:cNvPr>
          <p:cNvSpPr>
            <a:spLocks noGrp="1"/>
          </p:cNvSpPr>
          <p:nvPr>
            <p:ph idx="1"/>
          </p:nvPr>
        </p:nvSpPr>
        <p:spPr/>
        <p:txBody>
          <a:bodyPr/>
          <a:lstStyle/>
          <a:p>
            <a:pPr marL="0" indent="0" algn="l">
              <a:buNone/>
            </a:pPr>
            <a:r>
              <a:rPr lang="ms-MY" b="0" i="0" dirty="0">
                <a:solidFill>
                  <a:srgbClr val="000000"/>
                </a:solidFill>
                <a:effectLst/>
                <a:latin typeface="Times New Roman" panose="02020603050405020304" pitchFamily="18" charset="0"/>
              </a:rPr>
              <a:t>5.Melatih berfikir dengan pantas dan melahirkan buah fikiran dengan tepat dan teratur</a:t>
            </a:r>
          </a:p>
          <a:p>
            <a:pPr marL="0" indent="0" algn="l">
              <a:buNone/>
            </a:pPr>
            <a:r>
              <a:rPr lang="ms-MY" b="0" i="0" dirty="0">
                <a:solidFill>
                  <a:srgbClr val="000000"/>
                </a:solidFill>
                <a:effectLst/>
                <a:latin typeface="Times New Roman" panose="02020603050405020304" pitchFamily="18" charset="0"/>
              </a:rPr>
              <a:t>6.Menguasai kemahiran berbahasa dengan menggunakan struktur ayat yang betul dan laras bahasa yang sesuai.</a:t>
            </a:r>
          </a:p>
          <a:p>
            <a:pPr marL="0" indent="0" algn="l">
              <a:buNone/>
            </a:pPr>
            <a:r>
              <a:rPr lang="ms-MY" b="0" i="0" dirty="0">
                <a:solidFill>
                  <a:srgbClr val="000000"/>
                </a:solidFill>
                <a:effectLst/>
                <a:latin typeface="Times New Roman" panose="02020603050405020304" pitchFamily="18" charset="0"/>
              </a:rPr>
              <a:t>7.Mengemukakan hujah secara rasional, kritis dan kreatif.</a:t>
            </a:r>
          </a:p>
          <a:p>
            <a:endParaRPr lang="th-TH" dirty="0"/>
          </a:p>
        </p:txBody>
      </p:sp>
    </p:spTree>
    <p:extLst>
      <p:ext uri="{BB962C8B-B14F-4D97-AF65-F5344CB8AC3E}">
        <p14:creationId xmlns:p14="http://schemas.microsoft.com/office/powerpoint/2010/main" val="4026859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0B71061F-F6A6-4D3C-81F0-4587D04F35BE}"/>
              </a:ext>
            </a:extLst>
          </p:cNvPr>
          <p:cNvSpPr>
            <a:spLocks noGrp="1"/>
          </p:cNvSpPr>
          <p:nvPr>
            <p:ph type="title"/>
          </p:nvPr>
        </p:nvSpPr>
        <p:spPr/>
        <p:txBody>
          <a:bodyPr/>
          <a:lstStyle/>
          <a:p>
            <a:endParaRPr lang="th-TH"/>
          </a:p>
        </p:txBody>
      </p:sp>
      <p:sp>
        <p:nvSpPr>
          <p:cNvPr id="3" name="ตัวแทนเนื้อหา 2">
            <a:extLst>
              <a:ext uri="{FF2B5EF4-FFF2-40B4-BE49-F238E27FC236}">
                <a16:creationId xmlns:a16="http://schemas.microsoft.com/office/drawing/2014/main" id="{C95EE3FF-EDA5-41A5-BC1E-1B46158AA792}"/>
              </a:ext>
            </a:extLst>
          </p:cNvPr>
          <p:cNvSpPr>
            <a:spLocks noGrp="1"/>
          </p:cNvSpPr>
          <p:nvPr>
            <p:ph idx="1"/>
          </p:nvPr>
        </p:nvSpPr>
        <p:spPr/>
        <p:txBody>
          <a:bodyPr/>
          <a:lstStyle/>
          <a:p>
            <a:pPr marL="0" indent="0" algn="l">
              <a:buNone/>
            </a:pPr>
            <a:r>
              <a:rPr lang="ms-MY" b="0" i="0" dirty="0">
                <a:solidFill>
                  <a:srgbClr val="000000"/>
                </a:solidFill>
                <a:effectLst/>
                <a:latin typeface="Times New Roman" panose="02020603050405020304" pitchFamily="18" charset="0"/>
              </a:rPr>
              <a:t>8.Melatih kemahiran mendengar, menaakul, berhujah dan membidas.</a:t>
            </a:r>
          </a:p>
          <a:p>
            <a:pPr marL="0" indent="0" algn="l">
              <a:buNone/>
            </a:pPr>
            <a:r>
              <a:rPr lang="ms-MY" b="0" i="0" dirty="0">
                <a:solidFill>
                  <a:srgbClr val="000000"/>
                </a:solidFill>
                <a:effectLst/>
                <a:latin typeface="Times New Roman" panose="02020603050405020304" pitchFamily="18" charset="0"/>
              </a:rPr>
              <a:t>9.Guru perlu mengambil inisiatif sendiri untuk memupuk kebolehan berbahas di kalangan pelajar.</a:t>
            </a:r>
          </a:p>
          <a:p>
            <a:pPr marL="0" indent="0" algn="l">
              <a:buNone/>
            </a:pPr>
            <a:r>
              <a:rPr lang="ms-MY" b="0" i="0" dirty="0">
                <a:solidFill>
                  <a:srgbClr val="000000"/>
                </a:solidFill>
                <a:effectLst/>
                <a:latin typeface="Times New Roman" panose="02020603050405020304" pitchFamily="18" charset="0"/>
              </a:rPr>
              <a:t>10.Perkembangan kebolehan berbahas dengan sendirinya akan membawa kepada perkembangan kemahiran berbahasa, perkembangan mental yang positif, peningkatan ilmu dan pemupukan sifat-sifat kepimpinan.</a:t>
            </a:r>
          </a:p>
          <a:p>
            <a:endParaRPr lang="th-TH" dirty="0"/>
          </a:p>
        </p:txBody>
      </p:sp>
    </p:spTree>
    <p:extLst>
      <p:ext uri="{BB962C8B-B14F-4D97-AF65-F5344CB8AC3E}">
        <p14:creationId xmlns:p14="http://schemas.microsoft.com/office/powerpoint/2010/main" val="3878658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CB6FD40C-FA0C-4E93-89B3-F07DC835D5A9}"/>
              </a:ext>
            </a:extLst>
          </p:cNvPr>
          <p:cNvSpPr>
            <a:spLocks noGrp="1"/>
          </p:cNvSpPr>
          <p:nvPr>
            <p:ph type="title"/>
          </p:nvPr>
        </p:nvSpPr>
        <p:spPr/>
        <p:txBody>
          <a:bodyPr/>
          <a:lstStyle/>
          <a:p>
            <a:endParaRPr lang="th-TH"/>
          </a:p>
        </p:txBody>
      </p:sp>
      <p:sp>
        <p:nvSpPr>
          <p:cNvPr id="3" name="ตัวแทนเนื้อหา 2">
            <a:extLst>
              <a:ext uri="{FF2B5EF4-FFF2-40B4-BE49-F238E27FC236}">
                <a16:creationId xmlns:a16="http://schemas.microsoft.com/office/drawing/2014/main" id="{0AD63A0F-DD8F-4B8E-A226-23D8B6BEA6E2}"/>
              </a:ext>
            </a:extLst>
          </p:cNvPr>
          <p:cNvSpPr>
            <a:spLocks noGrp="1"/>
          </p:cNvSpPr>
          <p:nvPr>
            <p:ph idx="1"/>
          </p:nvPr>
        </p:nvSpPr>
        <p:spPr/>
        <p:txBody>
          <a:bodyPr>
            <a:normAutofit/>
          </a:bodyPr>
          <a:lstStyle/>
          <a:p>
            <a:r>
              <a:rPr lang="en-US" sz="6000" dirty="0" err="1"/>
              <a:t>Sekian</a:t>
            </a:r>
            <a:r>
              <a:rPr lang="en-US" sz="6000" dirty="0"/>
              <a:t> </a:t>
            </a:r>
            <a:r>
              <a:rPr lang="en-US" sz="6000" dirty="0" err="1"/>
              <a:t>wassalam</a:t>
            </a:r>
            <a:endParaRPr lang="th-TH" sz="6000" dirty="0"/>
          </a:p>
        </p:txBody>
      </p:sp>
    </p:spTree>
    <p:extLst>
      <p:ext uri="{BB962C8B-B14F-4D97-AF65-F5344CB8AC3E}">
        <p14:creationId xmlns:p14="http://schemas.microsoft.com/office/powerpoint/2010/main" val="4457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604D443E-324D-48DB-B8B0-8FA8AA8FF013}"/>
              </a:ext>
            </a:extLst>
          </p:cNvPr>
          <p:cNvSpPr>
            <a:spLocks noGrp="1"/>
          </p:cNvSpPr>
          <p:nvPr>
            <p:ph type="title"/>
          </p:nvPr>
        </p:nvSpPr>
        <p:spPr/>
        <p:txBody>
          <a:bodyPr/>
          <a:lstStyle/>
          <a:p>
            <a:r>
              <a:rPr lang="en-US" dirty="0"/>
              <a:t>5 TEKNIK PENGAJARAN BAHASA</a:t>
            </a:r>
            <a:br>
              <a:rPr lang="en-US" dirty="0"/>
            </a:br>
            <a:r>
              <a:rPr lang="en-US" dirty="0"/>
              <a:t>SEKOLAH MENENGAH</a:t>
            </a:r>
            <a:endParaRPr lang="th-TH" dirty="0"/>
          </a:p>
        </p:txBody>
      </p:sp>
      <p:sp>
        <p:nvSpPr>
          <p:cNvPr id="3" name="ตัวแทนเนื้อหา 2">
            <a:extLst>
              <a:ext uri="{FF2B5EF4-FFF2-40B4-BE49-F238E27FC236}">
                <a16:creationId xmlns:a16="http://schemas.microsoft.com/office/drawing/2014/main" id="{1F20FE68-CABC-4139-B200-4AD565102D49}"/>
              </a:ext>
            </a:extLst>
          </p:cNvPr>
          <p:cNvSpPr>
            <a:spLocks noGrp="1"/>
          </p:cNvSpPr>
          <p:nvPr>
            <p:ph idx="1"/>
          </p:nvPr>
        </p:nvSpPr>
        <p:spPr/>
        <p:txBody>
          <a:bodyPr/>
          <a:lstStyle/>
          <a:p>
            <a:pPr marL="0" indent="0" algn="l">
              <a:buNone/>
            </a:pPr>
            <a:r>
              <a:rPr lang="ms-MY" dirty="0">
                <a:solidFill>
                  <a:schemeClr val="tx1"/>
                </a:solidFill>
                <a:latin typeface="Times New Roman" panose="02020603050405020304" pitchFamily="18" charset="0"/>
              </a:rPr>
              <a:t>1</a:t>
            </a:r>
            <a:r>
              <a:rPr lang="ms-MY" b="0" i="0" dirty="0">
                <a:solidFill>
                  <a:schemeClr val="tx1"/>
                </a:solidFill>
                <a:effectLst/>
                <a:latin typeface="Times New Roman" panose="02020603050405020304" pitchFamily="18" charset="0"/>
              </a:rPr>
              <a:t>.Teknik sumbangsaran</a:t>
            </a:r>
          </a:p>
          <a:p>
            <a:pPr marL="0" indent="0" algn="l">
              <a:buNone/>
            </a:pPr>
            <a:r>
              <a:rPr lang="ms-MY" dirty="0">
                <a:solidFill>
                  <a:schemeClr val="tx1"/>
                </a:solidFill>
                <a:latin typeface="Times New Roman" panose="02020603050405020304" pitchFamily="18" charset="0"/>
              </a:rPr>
              <a:t>2</a:t>
            </a:r>
            <a:r>
              <a:rPr lang="ms-MY" b="0" i="0" dirty="0">
                <a:solidFill>
                  <a:schemeClr val="tx1"/>
                </a:solidFill>
                <a:effectLst/>
                <a:latin typeface="Times New Roman" panose="02020603050405020304" pitchFamily="18" charset="0"/>
              </a:rPr>
              <a:t>.Teknik drama</a:t>
            </a:r>
          </a:p>
          <a:p>
            <a:pPr marL="0" indent="0" algn="l">
              <a:buNone/>
            </a:pPr>
            <a:r>
              <a:rPr lang="ms-MY" dirty="0">
                <a:solidFill>
                  <a:schemeClr val="tx1"/>
                </a:solidFill>
                <a:latin typeface="Times New Roman" panose="02020603050405020304" pitchFamily="18" charset="0"/>
              </a:rPr>
              <a:t>3.</a:t>
            </a:r>
            <a:r>
              <a:rPr lang="ms-MY" b="0" i="0" dirty="0">
                <a:solidFill>
                  <a:schemeClr val="tx1"/>
                </a:solidFill>
                <a:effectLst/>
                <a:latin typeface="Times New Roman" panose="02020603050405020304" pitchFamily="18" charset="0"/>
              </a:rPr>
              <a:t>Teknik perbincangan</a:t>
            </a:r>
          </a:p>
          <a:p>
            <a:pPr marL="0" indent="0" algn="l">
              <a:buNone/>
            </a:pPr>
            <a:r>
              <a:rPr lang="ms-MY" dirty="0">
                <a:solidFill>
                  <a:schemeClr val="tx1"/>
                </a:solidFill>
                <a:latin typeface="Times New Roman" panose="02020603050405020304" pitchFamily="18" charset="0"/>
              </a:rPr>
              <a:t>4</a:t>
            </a:r>
            <a:r>
              <a:rPr lang="ms-MY" b="0" i="0" dirty="0">
                <a:solidFill>
                  <a:schemeClr val="tx1"/>
                </a:solidFill>
                <a:effectLst/>
                <a:latin typeface="Times New Roman" panose="02020603050405020304" pitchFamily="18" charset="0"/>
              </a:rPr>
              <a:t>.Teknik forum</a:t>
            </a:r>
          </a:p>
          <a:p>
            <a:pPr marL="0" indent="0" algn="l">
              <a:buNone/>
            </a:pPr>
            <a:r>
              <a:rPr lang="ms-MY" dirty="0">
                <a:solidFill>
                  <a:schemeClr val="tx1"/>
                </a:solidFill>
                <a:latin typeface="Times New Roman" panose="02020603050405020304" pitchFamily="18" charset="0"/>
              </a:rPr>
              <a:t>5. Teknik perbahasan</a:t>
            </a:r>
            <a:endParaRPr lang="ms-MY" b="0" i="0" dirty="0">
              <a:solidFill>
                <a:schemeClr val="tx1"/>
              </a:solidFill>
              <a:effectLst/>
              <a:latin typeface="Times New Roman" panose="02020603050405020304" pitchFamily="18" charset="0"/>
            </a:endParaRPr>
          </a:p>
          <a:p>
            <a:endParaRPr lang="th-TH" dirty="0"/>
          </a:p>
        </p:txBody>
      </p:sp>
    </p:spTree>
    <p:extLst>
      <p:ext uri="{BB962C8B-B14F-4D97-AF65-F5344CB8AC3E}">
        <p14:creationId xmlns:p14="http://schemas.microsoft.com/office/powerpoint/2010/main" val="3719255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E5764122-A26B-496E-9851-557A2E736081}"/>
              </a:ext>
            </a:extLst>
          </p:cNvPr>
          <p:cNvSpPr>
            <a:spLocks noGrp="1"/>
          </p:cNvSpPr>
          <p:nvPr>
            <p:ph type="title"/>
          </p:nvPr>
        </p:nvSpPr>
        <p:spPr/>
        <p:txBody>
          <a:bodyPr/>
          <a:lstStyle/>
          <a:p>
            <a:r>
              <a:rPr lang="en-US" dirty="0"/>
              <a:t>TEKNIK SUMBANGSARAN</a:t>
            </a:r>
            <a:endParaRPr lang="th-TH" dirty="0"/>
          </a:p>
        </p:txBody>
      </p:sp>
      <p:sp>
        <p:nvSpPr>
          <p:cNvPr id="3" name="ตัวแทนเนื้อหา 2">
            <a:extLst>
              <a:ext uri="{FF2B5EF4-FFF2-40B4-BE49-F238E27FC236}">
                <a16:creationId xmlns:a16="http://schemas.microsoft.com/office/drawing/2014/main" id="{0E976A20-46BE-46D9-96FD-B1C1F53BFC2F}"/>
              </a:ext>
            </a:extLst>
          </p:cNvPr>
          <p:cNvSpPr>
            <a:spLocks noGrp="1"/>
          </p:cNvSpPr>
          <p:nvPr>
            <p:ph idx="1"/>
          </p:nvPr>
        </p:nvSpPr>
        <p:spPr/>
        <p:txBody>
          <a:bodyPr/>
          <a:lstStyle/>
          <a:p>
            <a:pPr algn="l"/>
            <a:r>
              <a:rPr lang="ms-MY" b="1" i="0" u="sng" dirty="0">
                <a:solidFill>
                  <a:srgbClr val="000000"/>
                </a:solidFill>
                <a:effectLst/>
                <a:latin typeface="Times New Roman" panose="02020603050405020304" pitchFamily="18" charset="0"/>
              </a:rPr>
              <a:t> 1. TEKNIK SUMBANGSARAN</a:t>
            </a:r>
            <a:endParaRPr lang="ms-MY" b="0" i="0" dirty="0">
              <a:solidFill>
                <a:srgbClr val="000000"/>
              </a:solidFill>
              <a:effectLst/>
              <a:latin typeface="Times New Roman" panose="02020603050405020304" pitchFamily="18" charset="0"/>
            </a:endParaRPr>
          </a:p>
          <a:p>
            <a:pPr algn="l">
              <a:buFont typeface="Arial" panose="020B0604020202020204" pitchFamily="34" charset="0"/>
              <a:buChar char="•"/>
            </a:pPr>
            <a:r>
              <a:rPr lang="ms-MY" b="0" i="0" dirty="0">
                <a:solidFill>
                  <a:srgbClr val="000000"/>
                </a:solidFill>
                <a:effectLst/>
                <a:latin typeface="Times New Roman" panose="02020603050405020304" pitchFamily="18" charset="0"/>
              </a:rPr>
              <a:t>Teknik ini dikenali juga sebagai percambahan fikiran (brainstorming) yang merupakan satu sesi perbincangan yang membolehkan setiap ahli kumpulan menyumbangkan pendapat dan idea.</a:t>
            </a:r>
          </a:p>
          <a:p>
            <a:endParaRPr lang="th-TH" dirty="0"/>
          </a:p>
        </p:txBody>
      </p:sp>
    </p:spTree>
    <p:extLst>
      <p:ext uri="{BB962C8B-B14F-4D97-AF65-F5344CB8AC3E}">
        <p14:creationId xmlns:p14="http://schemas.microsoft.com/office/powerpoint/2010/main" val="2940280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54B9ED2D-8CCB-4EA0-978F-1E6E8FCF69D8}"/>
              </a:ext>
            </a:extLst>
          </p:cNvPr>
          <p:cNvSpPr>
            <a:spLocks noGrp="1"/>
          </p:cNvSpPr>
          <p:nvPr>
            <p:ph type="title"/>
          </p:nvPr>
        </p:nvSpPr>
        <p:spPr/>
        <p:txBody>
          <a:bodyPr/>
          <a:lstStyle/>
          <a:p>
            <a:endParaRPr lang="th-TH"/>
          </a:p>
        </p:txBody>
      </p:sp>
      <p:sp>
        <p:nvSpPr>
          <p:cNvPr id="3" name="ตัวแทนเนื้อหา 2">
            <a:extLst>
              <a:ext uri="{FF2B5EF4-FFF2-40B4-BE49-F238E27FC236}">
                <a16:creationId xmlns:a16="http://schemas.microsoft.com/office/drawing/2014/main" id="{28E3FE6A-1BF9-4B7C-8B25-1B021D7337C3}"/>
              </a:ext>
            </a:extLst>
          </p:cNvPr>
          <p:cNvSpPr>
            <a:spLocks noGrp="1"/>
          </p:cNvSpPr>
          <p:nvPr>
            <p:ph idx="1"/>
          </p:nvPr>
        </p:nvSpPr>
        <p:spPr/>
        <p:txBody>
          <a:bodyPr/>
          <a:lstStyle/>
          <a:p>
            <a:pPr algn="l">
              <a:buFont typeface="Arial" panose="020B0604020202020204" pitchFamily="34" charset="0"/>
              <a:buChar char="•"/>
            </a:pPr>
            <a:r>
              <a:rPr lang="ms-MY" b="0" i="0" dirty="0">
                <a:solidFill>
                  <a:srgbClr val="000000"/>
                </a:solidFill>
                <a:effectLst/>
                <a:latin typeface="Times New Roman" panose="02020603050405020304" pitchFamily="18" charset="0"/>
              </a:rPr>
              <a:t>Boleh didekati sebagai aktiviti permainan bahasa pada peringkat sekolah rendah dan berkembang menjadi aktiviti perbincangan yang lebh serius dan kompleks pada peringkat sekolah menengah, universiti dan latihan profesional.</a:t>
            </a:r>
          </a:p>
          <a:p>
            <a:pPr algn="l">
              <a:buFont typeface="Arial" panose="020B0604020202020204" pitchFamily="34" charset="0"/>
              <a:buChar char="•"/>
            </a:pPr>
            <a:r>
              <a:rPr lang="ms-MY" b="0" i="0" dirty="0">
                <a:solidFill>
                  <a:srgbClr val="000000"/>
                </a:solidFill>
                <a:effectLst/>
                <a:latin typeface="Times New Roman" panose="02020603050405020304" pitchFamily="18" charset="0"/>
              </a:rPr>
              <a:t>Menekankan pengeluaran idea daripada pembelajaran yang kretif.</a:t>
            </a:r>
          </a:p>
          <a:p>
            <a:endParaRPr lang="th-TH" dirty="0"/>
          </a:p>
        </p:txBody>
      </p:sp>
    </p:spTree>
    <p:extLst>
      <p:ext uri="{BB962C8B-B14F-4D97-AF65-F5344CB8AC3E}">
        <p14:creationId xmlns:p14="http://schemas.microsoft.com/office/powerpoint/2010/main" val="908267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73B72461-F03B-44BA-B295-9821ABAC91D3}"/>
              </a:ext>
            </a:extLst>
          </p:cNvPr>
          <p:cNvSpPr>
            <a:spLocks noGrp="1"/>
          </p:cNvSpPr>
          <p:nvPr>
            <p:ph type="title"/>
          </p:nvPr>
        </p:nvSpPr>
        <p:spPr/>
        <p:txBody>
          <a:bodyPr/>
          <a:lstStyle/>
          <a:p>
            <a:endParaRPr lang="th-TH"/>
          </a:p>
        </p:txBody>
      </p:sp>
      <p:sp>
        <p:nvSpPr>
          <p:cNvPr id="3" name="ตัวแทนเนื้อหา 2">
            <a:extLst>
              <a:ext uri="{FF2B5EF4-FFF2-40B4-BE49-F238E27FC236}">
                <a16:creationId xmlns:a16="http://schemas.microsoft.com/office/drawing/2014/main" id="{E6821079-05A9-4C2E-992C-6C02566B2704}"/>
              </a:ext>
            </a:extLst>
          </p:cNvPr>
          <p:cNvSpPr>
            <a:spLocks noGrp="1"/>
          </p:cNvSpPr>
          <p:nvPr>
            <p:ph idx="1"/>
          </p:nvPr>
        </p:nvSpPr>
        <p:spPr/>
        <p:txBody>
          <a:bodyPr/>
          <a:lstStyle/>
          <a:p>
            <a:pPr algn="l"/>
            <a:r>
              <a:rPr lang="ms-MY" b="1" i="0" u="sng" dirty="0">
                <a:solidFill>
                  <a:srgbClr val="000000"/>
                </a:solidFill>
                <a:effectLst/>
                <a:latin typeface="Times New Roman" panose="02020603050405020304" pitchFamily="18" charset="0"/>
              </a:rPr>
              <a:t>Tujuan Sumbangsaran</a:t>
            </a:r>
            <a:endParaRPr lang="ms-MY" b="0" i="0" dirty="0">
              <a:solidFill>
                <a:srgbClr val="000000"/>
              </a:solidFill>
              <a:effectLst/>
              <a:latin typeface="Times New Roman" panose="02020603050405020304" pitchFamily="18" charset="0"/>
            </a:endParaRPr>
          </a:p>
          <a:p>
            <a:pPr algn="l">
              <a:buFont typeface="Arial" panose="020B0604020202020204" pitchFamily="34" charset="0"/>
              <a:buChar char="•"/>
            </a:pPr>
            <a:r>
              <a:rPr lang="ms-MY" b="0" i="0" dirty="0">
                <a:solidFill>
                  <a:srgbClr val="000000"/>
                </a:solidFill>
                <a:effectLst/>
                <a:latin typeface="Times New Roman" panose="02020603050405020304" pitchFamily="18" charset="0"/>
              </a:rPr>
              <a:t>Topik perbincangan sesuai dengan kebolehan dan minat murid</a:t>
            </a:r>
          </a:p>
          <a:p>
            <a:pPr algn="l">
              <a:buFont typeface="Arial" panose="020B0604020202020204" pitchFamily="34" charset="0"/>
              <a:buChar char="•"/>
            </a:pPr>
            <a:r>
              <a:rPr lang="ms-MY" b="0" i="0" dirty="0">
                <a:solidFill>
                  <a:srgbClr val="000000"/>
                </a:solidFill>
                <a:effectLst/>
                <a:latin typeface="Times New Roman" panose="02020603050405020304" pitchFamily="18" charset="0"/>
              </a:rPr>
              <a:t>Garis panduan guru haruslah ringkas dan jelas</a:t>
            </a:r>
          </a:p>
          <a:p>
            <a:pPr algn="l">
              <a:buFont typeface="Arial" panose="020B0604020202020204" pitchFamily="34" charset="0"/>
              <a:buChar char="•"/>
            </a:pPr>
            <a:r>
              <a:rPr lang="ms-MY" b="0" i="0" dirty="0">
                <a:solidFill>
                  <a:srgbClr val="000000"/>
                </a:solidFill>
                <a:effectLst/>
                <a:latin typeface="Times New Roman" panose="02020603050405020304" pitchFamily="18" charset="0"/>
              </a:rPr>
              <a:t>Semua cadangan dan idea yang dikemukakan haruslah dicatat untuk dibincangkan dalam sesi umum.</a:t>
            </a:r>
          </a:p>
          <a:p>
            <a:pPr algn="l">
              <a:buFont typeface="Arial" panose="020B0604020202020204" pitchFamily="34" charset="0"/>
              <a:buChar char="•"/>
            </a:pPr>
            <a:r>
              <a:rPr lang="ms-MY" b="0" i="0" dirty="0">
                <a:solidFill>
                  <a:srgbClr val="000000"/>
                </a:solidFill>
                <a:effectLst/>
                <a:latin typeface="Times New Roman" panose="02020603050405020304" pitchFamily="18" charset="0"/>
              </a:rPr>
              <a:t>Setiap kumpulan mestilah memilih pengerusi yang betul-betul layak</a:t>
            </a:r>
          </a:p>
          <a:p>
            <a:endParaRPr lang="th-TH" dirty="0"/>
          </a:p>
        </p:txBody>
      </p:sp>
    </p:spTree>
    <p:extLst>
      <p:ext uri="{BB962C8B-B14F-4D97-AF65-F5344CB8AC3E}">
        <p14:creationId xmlns:p14="http://schemas.microsoft.com/office/powerpoint/2010/main" val="1326818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84168751-CA92-4081-AB0C-6C5CCA0A92AC}"/>
              </a:ext>
            </a:extLst>
          </p:cNvPr>
          <p:cNvSpPr>
            <a:spLocks noGrp="1"/>
          </p:cNvSpPr>
          <p:nvPr>
            <p:ph type="title"/>
          </p:nvPr>
        </p:nvSpPr>
        <p:spPr/>
        <p:txBody>
          <a:bodyPr/>
          <a:lstStyle/>
          <a:p>
            <a:endParaRPr lang="th-TH"/>
          </a:p>
        </p:txBody>
      </p:sp>
      <p:sp>
        <p:nvSpPr>
          <p:cNvPr id="3" name="ตัวแทนเนื้อหา 2">
            <a:extLst>
              <a:ext uri="{FF2B5EF4-FFF2-40B4-BE49-F238E27FC236}">
                <a16:creationId xmlns:a16="http://schemas.microsoft.com/office/drawing/2014/main" id="{828975A3-25FE-4B1C-B1A7-41763659D86D}"/>
              </a:ext>
            </a:extLst>
          </p:cNvPr>
          <p:cNvSpPr>
            <a:spLocks noGrp="1"/>
          </p:cNvSpPr>
          <p:nvPr>
            <p:ph idx="1"/>
          </p:nvPr>
        </p:nvSpPr>
        <p:spPr/>
        <p:txBody>
          <a:bodyPr/>
          <a:lstStyle/>
          <a:p>
            <a:pPr algn="l">
              <a:buFont typeface="Arial" panose="020B0604020202020204" pitchFamily="34" charset="0"/>
              <a:buChar char="•"/>
            </a:pPr>
            <a:r>
              <a:rPr lang="ms-MY" b="0" i="0" dirty="0">
                <a:solidFill>
                  <a:srgbClr val="000000"/>
                </a:solidFill>
                <a:effectLst/>
                <a:latin typeface="Times New Roman" panose="02020603050405020304" pitchFamily="18" charset="0"/>
              </a:rPr>
              <a:t>Setiap ahli diberi peluang untuk mengemukakan cadangan</a:t>
            </a:r>
          </a:p>
          <a:p>
            <a:pPr algn="l">
              <a:buFont typeface="Arial" panose="020B0604020202020204" pitchFamily="34" charset="0"/>
              <a:buChar char="•"/>
            </a:pPr>
            <a:r>
              <a:rPr lang="ms-MY" b="0" i="0" dirty="0">
                <a:solidFill>
                  <a:srgbClr val="000000"/>
                </a:solidFill>
                <a:effectLst/>
                <a:latin typeface="Times New Roman" panose="02020603050405020304" pitchFamily="18" charset="0"/>
              </a:rPr>
              <a:t>Pelajar digalakkan menyumbang seberapa banyak idea</a:t>
            </a:r>
          </a:p>
          <a:p>
            <a:pPr algn="l">
              <a:buFont typeface="Arial" panose="020B0604020202020204" pitchFamily="34" charset="0"/>
              <a:buChar char="•"/>
            </a:pPr>
            <a:r>
              <a:rPr lang="ms-MY" b="0" i="0" dirty="0">
                <a:solidFill>
                  <a:srgbClr val="000000"/>
                </a:solidFill>
                <a:effectLst/>
                <a:latin typeface="Times New Roman" panose="02020603050405020304" pitchFamily="18" charset="0"/>
              </a:rPr>
              <a:t>Suasana perbincangan yang tidak formal hendaklah diwujudkan.</a:t>
            </a:r>
          </a:p>
          <a:p>
            <a:pPr algn="l">
              <a:buFont typeface="Arial" panose="020B0604020202020204" pitchFamily="34" charset="0"/>
              <a:buChar char="•"/>
            </a:pPr>
            <a:r>
              <a:rPr lang="ms-MY" b="0" i="0" dirty="0">
                <a:solidFill>
                  <a:srgbClr val="000000"/>
                </a:solidFill>
                <a:effectLst/>
                <a:latin typeface="Times New Roman" panose="02020603050405020304" pitchFamily="18" charset="0"/>
              </a:rPr>
              <a:t>Pastikan peruntukan masa untuk sesi sumbangsaran adalah patut dan mencukupi</a:t>
            </a:r>
          </a:p>
          <a:p>
            <a:endParaRPr lang="en-US" dirty="0"/>
          </a:p>
          <a:p>
            <a:endParaRPr lang="th-TH" dirty="0"/>
          </a:p>
        </p:txBody>
      </p:sp>
    </p:spTree>
    <p:extLst>
      <p:ext uri="{BB962C8B-B14F-4D97-AF65-F5344CB8AC3E}">
        <p14:creationId xmlns:p14="http://schemas.microsoft.com/office/powerpoint/2010/main" val="103320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23539BF3-7FCC-4E90-B5CF-6D21B5428EAC}"/>
              </a:ext>
            </a:extLst>
          </p:cNvPr>
          <p:cNvSpPr>
            <a:spLocks noGrp="1"/>
          </p:cNvSpPr>
          <p:nvPr>
            <p:ph type="title"/>
          </p:nvPr>
        </p:nvSpPr>
        <p:spPr/>
        <p:txBody>
          <a:bodyPr/>
          <a:lstStyle/>
          <a:p>
            <a:endParaRPr lang="th-TH"/>
          </a:p>
        </p:txBody>
      </p:sp>
      <p:sp>
        <p:nvSpPr>
          <p:cNvPr id="3" name="ตัวแทนเนื้อหา 2">
            <a:extLst>
              <a:ext uri="{FF2B5EF4-FFF2-40B4-BE49-F238E27FC236}">
                <a16:creationId xmlns:a16="http://schemas.microsoft.com/office/drawing/2014/main" id="{E1EAF1B2-BDB3-455E-8985-A2835F18B587}"/>
              </a:ext>
            </a:extLst>
          </p:cNvPr>
          <p:cNvSpPr>
            <a:spLocks noGrp="1"/>
          </p:cNvSpPr>
          <p:nvPr>
            <p:ph idx="1"/>
          </p:nvPr>
        </p:nvSpPr>
        <p:spPr/>
        <p:txBody>
          <a:bodyPr/>
          <a:lstStyle/>
          <a:p>
            <a:pPr algn="l">
              <a:buFont typeface="Arial" panose="020B0604020202020204" pitchFamily="34" charset="0"/>
              <a:buChar char="•"/>
            </a:pPr>
            <a:r>
              <a:rPr lang="ms-MY" b="0" i="0" dirty="0">
                <a:solidFill>
                  <a:srgbClr val="000000"/>
                </a:solidFill>
                <a:effectLst/>
                <a:latin typeface="Times New Roman" panose="02020603050405020304" pitchFamily="18" charset="0"/>
              </a:rPr>
              <a:t>Digalakkan menggunakan prinsip 5W ( What? Why? Who? Where? How? )</a:t>
            </a:r>
          </a:p>
          <a:p>
            <a:pPr algn="l">
              <a:buFont typeface="Arial" panose="020B0604020202020204" pitchFamily="34" charset="0"/>
              <a:buChar char="•"/>
            </a:pPr>
            <a:r>
              <a:rPr lang="ms-MY" b="0" i="0" dirty="0">
                <a:solidFill>
                  <a:srgbClr val="000000"/>
                </a:solidFill>
                <a:effectLst/>
                <a:latin typeface="Times New Roman" panose="02020603050405020304" pitchFamily="18" charset="0"/>
              </a:rPr>
              <a:t>Cadangan dan idea yang dikemukakan tidak boleh dikritik</a:t>
            </a:r>
          </a:p>
          <a:p>
            <a:pPr algn="l">
              <a:buFont typeface="Arial" panose="020B0604020202020204" pitchFamily="34" charset="0"/>
              <a:buChar char="•"/>
            </a:pPr>
            <a:r>
              <a:rPr lang="ms-MY" b="0" i="0" dirty="0">
                <a:solidFill>
                  <a:srgbClr val="000000"/>
                </a:solidFill>
                <a:effectLst/>
                <a:latin typeface="Times New Roman" panose="02020603050405020304" pitchFamily="18" charset="0"/>
              </a:rPr>
              <a:t>Setiap kumpulan dimestikan mempunyai ahli-ahli yang pelbagai kebolehan</a:t>
            </a:r>
          </a:p>
          <a:p>
            <a:r>
              <a:rPr lang="ms-MY" b="0" i="0" dirty="0">
                <a:solidFill>
                  <a:srgbClr val="000000"/>
                </a:solidFill>
                <a:effectLst/>
                <a:latin typeface="Times New Roman" panose="02020603050405020304" pitchFamily="18" charset="0"/>
              </a:rPr>
              <a:t> </a:t>
            </a:r>
            <a:endParaRPr lang="th-TH" dirty="0"/>
          </a:p>
        </p:txBody>
      </p:sp>
    </p:spTree>
    <p:extLst>
      <p:ext uri="{BB962C8B-B14F-4D97-AF65-F5344CB8AC3E}">
        <p14:creationId xmlns:p14="http://schemas.microsoft.com/office/powerpoint/2010/main" val="1463672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EA14BCDA-6B34-46D9-A088-A207F350CCB6}"/>
              </a:ext>
            </a:extLst>
          </p:cNvPr>
          <p:cNvSpPr>
            <a:spLocks noGrp="1"/>
          </p:cNvSpPr>
          <p:nvPr>
            <p:ph type="title"/>
          </p:nvPr>
        </p:nvSpPr>
        <p:spPr/>
        <p:txBody>
          <a:bodyPr/>
          <a:lstStyle/>
          <a:p>
            <a:endParaRPr lang="th-TH"/>
          </a:p>
        </p:txBody>
      </p:sp>
      <p:sp>
        <p:nvSpPr>
          <p:cNvPr id="3" name="ตัวแทนเนื้อหา 2">
            <a:extLst>
              <a:ext uri="{FF2B5EF4-FFF2-40B4-BE49-F238E27FC236}">
                <a16:creationId xmlns:a16="http://schemas.microsoft.com/office/drawing/2014/main" id="{12408C79-1002-40AC-BD37-FD3694E53FB8}"/>
              </a:ext>
            </a:extLst>
          </p:cNvPr>
          <p:cNvSpPr>
            <a:spLocks noGrp="1"/>
          </p:cNvSpPr>
          <p:nvPr>
            <p:ph idx="1"/>
          </p:nvPr>
        </p:nvSpPr>
        <p:spPr>
          <a:xfrm>
            <a:off x="1066800" y="2092436"/>
            <a:ext cx="10058400" cy="3760891"/>
          </a:xfrm>
        </p:spPr>
        <p:txBody>
          <a:bodyPr/>
          <a:lstStyle/>
          <a:p>
            <a:pPr algn="l"/>
            <a:r>
              <a:rPr lang="ms-MY" b="1" i="0" u="sng" dirty="0">
                <a:solidFill>
                  <a:srgbClr val="000000"/>
                </a:solidFill>
                <a:effectLst/>
                <a:latin typeface="Times New Roman" panose="02020603050405020304" pitchFamily="18" charset="0"/>
              </a:rPr>
              <a:t>2. TEKNIK DRAMA</a:t>
            </a:r>
            <a:endParaRPr lang="ms-MY" b="0" i="0" dirty="0">
              <a:solidFill>
                <a:srgbClr val="000000"/>
              </a:solidFill>
              <a:effectLst/>
              <a:latin typeface="Times New Roman" panose="02020603050405020304" pitchFamily="18" charset="0"/>
            </a:endParaRPr>
          </a:p>
          <a:p>
            <a:pPr algn="l">
              <a:buFont typeface="Arial" panose="020B0604020202020204" pitchFamily="34" charset="0"/>
              <a:buChar char="•"/>
            </a:pPr>
            <a:r>
              <a:rPr lang="ms-MY" b="0" i="0" dirty="0">
                <a:solidFill>
                  <a:srgbClr val="000000"/>
                </a:solidFill>
                <a:effectLst/>
                <a:latin typeface="Times New Roman" panose="02020603050405020304" pitchFamily="18" charset="0"/>
              </a:rPr>
              <a:t>Tujuan utama adalah untuk melatih pelajar menggunakan unsur bahasa, unsur paralinguistik (jeda, nada dan intonasi) dan bukan linguistik (mimik muka, gerak tangan, kepala dan dll) dengan berkesan dalam sesuatu interaksi bahasa atau perbuatan.</a:t>
            </a:r>
          </a:p>
          <a:p>
            <a:pPr algn="l">
              <a:buFont typeface="Arial" panose="020B0604020202020204" pitchFamily="34" charset="0"/>
              <a:buChar char="•"/>
            </a:pPr>
            <a:r>
              <a:rPr lang="ms-MY" b="0" i="0" dirty="0">
                <a:solidFill>
                  <a:srgbClr val="000000"/>
                </a:solidFill>
                <a:effectLst/>
                <a:latin typeface="Times New Roman" panose="02020603050405020304" pitchFamily="18" charset="0"/>
              </a:rPr>
              <a:t>Penggunaannya dapat mendorong dan merangsang pelajar untuk menghubungkan perasaannya dengan matapelajaran yang dipelajarinya.</a:t>
            </a:r>
          </a:p>
          <a:p>
            <a:endParaRPr lang="th-TH" dirty="0"/>
          </a:p>
        </p:txBody>
      </p:sp>
    </p:spTree>
    <p:extLst>
      <p:ext uri="{BB962C8B-B14F-4D97-AF65-F5344CB8AC3E}">
        <p14:creationId xmlns:p14="http://schemas.microsoft.com/office/powerpoint/2010/main" val="2007047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D13D3D83-8DBC-49FF-92BF-74E0911AA982}"/>
              </a:ext>
            </a:extLst>
          </p:cNvPr>
          <p:cNvSpPr>
            <a:spLocks noGrp="1"/>
          </p:cNvSpPr>
          <p:nvPr>
            <p:ph type="title"/>
          </p:nvPr>
        </p:nvSpPr>
        <p:spPr/>
        <p:txBody>
          <a:bodyPr/>
          <a:lstStyle/>
          <a:p>
            <a:endParaRPr lang="th-TH"/>
          </a:p>
        </p:txBody>
      </p:sp>
      <p:sp>
        <p:nvSpPr>
          <p:cNvPr id="3" name="ตัวแทนเนื้อหา 2">
            <a:extLst>
              <a:ext uri="{FF2B5EF4-FFF2-40B4-BE49-F238E27FC236}">
                <a16:creationId xmlns:a16="http://schemas.microsoft.com/office/drawing/2014/main" id="{09B2B542-FDB1-4972-B8D9-5753FF4B5396}"/>
              </a:ext>
            </a:extLst>
          </p:cNvPr>
          <p:cNvSpPr>
            <a:spLocks noGrp="1"/>
          </p:cNvSpPr>
          <p:nvPr>
            <p:ph idx="1"/>
          </p:nvPr>
        </p:nvSpPr>
        <p:spPr/>
        <p:txBody>
          <a:bodyPr/>
          <a:lstStyle/>
          <a:p>
            <a:pPr algn="l">
              <a:buFont typeface="Arial" panose="020B0604020202020204" pitchFamily="34" charset="0"/>
              <a:buChar char="•"/>
            </a:pPr>
            <a:r>
              <a:rPr lang="ms-MY" b="0" i="0" dirty="0">
                <a:solidFill>
                  <a:srgbClr val="000000"/>
                </a:solidFill>
                <a:effectLst/>
                <a:latin typeface="Times New Roman" panose="02020603050405020304" pitchFamily="18" charset="0"/>
              </a:rPr>
              <a:t>Pelajar bebas meluahkan sesuatu, membuat penemuan, memberi dan berkongsi sesuatu.</a:t>
            </a:r>
          </a:p>
          <a:p>
            <a:pPr algn="l">
              <a:buFont typeface="Arial" panose="020B0604020202020204" pitchFamily="34" charset="0"/>
              <a:buChar char="•"/>
            </a:pPr>
            <a:r>
              <a:rPr lang="ms-MY" b="0" i="0" dirty="0">
                <a:solidFill>
                  <a:srgbClr val="000000"/>
                </a:solidFill>
                <a:effectLst/>
                <a:latin typeface="Times New Roman" panose="02020603050405020304" pitchFamily="18" charset="0"/>
              </a:rPr>
              <a:t>Drama berperanan sebagai ragam pembelajaran iaitu sebagai salah satu alat bantu pengajaran dan pembelajaran.</a:t>
            </a:r>
          </a:p>
          <a:p>
            <a:pPr algn="l">
              <a:buFont typeface="Arial" panose="020B0604020202020204" pitchFamily="34" charset="0"/>
              <a:buChar char="•"/>
            </a:pPr>
            <a:r>
              <a:rPr lang="ms-MY" b="0" i="0" dirty="0">
                <a:solidFill>
                  <a:srgbClr val="000000"/>
                </a:solidFill>
                <a:effectLst/>
                <a:latin typeface="Times New Roman" panose="02020603050405020304" pitchFamily="18" charset="0"/>
              </a:rPr>
              <a:t>Dapat menimbulkan keseronokan dan keberkesanan pembelajaran kepada pelajar, disamping dapat menyuburkan sahsiah pelajar.</a:t>
            </a:r>
          </a:p>
          <a:p>
            <a:r>
              <a:rPr lang="ms-MY" b="0" i="0" dirty="0">
                <a:solidFill>
                  <a:srgbClr val="000000"/>
                </a:solidFill>
                <a:effectLst/>
                <a:latin typeface="Times New Roman" panose="02020603050405020304" pitchFamily="18" charset="0"/>
              </a:rPr>
              <a:t> </a:t>
            </a:r>
            <a:endParaRPr lang="th-TH" dirty="0"/>
          </a:p>
        </p:txBody>
      </p:sp>
    </p:spTree>
    <p:extLst>
      <p:ext uri="{BB962C8B-B14F-4D97-AF65-F5344CB8AC3E}">
        <p14:creationId xmlns:p14="http://schemas.microsoft.com/office/powerpoint/2010/main" val="1718888422"/>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Avenir Next LT Pro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venir Next LT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251</TotalTime>
  <Words>816</Words>
  <Application>Microsoft Office PowerPoint</Application>
  <PresentationFormat>แบบจอกว้าง</PresentationFormat>
  <Paragraphs>60</Paragraphs>
  <Slides>19</Slides>
  <Notes>0</Notes>
  <HiddenSlides>0</HiddenSlides>
  <MMClips>0</MMClips>
  <ScaleCrop>false</ScaleCrop>
  <HeadingPairs>
    <vt:vector size="6" baseType="variant">
      <vt:variant>
        <vt:lpstr>ฟอนต์ที่ถูกใช้</vt:lpstr>
      </vt:variant>
      <vt:variant>
        <vt:i4>5</vt:i4>
      </vt:variant>
      <vt:variant>
        <vt:lpstr>ธีม</vt:lpstr>
      </vt:variant>
      <vt:variant>
        <vt:i4>1</vt:i4>
      </vt:variant>
      <vt:variant>
        <vt:lpstr>ชื่อเรื่องสไลด์</vt:lpstr>
      </vt:variant>
      <vt:variant>
        <vt:i4>19</vt:i4>
      </vt:variant>
    </vt:vector>
  </HeadingPairs>
  <TitlesOfParts>
    <vt:vector size="25" baseType="lpstr">
      <vt:lpstr>Arial</vt:lpstr>
      <vt:lpstr>Avenir Next LT Pro</vt:lpstr>
      <vt:lpstr>Avenir Next LT Pro Light</vt:lpstr>
      <vt:lpstr>Calibri</vt:lpstr>
      <vt:lpstr>Times New Roman</vt:lpstr>
      <vt:lpstr>RetrospectVTI</vt:lpstr>
      <vt:lpstr>Teknik mengajar Bahasa Melayu sekolah menengah</vt:lpstr>
      <vt:lpstr>5 TEKNIK PENGAJARAN BAHASA SEKOLAH MENENGAH</vt:lpstr>
      <vt:lpstr>TEKNIK SUMBANGSARAN</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Teknik mengajar Bahasa Melayu sekolah menengah</dc:title>
  <dc:creator>LENOVO</dc:creator>
  <cp:lastModifiedBy>LENOVO</cp:lastModifiedBy>
  <cp:revision>6</cp:revision>
  <dcterms:created xsi:type="dcterms:W3CDTF">2021-02-09T06:55:07Z</dcterms:created>
  <dcterms:modified xsi:type="dcterms:W3CDTF">2021-02-16T06:56:47Z</dcterms:modified>
</cp:coreProperties>
</file>