
<file path=[Content_Types].xml><?xml version="1.0" encoding="utf-8"?>
<Types xmlns="http://schemas.openxmlformats.org/package/2006/content-types">
  <Default Extension="gif" ContentType="image/gif"/>
  <Default Extension="jpeg" ContentType="image/jpeg"/>
  <Default Extension="pjp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7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3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6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681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34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761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52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14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62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1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667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5876-F1B0-4488-A1C4-783667BF14A9}" type="datetimeFigureOut">
              <a:rPr lang="th-TH" smtClean="0"/>
              <a:t>22/12/64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0522-2AC7-4CAF-BA61-B62028A96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1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jp"/><Relationship Id="rId7" Type="http://schemas.openxmlformats.org/officeDocument/2006/relationships/hyperlink" Target="http://econ.eco.ku.ac.th/2014/index.php/en/span-publications-span/research?start=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AB%E0%B8%99%E0%B8%B1%E0%B8%87%E0%B8%AA%E0%B8%B7%E0%B8%AD%E0%B8%AD%E0%B8%B4%E0%B9%80%E0%B8%A5%E0%B9%87%E0%B8%81%E0%B8%97%E0%B8%A3%E0%B8%AD%E0%B8%99%E0%B8%B4%E0%B8%81%E0%B8%AA%E0%B9%8C" TargetMode="External"/><Relationship Id="rId5" Type="http://schemas.openxmlformats.org/officeDocument/2006/relationships/hyperlink" Target="https://th.wikipedia.org/wiki/%E0%B8%AD%E0%B8%B4%E0%B9%80%E0%B8%A5%E0%B9%87%E0%B8%81%E0%B8%97%E0%B8%A3%E0%B8%AD%E0%B8%99%E0%B8%B4%E0%B8%81%E0%B8%AA%E0%B9%8C" TargetMode="External"/><Relationship Id="rId4" Type="http://schemas.openxmlformats.org/officeDocument/2006/relationships/image" Target="../media/image3.pj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j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obalilluminators.org/wp-content/uploads/2015/12/ICMRP-2013-Abstract-Proceeding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on.eco.ku.ac.th/2014/index.php/en/span-publications-span/research?start=2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.up.ac.th/files/journal_issue_list/2212_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pan1.un.org/intradoc/groups/public/documents/un/unpan021082.pdf" TargetMode="External"/><Relationship Id="rId2" Type="http://schemas.openxmlformats.org/officeDocument/2006/relationships/hyperlink" Target="http://www.polsci.chula.ac.th/weerasak/data/Paper%20and%20Article/Learning%20from%20Local%20Innovation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j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A7%E0%B8%B2%E0%B8%A3%E0%B8%AA%E0%B8%B2%E0%B8%A3" TargetMode="External"/><Relationship Id="rId2" Type="http://schemas.openxmlformats.org/officeDocument/2006/relationships/hyperlink" Target="https://th.wikipedia.org/wiki/%E0%B8%A0%E0%B8%B2%E0%B8%A9%E0%B8%B2%E0%B8%AD%E0%B8%B1%E0%B8%87%E0%B8%81%E0%B8%A4%E0%B8%A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eer-reviewed_periodical" TargetMode="External"/><Relationship Id="rId4" Type="http://schemas.openxmlformats.org/officeDocument/2006/relationships/hyperlink" Target="https://th.wikipedia.org/w/index.php?title=%E0%B8%A7%E0%B8%B2%E0%B8%A3%E0%B8%AA%E0%B8%B2%E0%B8%A3%E0%B8%9C%E0%B9%88%E0%B8%B2%E0%B8%99%E0%B8%81%E0%B8%B2%E0%B8%A3%E0%B8%97%E0%B8%9A%E0%B8%97%E0%B8%A7%E0%B8%99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icsonline.org/scholarly/dairy-research-papers-journals-articles-ppts-list.php" TargetMode="External"/><Relationship Id="rId2" Type="http://schemas.openxmlformats.org/officeDocument/2006/relationships/hyperlink" Target="http://www.favv-afsca.fgov.be/scientificcommittee/publications/articles/_documents/Claeys_2013_-_Raw_milk_-_risks_and_benefit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510986" y="268941"/>
            <a:ext cx="8108577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 งานวิจัย วารสาร บทความวิชาการ 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2" y="1223682"/>
            <a:ext cx="2479158" cy="307937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5" y="1049992"/>
            <a:ext cx="2476500" cy="34671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83" y="944375"/>
            <a:ext cx="2619375" cy="37052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09284" y="4800601"/>
            <a:ext cx="88347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สิ่งพิมพ์ที่เกิดจากความรู้ ความคิด ประสบการณ์ สติปัญญา และความฉลาดรอบรู้ของมนุษย์ เป็นแหล่งรวบรวมข้อมูล ความรู้ วรรณกรรม ต่าง ๆ สำหรับหนังสือในรูปแบบที่เก็บในลักษณะ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5" tooltip="อิเล็กทรอนิกส์"/>
              </a:rPr>
              <a:t>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จะเรียกว่า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6" tooltip="หนังสืออิเล็กทรอนิกส์"/>
              </a:rPr>
              <a:t>หนังสืออิเล็กทรอนิกส์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อีบุ๊ก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e-book)</a:t>
            </a:r>
          </a:p>
          <a:p>
            <a:pPr algn="thaiDist"/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  <a:hlinkClick r:id="rId7"/>
              </a:rPr>
              <a:t>Source:http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  <a:hlinkClick r:id="rId7"/>
              </a:rPr>
              <a:t>://econ.eco.ku.ac.th/2014/index.php/en/span-publications-span/research?start=20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ตัวแทนท้ายกระดาษ 10">
            <a:extLst>
              <a:ext uri="{FF2B5EF4-FFF2-40B4-BE49-F238E27FC236}">
                <a16:creationId xmlns:a16="http://schemas.microsoft.com/office/drawing/2014/main" id="{FEE95922-4BE1-C748-92D8-DED3C086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0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76518" y="134471"/>
            <a:ext cx="8377517" cy="1415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ผลงานวิจัยที่นำเสนอในที่ประชุมวิชาการ 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Proceedings)</a:t>
            </a:r>
          </a:p>
          <a:p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ผลงานวิชาการที่ได้นำเสนอในที่ประชุมวิชาการ ทั้งในระดับประเทศ หรือนานาชาติ  ที่เป็นการนำเสนอในรูปแบบ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oral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poster</a:t>
            </a:r>
            <a:endParaRPr lang="en-US" sz="27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0" y="1608839"/>
            <a:ext cx="3738282" cy="469302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82" y="1608839"/>
            <a:ext cx="3727272" cy="4693024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457200" y="6301863"/>
            <a:ext cx="793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http://globalilluminators.org/wp-content/uploads/2015/12/ICMRP-2013-Abstract-Proceeding.pdf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ท้ายกระดาษ 10">
            <a:extLst>
              <a:ext uri="{FF2B5EF4-FFF2-40B4-BE49-F238E27FC236}">
                <a16:creationId xmlns:a16="http://schemas.microsoft.com/office/drawing/2014/main" id="{DAB7502D-3792-3947-AF2A-477E59D7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7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632013" y="27064"/>
            <a:ext cx="8511987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(Book)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 Article)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บทความวิชาการ </a:t>
            </a:r>
            <a:r>
              <a:rPr lang="en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Article)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3" y="1143000"/>
            <a:ext cx="4329954" cy="5199928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5163670" y="1143001"/>
            <a:ext cx="36172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ผลงานวิชาการที่มีการจัดทำหรือจัดพิมพ์เผยแพร่ในลักษณะสื่อสิ่งพิมพ์ อาทิ หนังสือตำรา วารสาร สารานุกรม หนังสือพิมพ์ วิทยานิพนธ์ และรายงานการวิจัย จดหมายเหตุ และรายงานประจำปี เป็นต้น หรือมีการบันทึกในลักษณะของสื่อทัศนูปกรณ์ อาทิ เทปบันทึกเสียง วีดีทัศน์ วีซีดี และดีวีดี เป็นต้น หรือมีการบันทึกในลักษณะของเอกสารอีเล็กทรอ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นิค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อาทิ ฐานข้อมูลซีดีรอม เครื่องข่ายคอมพิวเตอร์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E-book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E-research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Neauman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1997:67)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http://econ.eco.ku.ac.th/2014/index.php/en/span-publications-span/research?start=20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ท้ายกระดาษ 10">
            <a:extLst>
              <a:ext uri="{FF2B5EF4-FFF2-40B4-BE49-F238E27FC236}">
                <a16:creationId xmlns:a16="http://schemas.microsoft.com/office/drawing/2014/main" id="{6B7068B5-07BF-E547-BDD4-E4DD23B0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7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8563" y="1282184"/>
            <a:ext cx="7866530" cy="181588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“บทความ”(</a:t>
            </a:r>
            <a:r>
              <a:rPr lang="en-US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Article)</a:t>
            </a:r>
            <a:r>
              <a:rPr lang="th-TH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เป็นรูปแบบการเขียนประเภทหนึ่ง ที่ผู้เขียนต้องการสื่อสารข้อเท็จจริงและความคิดเห็น ให้กับผู้อ่าน อย่างไรก็ตาม เนื้อหาที่นำเสนอนั้น ต้องมาจากข้อมูลจริง ไม่ใช่เรื่องแต่งหรือคิดขึ้นจากจินตนาการ และมีลักษณะเป็นข้อเขียนขนาดสั้น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13648" y="3757161"/>
            <a:ext cx="6024282" cy="15696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 และบทความวิชาการ </a:t>
            </a:r>
          </a:p>
          <a:p>
            <a:pPr algn="ctr"/>
            <a:r>
              <a:rPr lang="th-TH" sz="4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แตกต่างกันอย่างไร</a:t>
            </a:r>
            <a:r>
              <a:rPr lang="en-US" sz="4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800" b="1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CC1215B-3C0C-8248-950C-D71915D85646}"/>
              </a:ext>
            </a:extLst>
          </p:cNvPr>
          <p:cNvSpPr txBox="1"/>
          <p:nvPr/>
        </p:nvSpPr>
        <p:spPr>
          <a:xfrm>
            <a:off x="1" y="27064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(Book)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 Article)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บทความวิชาการ </a:t>
            </a:r>
            <a:r>
              <a:rPr lang="en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Article)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ท้ายกระดาษ 10">
            <a:extLst>
              <a:ext uri="{FF2B5EF4-FFF2-40B4-BE49-F238E27FC236}">
                <a16:creationId xmlns:a16="http://schemas.microsoft.com/office/drawing/2014/main" id="{848FA925-0F92-3D4F-B91D-FCF8B499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57201" y="2868067"/>
            <a:ext cx="8216152" cy="3600986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</a:rPr>
              <a:t>“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บทความวิจัย” หรือ 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Research article </a:t>
            </a:r>
            <a:r>
              <a:rPr lang="th-TH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เป็นบทความที่เป็นผลงานต่อเนื่องจากงานวิจัย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หรือสกัดมาจากงานวิจัย </a:t>
            </a:r>
            <a:r>
              <a:rPr lang="th-TH" u="sng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บทความประเภทนี้ เป็นบทความที่ประมวลสรุปกระบวนการวิจัย ให้มีความกระชับและสั้น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สำหรับตีพิมพ์เผยแพร่ในวารสารวิชาการ สื่อสิ่งพิมพ์ หรือที่ประชุมสัมมนา โดยการพิมพ์เผยแพร่บทความวิจัย ต้องผ่านการกลั่นกรองและตรวจสอบ เนื้อหาสาระและความถูกต้อง จากผู้ทรงคุณวุฒิในวงวิชาการนั้นๆ (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Peer review)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นอกจากนี้ จะต้องมีรูปแบบการจัดพิมพ์ ให้ได้ตามเกณฑ์มาตรฐานของวารสาร หรือคณะกรรมการประเมิน  ตัวอย่างบทความวิจัย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&gt;&gt;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http://journal.up.ac.th/files/journal_issue_list/2212_9.pdf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32633" y="1170566"/>
            <a:ext cx="556708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 บทความโดยทั่วไปจะมีเนื้อหาที่สำคัญอยู่ 3 ส่วนคือ </a:t>
            </a:r>
            <a:endParaRPr lang="th-TH" dirty="0"/>
          </a:p>
          <a:p>
            <a:r>
              <a:rPr lang="th-TH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1) ส่วนประกอบตอนต้นหรือส่วนนำ </a:t>
            </a:r>
            <a:endParaRPr lang="th-TH" sz="2400" dirty="0"/>
          </a:p>
          <a:p>
            <a:r>
              <a:rPr lang="th-TH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2) ส่วนเนื้อหา และ </a:t>
            </a:r>
            <a:endParaRPr lang="th-TH" sz="2400" dirty="0"/>
          </a:p>
          <a:p>
            <a:r>
              <a:rPr lang="th-TH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3) ส่วนท้าย  </a:t>
            </a:r>
            <a:endParaRPr lang="th-TH" sz="24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74DE456-B125-604A-B654-0C9390BB7D12}"/>
              </a:ext>
            </a:extLst>
          </p:cNvPr>
          <p:cNvSpPr txBox="1"/>
          <p:nvPr/>
        </p:nvSpPr>
        <p:spPr>
          <a:xfrm>
            <a:off x="1" y="27064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(Book)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 Article)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บทความวิชาการ </a:t>
            </a:r>
            <a:r>
              <a:rPr lang="en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Article)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ท้ายกระดาษ 10">
            <a:extLst>
              <a:ext uri="{FF2B5EF4-FFF2-40B4-BE49-F238E27FC236}">
                <a16:creationId xmlns:a16="http://schemas.microsoft.com/office/drawing/2014/main" id="{90A42884-23D5-0F4D-9ADA-A82D2F22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39590" y="1267866"/>
            <a:ext cx="7960659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“บทความวิชาการ หรือ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Academic  article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งานเขียนวิชาการซึ่งมีการวิเคราะห์ประเด็น ตามหลักวิชาการ โดยมีการสำรวจวรรณกรรมและวิเคราะห์อย่างเป็นระบบ เพื่อสนับสนุน จนสามารถสรุปผลการวิเคราะห์ในประเด็นนั้นได้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รูปแบบของบทความวิชาการ จะประกอบด้วย การเกริ่นนำที่แสดงเหตุผล หรือที่มาของประเด็นที่ต้องการอธิบายหรือวิเคราะห์ กระบวนการอธิบายหรือวิเคราะห์ และบทสรุป มีการอ้างอิงบรรณานุกรม ที่ครบถ้วนและสมบูรณ์ </a:t>
            </a:r>
          </a:p>
          <a:p>
            <a:pPr algn="thaiDist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ตัวอย่างบทความวิชาการ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&gt;&gt;</a:t>
            </a:r>
            <a:r>
              <a:rPr lang="en-US" sz="20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http://www.polsci.chula.ac.th/weerasak/data/Paper%20and%20Article/Learning%20from%20Local%20Innovations.pdf</a:t>
            </a:r>
            <a:endParaRPr lang="en-US" sz="20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dirty="0"/>
              <a:t>&gt;&gt;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http://unpan1.un.org/intradoc/groups/public/documents/un/unpan021082.pdf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B60F5DE-DC23-7547-B347-0CC58B850A07}"/>
              </a:ext>
            </a:extLst>
          </p:cNvPr>
          <p:cNvSpPr txBox="1"/>
          <p:nvPr/>
        </p:nvSpPr>
        <p:spPr>
          <a:xfrm>
            <a:off x="1" y="27064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(Book)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 Article)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บทความวิชาการ </a:t>
            </a:r>
            <a:r>
              <a:rPr lang="en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Article)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ท้ายกระดาษ 10">
            <a:extLst>
              <a:ext uri="{FF2B5EF4-FFF2-40B4-BE49-F238E27FC236}">
                <a16:creationId xmlns:a16="http://schemas.microsoft.com/office/drawing/2014/main" id="{C2C3AD39-039E-5149-AA00-6060A239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8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0989" y="1214951"/>
            <a:ext cx="8027894" cy="440120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โดยบทความวิชาการ จะมีลักษณะเฉพาะอยู่หลายประการ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1. 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ต้องเป็นเรื่องที่ผู้อ่านส่วนมาก กำลังสนใจอยู่ในขณะนั้น อาจเป็นปัญหาที่คนทั่วไป อยากทราบว่า จะดำเนินต่อไปอย่างไร หรือมีผลเช่นไร หรือเป็นเรื่องที่สอดคล้องกับเหตุการณ์ หรือสถานการณ์ หรือเข้ายุคเข้าสมัย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2.  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ต้องมีสาระ มีแก่นสาร อ่านแล้วได้ความรู้ หรือความคิดเพิ่มเติม มิใช่เรื่องเลื่อนลอย เหลวไหล ไร้สาระ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3.  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ต้องมีทัศนะ ข้อคิดเห็น และ/หรือ ข้อวินิจฉัยของผู้เขียนแทรกอยู่ด้วย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4.  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มีวิธีการเขียนที่ชวนให้อ่าน ทำให้เพลิดเพลินและชวนคิด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5.  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เนื้อหาสาระและวิธีเขียน เหมาะแก่ผู้อ่านระดับที่มีการศึกษา ทั้งนี้ เพราะผู้อ่านที่มีการศึกษาน้อย มักจะไม่อ่านบทความ แต่จะอ่านข่าวสดมากกว่า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C05731F-701E-9E4E-91AE-550D17C89698}"/>
              </a:ext>
            </a:extLst>
          </p:cNvPr>
          <p:cNvSpPr txBox="1"/>
          <p:nvPr/>
        </p:nvSpPr>
        <p:spPr>
          <a:xfrm>
            <a:off x="1" y="27064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(Book)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 Article)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บทความวิชาการ </a:t>
            </a:r>
            <a:r>
              <a:rPr lang="en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Article)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ท้ายกระดาษ 10">
            <a:extLst>
              <a:ext uri="{FF2B5EF4-FFF2-40B4-BE49-F238E27FC236}">
                <a16:creationId xmlns:a16="http://schemas.microsoft.com/office/drawing/2014/main" id="{C9FFEDC5-3358-0F46-AFA7-86D09A0B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5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383559"/>
            <a:ext cx="2789499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ตารางแสดงองค์ประกอบของบทความวิชาการ</a:t>
            </a:r>
          </a:p>
          <a:p>
            <a:pPr algn="ctr"/>
            <a:r>
              <a:rPr lang="th-TH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และบทความวิจัย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b="1569"/>
          <a:stretch/>
        </p:blipFill>
        <p:spPr>
          <a:xfrm>
            <a:off x="2789499" y="0"/>
            <a:ext cx="6172966" cy="6065134"/>
          </a:xfrm>
          <a:prstGeom prst="rect">
            <a:avLst/>
          </a:prstGeom>
        </p:spPr>
      </p:pic>
      <p:sp>
        <p:nvSpPr>
          <p:cNvPr id="6" name="ตัวแทนท้ายกระดาษ 10">
            <a:extLst>
              <a:ext uri="{FF2B5EF4-FFF2-40B4-BE49-F238E27FC236}">
                <a16:creationId xmlns:a16="http://schemas.microsoft.com/office/drawing/2014/main" id="{DB5CA74D-6E10-0D43-8097-85D795A9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1659285"/>
            <a:ext cx="9144000" cy="35394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วารสารวิชาการ (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tooltip="ภาษาอังกฤษ"/>
              </a:rPr>
              <a:t>อังกฤษ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academic / scientific / scholarly journal) 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3" tooltip="วารสาร"/>
              </a:rPr>
              <a:t>วารสาร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ที่ตีพิมพ์เป็นระยะอย่างสม่ำเสมอและจะต้องผ่าน </a:t>
            </a:r>
            <a:r>
              <a:rPr lang="th-TH" b="1" i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การตรวจคุณภาพบทความ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โดยผู้รู้ในสาขาวิชานั้นๆ หรือที่เรียกวารสารประเภทนี้เป็นการเฉพาะว่า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4" tooltip="วารสารผ่านการทบทวน (ไม่มีหน้า)"/>
              </a:rPr>
              <a:t>วารสารผ่านการทบทวน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5" tooltip="en:peer-reviewed periodical"/>
              </a:rPr>
              <a:t>peer-reviewed periodical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วารสารวิชาการเป็นเวทีสำหรับการแนะนำและนำเสนอผลงานค้นคว้าวิจัยใหม่หรือความเห็นทางวิชาการใหม่ๆ เพื่อรับการตรวจสอบและการวิพากษ์วิจารณ์ในหมู่ผู้รู้ด้วยกัน ปกติเนื้อหาสาระในวารสารจะอยู่ในรูปของบทความเสนอ </a:t>
            </a: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บท(ความ)ปริทัศน์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การวิจารณ์หนังสือ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งานตีพิมพ์ทางวิชาการและวิชาชีพที่ไม่มีการตรวจรับคุณภาพเรียกโดยทั่วไปว่า </a:t>
            </a: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นิตยสารวิชาชีพ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professional magazine)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1793CA2-E703-5343-BFEA-3C6E44AA2E41}"/>
              </a:ext>
            </a:extLst>
          </p:cNvPr>
          <p:cNvSpPr txBox="1"/>
          <p:nvPr/>
        </p:nvSpPr>
        <p:spPr>
          <a:xfrm>
            <a:off x="1" y="27064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(Book)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 Article)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บทความวิชาการ </a:t>
            </a:r>
            <a:r>
              <a:rPr lang="en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Article)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ท้ายกระดาษ 10">
            <a:extLst>
              <a:ext uri="{FF2B5EF4-FFF2-40B4-BE49-F238E27FC236}">
                <a16:creationId xmlns:a16="http://schemas.microsoft.com/office/drawing/2014/main" id="{BC4E1807-C11E-EA40-ACE1-0D188115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7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422773"/>
            <a:ext cx="9144000" cy="3570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บทความปริทัศน์ หรือ </a:t>
            </a:r>
            <a:r>
              <a:rPr lang="en-US" sz="30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Reviewed articles</a:t>
            </a:r>
            <a:r>
              <a:rPr lang="th-TH" sz="30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ซึ่ง อา</a:t>
            </a:r>
            <a:r>
              <a:rPr lang="th-TH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รันต์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พัฒโนทัย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ม.ป.ป</a:t>
            </a:r>
            <a:r>
              <a:rPr lang="th-TH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.) ให้ความหมายไว้ว่า หมายถึง บทความที่มีการผสมผสานแนวคิด และผลการวิจัยหลายๆงานวิจัย โดยผู้เขียนจะสังเคราะห์แนวคิดเหล่านี้ ตลอดจนสังเคราะห์ผลการวิจัยจากงานวิจัยต่างๆ เพื่อประมวลเป็นข้อโต้แย้งในเรื่องใดเรื่องหนึ่ง โดยวัตถุประสงค์ของการเขียนบทความปริทัศน์ คือ เป็นการสรุป วิเคราะห์ และสังเคราะห์ความรู้จากผลงานวิจัยอื่นๆ และ/หรือผลงานวิชาการอื่นๆจนถึงปัจจุบัน เพื่อเป็นการทบทวนการก้าวหน้าทางวิชาการของเรื่องนั้นๆ เช่น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en-US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http://www.favv-afsca.fgov.be/scientificcommittee/publications/articles/_documents/Claeys_2013_-_Raw_milk_-_risks_and_benefits.pdf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15152" y="5230906"/>
            <a:ext cx="8579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Advances in Dairy Research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https://www.omicsonline.org/scholarly/dairy-research-papers-journals-articles-ppts-list.php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18C87AC-518A-094A-8D72-364D2AB6E148}"/>
              </a:ext>
            </a:extLst>
          </p:cNvPr>
          <p:cNvSpPr txBox="1"/>
          <p:nvPr/>
        </p:nvSpPr>
        <p:spPr>
          <a:xfrm>
            <a:off x="1" y="27064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หนังสือ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(Book)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(Research Article)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บทความวิชาการ </a:t>
            </a:r>
            <a:r>
              <a:rPr lang="en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Article)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ท้ายกระดาษ 10">
            <a:extLst>
              <a:ext uri="{FF2B5EF4-FFF2-40B4-BE49-F238E27FC236}">
                <a16:creationId xmlns:a16="http://schemas.microsoft.com/office/drawing/2014/main" id="{526982B1-CE05-F941-8A48-AFFE7A16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4921"/>
            <a:ext cx="9051403" cy="365125"/>
          </a:xfrm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Special Problem for Food Science                                                                                                                 </a:t>
            </a:r>
            <a:r>
              <a:rPr lang="en" sz="1400" i="1" dirty="0" err="1">
                <a:solidFill>
                  <a:schemeClr val="tx1"/>
                </a:solidFill>
              </a:rPr>
              <a:t>Asist.Pro.Nutchanet</a:t>
            </a:r>
            <a:r>
              <a:rPr lang="en" sz="1400" i="1" dirty="0">
                <a:solidFill>
                  <a:schemeClr val="tx1"/>
                </a:solidFill>
              </a:rPr>
              <a:t> </a:t>
            </a:r>
            <a:r>
              <a:rPr lang="en" sz="1400" i="1" dirty="0" err="1">
                <a:solidFill>
                  <a:schemeClr val="tx1"/>
                </a:solidFill>
              </a:rPr>
              <a:t>Tayeh</a:t>
            </a:r>
            <a:endParaRPr lang="th-TH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75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1249</Words>
  <Application>Microsoft Macintosh PowerPoint</Application>
  <PresentationFormat>นำเสนอทางหน้าจอ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nutchanet toyed</cp:lastModifiedBy>
  <cp:revision>17</cp:revision>
  <dcterms:created xsi:type="dcterms:W3CDTF">2017-08-01T07:06:15Z</dcterms:created>
  <dcterms:modified xsi:type="dcterms:W3CDTF">2021-12-22T06:25:45Z</dcterms:modified>
</cp:coreProperties>
</file>