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31"/>
  </p:notesMasterIdLst>
  <p:handoutMasterIdLst>
    <p:handoutMasterId r:id="rId32"/>
  </p:handoutMasterIdLst>
  <p:sldIdLst>
    <p:sldId id="287" r:id="rId5"/>
    <p:sldId id="256" r:id="rId6"/>
    <p:sldId id="301" r:id="rId7"/>
    <p:sldId id="284" r:id="rId8"/>
    <p:sldId id="302" r:id="rId9"/>
    <p:sldId id="304" r:id="rId10"/>
    <p:sldId id="303" r:id="rId11"/>
    <p:sldId id="305" r:id="rId12"/>
    <p:sldId id="307" r:id="rId13"/>
    <p:sldId id="306" r:id="rId14"/>
    <p:sldId id="308" r:id="rId15"/>
    <p:sldId id="309" r:id="rId16"/>
    <p:sldId id="311" r:id="rId17"/>
    <p:sldId id="312" r:id="rId18"/>
    <p:sldId id="310" r:id="rId19"/>
    <p:sldId id="313" r:id="rId20"/>
    <p:sldId id="314" r:id="rId21"/>
    <p:sldId id="316" r:id="rId22"/>
    <p:sldId id="318" r:id="rId23"/>
    <p:sldId id="315" r:id="rId24"/>
    <p:sldId id="299" r:id="rId25"/>
    <p:sldId id="319" r:id="rId26"/>
    <p:sldId id="320" r:id="rId27"/>
    <p:sldId id="317" r:id="rId28"/>
    <p:sldId id="298" r:id="rId29"/>
    <p:sldId id="32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87"/>
            <p14:sldId id="256"/>
            <p14:sldId id="301"/>
            <p14:sldId id="284"/>
            <p14:sldId id="302"/>
            <p14:sldId id="304"/>
            <p14:sldId id="303"/>
            <p14:sldId id="305"/>
            <p14:sldId id="307"/>
            <p14:sldId id="306"/>
            <p14:sldId id="308"/>
            <p14:sldId id="309"/>
            <p14:sldId id="311"/>
            <p14:sldId id="312"/>
            <p14:sldId id="310"/>
            <p14:sldId id="313"/>
            <p14:sldId id="314"/>
            <p14:sldId id="316"/>
            <p14:sldId id="318"/>
            <p14:sldId id="315"/>
            <p14:sldId id="299"/>
            <p14:sldId id="319"/>
            <p14:sldId id="320"/>
            <p14:sldId id="317"/>
            <p14:sldId id="298"/>
            <p14:sldId id="322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2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62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49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18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55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52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8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A428FCB6-4492-451F-A585-60340EB3E23E}"/>
              </a:ext>
            </a:extLst>
          </p:cNvPr>
          <p:cNvSpPr txBox="1">
            <a:spLocks/>
          </p:cNvSpPr>
          <p:nvPr/>
        </p:nvSpPr>
        <p:spPr>
          <a:xfrm>
            <a:off x="2329313" y="1722891"/>
            <a:ext cx="8545832" cy="2201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กระบวนการวิเคราะห์ สังเคราะห์ข้อมูลงานออกแบบ	</a:t>
            </a:r>
            <a:br>
              <a:rPr 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อาจารย์พอหทัย </a:t>
            </a:r>
            <a:r>
              <a:rPr lang="th-TH" sz="36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ซุ่น</a:t>
            </a:r>
            <a:r>
              <a:rPr 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สั้น</a:t>
            </a:r>
          </a:p>
        </p:txBody>
      </p:sp>
    </p:spTree>
    <p:extLst>
      <p:ext uri="{BB962C8B-B14F-4D97-AF65-F5344CB8AC3E}">
        <p14:creationId xmlns:p14="http://schemas.microsoft.com/office/powerpoint/2010/main" val="4288419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วิธีการรวบรวมรายชื่อหัวข้อข้อมูล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26BC7-0026-4E68-A50F-0F7BE28803D9}"/>
              </a:ext>
            </a:extLst>
          </p:cNvPr>
          <p:cNvSpPr txBox="1"/>
          <p:nvPr/>
        </p:nvSpPr>
        <p:spPr>
          <a:xfrm>
            <a:off x="9737381" y="6264432"/>
            <a:ext cx="2414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143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CB799E-48CD-4B8E-8AD8-00C91AE75DA3}"/>
              </a:ext>
            </a:extLst>
          </p:cNvPr>
          <p:cNvSpPr/>
          <p:nvPr/>
        </p:nvSpPr>
        <p:spPr>
          <a:xfrm>
            <a:off x="524928" y="1233649"/>
            <a:ext cx="110722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วิธีการรวบรวมรายชื่อหัวข้อข้อมูลการทำงานออกแบบเพื่อแก้ปัญหาในสาขาต่าง ๆ เริ่มต้นจากการค้นคว้าหาข้อมูล รายชื่อหัวข้อที่จะทำการค้นคว้าเป็นสิ่งที่นักออกแบบจะต้องจัดทำขึ้นเป็นอันดับแรก การได้มาซึ่งรายชื่อหัวข้อนั้นมีวิธีการง่าย ๆ ในขั้นแรกโดยการระดมความคิดถึงสิ่งที่มีความเกี่ยวข้องและมีผลกระทบต่องานออกแบบ นักออกแบบอาจดูจากตัวอย่างงานที่เป็นอยู่หรือใกล้เคียงซึ่งอยู่ในรูปของภาพ 2 มิติ ชิ้นงาน 3 มิติหรือรายงานเกี่ยวกับงานออกแบบนั้น ๆ ทำการจดบันทึกทุกหัวข้อที่ผ่านเข้ามาในความติตโดยไม่มีการพิจารณาคัดเลือกหรือวิจารณ์แสดงความคิดเห็นสำหรับแต่ละเรื่อง เพื่อให้สามารถรวบรวมรายชื่อหัวข้อให้ได้มากที่สุดในเวลาอันสั้นจากนั้นจึงนำแต่ละหัวข้อมาพิจารณาหาความเกี่ยวโยงกับประเด็นอื่น ๆ เป็นการขยายความจากหัวข้อใหญ่ทำให้เกิดเป็นกลุ่มหัวข้อย่อยเพิ่มขึ้นและครอบคลุมเนื้อหาที่มีอิทธิพลต่องานออกแบบกว้างมากขึ้น ด้วยวิธีการนี้ช่วยให้ได้รายชื่อหัวข้อที่อาจหลงลืมไป ในการระดมความคิดครั้งแรก ในขั้นต่อมาจึงเป็นการนำรายชื่อหัวข้อที่รวบรวมบันทึกไว้มาทำการ จัดจำแนกเป็นกลุ่มตามความเกี่ยวข้องซึ่งกันและกัน และเรียงตามลาดับความสำคัญของเนื้อหา โดย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ตารางแรกสำหรับกรอกรายชื่อหัวข้อ</a:t>
            </a:r>
          </a:p>
        </p:txBody>
      </p:sp>
    </p:spTree>
    <p:extLst>
      <p:ext uri="{BB962C8B-B14F-4D97-AF65-F5344CB8AC3E}">
        <p14:creationId xmlns:p14="http://schemas.microsoft.com/office/powerpoint/2010/main" val="22367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วิธีการรวบรวมรายชื่อหัวข้อข้อมูล (ต่อ)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0BB611-4114-4C91-978C-2C43B8DA8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715544"/>
              </p:ext>
            </p:extLst>
          </p:nvPr>
        </p:nvGraphicFramePr>
        <p:xfrm>
          <a:off x="2263805" y="2037050"/>
          <a:ext cx="7315202" cy="3941666"/>
        </p:xfrm>
        <a:graphic>
          <a:graphicData uri="http://schemas.openxmlformats.org/drawingml/2006/table">
            <a:tbl>
              <a:tblPr firstRow="1" firstCol="1" bandRow="1"/>
              <a:tblGrid>
                <a:gridCol w="1179168">
                  <a:extLst>
                    <a:ext uri="{9D8B030D-6E8A-4147-A177-3AD203B41FA5}">
                      <a16:colId xmlns:a16="http://schemas.microsoft.com/office/drawing/2014/main" val="4152852656"/>
                    </a:ext>
                  </a:extLst>
                </a:gridCol>
                <a:gridCol w="3843209">
                  <a:extLst>
                    <a:ext uri="{9D8B030D-6E8A-4147-A177-3AD203B41FA5}">
                      <a16:colId xmlns:a16="http://schemas.microsoft.com/office/drawing/2014/main" val="1870125952"/>
                    </a:ext>
                  </a:extLst>
                </a:gridCol>
                <a:gridCol w="1179168">
                  <a:extLst>
                    <a:ext uri="{9D8B030D-6E8A-4147-A177-3AD203B41FA5}">
                      <a16:colId xmlns:a16="http://schemas.microsoft.com/office/drawing/2014/main" val="1385020218"/>
                    </a:ext>
                  </a:extLst>
                </a:gridCol>
                <a:gridCol w="1113657">
                  <a:extLst>
                    <a:ext uri="{9D8B030D-6E8A-4147-A177-3AD203B41FA5}">
                      <a16:colId xmlns:a16="http://schemas.microsoft.com/office/drawing/2014/main" val="4071085040"/>
                    </a:ext>
                  </a:extLst>
                </a:gridCol>
              </a:tblGrid>
              <a:tr h="37005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จุดเด่นหรือลักษณะเฉพาะของชุมชน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87518" marR="87518" marT="43759" marB="437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ผลการคัดเลือก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87518" marR="87518" marT="43759" marB="437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266269"/>
                  </a:ext>
                </a:extLst>
              </a:tr>
              <a:tr h="370053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จำนวน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806315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เหมืองทองโต๊ะโม๊ะ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20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347909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อุโมงค์ลำเลียงทอง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15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39664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ดอกฤาษีนางครวญบริเวณหน้าถ้ำลำเลียงทอง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20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374124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นิยายเรื่องเพชรพระอุมา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20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034297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งานบุญบั้งไฟภาคใต้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459476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6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ศาลเจ้าแม่โต๊ะโม๊ะ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439387"/>
                  </a:ext>
                </a:extLst>
              </a:tr>
              <a:tr h="370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7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ต้นน้ำสายบุรี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</a:t>
                      </a:r>
                      <a:endParaRPr lang="en-US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803045"/>
                  </a:ext>
                </a:extLst>
              </a:tr>
              <a:tr h="3940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87518" marR="87518" marT="43759" marB="437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20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100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49246" marR="49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58241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2D696EA-6AE2-4455-B841-2177A3D4B770}"/>
              </a:ext>
            </a:extLst>
          </p:cNvPr>
          <p:cNvSpPr/>
          <p:nvPr/>
        </p:nvSpPr>
        <p:spPr>
          <a:xfrm>
            <a:off x="524928" y="1198137"/>
            <a:ext cx="778290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ตารางแรกสำหรับกรอกรายชื่อหัวข้อในการระดมความคิด</a:t>
            </a:r>
          </a:p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ชุมชนบ้านภูเขาทองมีจุดเด่นหรือลักษณะเฉพาะของชุตำบลภูเขาทองที่แตกต่างจากชุมชนอื่น”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  <a:p>
            <a:endParaRPr lang="th-TH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2AEC39-D1EC-4979-B8DC-BD7CBC7015B2}"/>
              </a:ext>
            </a:extLst>
          </p:cNvPr>
          <p:cNvSpPr txBox="1"/>
          <p:nvPr/>
        </p:nvSpPr>
        <p:spPr>
          <a:xfrm>
            <a:off x="2258974" y="5978716"/>
            <a:ext cx="7408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ตารางที่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ระดมความคิดหัวข้อ“ชุมชนบ้านภูเขาทองมีจุดเด่นหรือลักษณะเฉพาะของชุตำบลภูเขาทองที่แตกต่างจากชุมชนอื่น” 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พอหทัย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ซุ่น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สั้น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2564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180BFC-5E60-4AB2-B82E-7504072199BD}"/>
              </a:ext>
            </a:extLst>
          </p:cNvPr>
          <p:cNvSpPr txBox="1"/>
          <p:nvPr/>
        </p:nvSpPr>
        <p:spPr>
          <a:xfrm>
            <a:off x="9737381" y="6264432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พอหทัย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ซุ่น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สั้น, 256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72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8745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วิธีการรวบรวมรายชื่อหัวข้อข้อมูล (ต่อ)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5135AD1-C442-4DEC-80C7-C779A4374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762718"/>
              </p:ext>
            </p:extLst>
          </p:nvPr>
        </p:nvGraphicFramePr>
        <p:xfrm>
          <a:off x="1864311" y="2099879"/>
          <a:ext cx="7812350" cy="3253362"/>
        </p:xfrm>
        <a:graphic>
          <a:graphicData uri="http://schemas.openxmlformats.org/drawingml/2006/table">
            <a:tbl>
              <a:tblPr firstRow="1" firstCol="1" bandRow="1"/>
              <a:tblGrid>
                <a:gridCol w="1259304">
                  <a:extLst>
                    <a:ext uri="{9D8B030D-6E8A-4147-A177-3AD203B41FA5}">
                      <a16:colId xmlns:a16="http://schemas.microsoft.com/office/drawing/2014/main" val="3834201214"/>
                    </a:ext>
                  </a:extLst>
                </a:gridCol>
                <a:gridCol w="4104399">
                  <a:extLst>
                    <a:ext uri="{9D8B030D-6E8A-4147-A177-3AD203B41FA5}">
                      <a16:colId xmlns:a16="http://schemas.microsoft.com/office/drawing/2014/main" val="3510556971"/>
                    </a:ext>
                  </a:extLst>
                </a:gridCol>
                <a:gridCol w="1259304">
                  <a:extLst>
                    <a:ext uri="{9D8B030D-6E8A-4147-A177-3AD203B41FA5}">
                      <a16:colId xmlns:a16="http://schemas.microsoft.com/office/drawing/2014/main" val="3094195411"/>
                    </a:ext>
                  </a:extLst>
                </a:gridCol>
                <a:gridCol w="1189343">
                  <a:extLst>
                    <a:ext uri="{9D8B030D-6E8A-4147-A177-3AD203B41FA5}">
                      <a16:colId xmlns:a16="http://schemas.microsoft.com/office/drawing/2014/main" val="2452721029"/>
                    </a:ext>
                  </a:extLst>
                </a:gridCol>
              </a:tblGrid>
              <a:tr h="464766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จุดเด่นหรือลักษณะเฉพาะของชุมชน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ผลการคัดเลือก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82342"/>
                  </a:ext>
                </a:extLst>
              </a:tr>
              <a:tr h="464766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จำนวน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676971"/>
                  </a:ext>
                </a:extLst>
              </a:tr>
              <a:tr h="464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เหมืองทองโต๊ะโม๊ะ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193749"/>
                  </a:ext>
                </a:extLst>
              </a:tr>
              <a:tr h="464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ศาลเจ้าแม่โต๊ะโม๊ะ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688205"/>
                  </a:ext>
                </a:extLst>
              </a:tr>
              <a:tr h="464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ดอกฤาษีนางครวญบริเวณหน้าถ้ำลำเลียงทอง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399832"/>
                  </a:ext>
                </a:extLst>
              </a:tr>
              <a:tr h="464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นิยายเรื่องเพชรพระอุมา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30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648042"/>
                  </a:ext>
                </a:extLst>
              </a:tr>
              <a:tr h="46476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Cordia New" panose="020B0304020202020204" pitchFamily="34" charset="-34"/>
                        </a:rPr>
                        <a:t>100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69936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2F82BED-B5A5-460C-B41C-9212C8652085}"/>
              </a:ext>
            </a:extLst>
          </p:cNvPr>
          <p:cNvSpPr/>
          <p:nvPr/>
        </p:nvSpPr>
        <p:spPr>
          <a:xfrm>
            <a:off x="524927" y="1224771"/>
            <a:ext cx="11255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ตารางการระดมความคิดขั้นที่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“จุดเด่นหรือลักษณะเฉพาะของชุมชนตำบลภูเขาทอง (คำถามข้อที่ 1)” ใดที่สามารถนำมาเป็นแนวคิดในการออกแบบมากที่สุด (3 ลำดับ)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F64363-BE37-4607-BD39-AB6355CF494F}"/>
              </a:ext>
            </a:extLst>
          </p:cNvPr>
          <p:cNvSpPr txBox="1"/>
          <p:nvPr/>
        </p:nvSpPr>
        <p:spPr>
          <a:xfrm>
            <a:off x="1864311" y="5379875"/>
            <a:ext cx="10240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ตารางที่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ตารางการระดมความคิดขั้นที่ 2 “จุดเด่นหรือลักษณะเฉพาะของชุมชนตำบลภูเขาทอง (คำถามข้อที่ 1) 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ใดที่สามารถนำมาเป็นแนวคิดในการออกแบบมากที่สุด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(3 ลำดับ)</a:t>
            </a: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พอหทัย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ซุ่น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สั้น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2564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F830C5-EC73-496E-B733-2823210D9DCA}"/>
              </a:ext>
            </a:extLst>
          </p:cNvPr>
          <p:cNvSpPr txBox="1"/>
          <p:nvPr/>
        </p:nvSpPr>
        <p:spPr>
          <a:xfrm>
            <a:off x="9737381" y="6264432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พอหทัย 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ซุ่น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สั้น, 256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72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5858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วิธีการรวบรวมรายชื่อหัวข้อข้อมูล (ต่อ)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792E3C-5A8D-4588-BA40-68184A9292D1}"/>
              </a:ext>
            </a:extLst>
          </p:cNvPr>
          <p:cNvSpPr/>
          <p:nvPr/>
        </p:nvSpPr>
        <p:spPr>
          <a:xfrm>
            <a:off x="524928" y="1219873"/>
            <a:ext cx="113030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ข้อมูลทั่วไป 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ประวัติความเป็นมาของงานออกแบบ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พัฒนาการของงานออกแบบจากอดีตจนถึงปัจจุบัน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ข้อมูลเกี่ยวกับผู้ผลิต</a:t>
            </a:r>
          </a:p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3.2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ข้อมูลเฉพาะ 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ข้อมูลเกี่ยวกับงานออกแบบ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1.1 ธรรมชาติหรือลักษณะเฉพาะเพื่อให้ทราบว่าเป็นงานออกแบบด้านโครงสร้างหรือการตกแต่ง เน้นด้านการใช้งานหรือความสวยงามเป็นต้น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1.2 การสำรวจตัวอย่างงานออกแบบประเภทเดียวกัน และประเภทใกล้เคียงเพื่อให้ทราบแนวความคิดหลักในการแก้ปัญหาที่เป็นอยู่ แนวโน้มหรือ ทิศทางการพัฒนาของงานออกแบบประเภทนี้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651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วิธีการรวบรวมรายชื่อหัวข้อข้อมูล (ต่อ)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D502A2-0652-4379-A877-AC0D0B45E503}"/>
              </a:ext>
            </a:extLst>
          </p:cNvPr>
          <p:cNvSpPr/>
          <p:nvPr/>
        </p:nvSpPr>
        <p:spPr>
          <a:xfrm>
            <a:off x="524928" y="1198137"/>
            <a:ext cx="111421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ข้อมูลเกี่ยวกับผู้ใช้งาน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2.1 ประเภทของกลุ่มผู้ใช้งานทางด้านเพศ วัย อาชีพ รสนิยมและวิถีการดำรงชีวิต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Life style)</a:t>
            </a:r>
          </a:p>
          <a:p>
            <a:pPr algn="just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2.2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ข้อมูลด้านการยศาสตร์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Ergonomic)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เช่นอวัยวะส่วนที่ใช้งาน ขนาด ความถนัดขีดความสามารถในการรับรู้ของประสาทสัมผัสและการทำงานของร่างกาย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2.3 ลักษณะความชื่นชอบของผู้ใช้งานทางด้านรูปแบบ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Style)</a:t>
            </a:r>
          </a:p>
          <a:p>
            <a:pPr algn="just"/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ข้อมูลเกี่ยวกับวิธีการใช้งาน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3.1 สภาพที่เป็นอยู่ก่อนการใช้งาน เช่นวิธีการเก็บ สถานที่เก็บรักษา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3.2 ขั้นตอนขณะใช้งาน เช่นอุปสรรคปัญหาและสาเหตุของความไม่มีประสิทธิภาพในการใช้งาน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3.3 สภาพภายหลังการใช้งาน เช่นวิธีการทำความสะอาด การบำรุงรักษา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 ข้อมูลด้านกลไกการทำงานของอุปกรณ์และวิทยาการก้าวหน้าที่เกี่ยวข้องกับบานออกแบบ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5. วัสดุและกรรมวิธีการผลิต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6. กฎข้อบังคับและมาตรฐานที่เกี่ยวข้องกับงานออกแบบ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7. สภาพทางการตลาดและการจัดจำหน่ายสินค้าประเภทเดียวกัน</a:t>
            </a:r>
          </a:p>
          <a:p>
            <a:pPr algn="just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121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A4FA6D-209E-4CC4-8ED1-426BCD2B3B97}"/>
              </a:ext>
            </a:extLst>
          </p:cNvPr>
          <p:cNvSpPr/>
          <p:nvPr/>
        </p:nvSpPr>
        <p:spPr>
          <a:xfrm>
            <a:off x="575016" y="59342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แหล่งข้อมูล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4.1 แหล่งข้อมูลทุติยภูมิ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4.2 แหล่งข้อมูลปฐมภูมิ</a:t>
            </a:r>
          </a:p>
        </p:txBody>
      </p:sp>
    </p:spTree>
    <p:extLst>
      <p:ext uri="{BB962C8B-B14F-4D97-AF65-F5344CB8AC3E}">
        <p14:creationId xmlns:p14="http://schemas.microsoft.com/office/powerpoint/2010/main" val="1624054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แหล่งที่มาข้อมูล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8E3F36-2A79-4FC0-838D-9A3CCA937DC2}"/>
              </a:ext>
            </a:extLst>
          </p:cNvPr>
          <p:cNvSpPr/>
          <p:nvPr/>
        </p:nvSpPr>
        <p:spPr>
          <a:xfrm>
            <a:off x="524928" y="1198137"/>
            <a:ext cx="111421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แหล่งข้อมูล ในการได้มาของข้อมูลตามรายชื่อหัวข้อที่เกี่ยวข้องนั้น นักออกแบบจำเป็นต้องมีความรู้เกี่ยวกับแหล่งที่จะไปทำการค้นคว้า สืบเสาะและรวบรวม เนื่องจากข้อมูลแต่ละหัวข้ออาจมีแหล่งที่มาได้หลากหลายหรือจำกัด ขึ้นกับเนื้อหาความเฉพาะเรื่อง ถ้าเป็นข้อมูลเรื่องทั่วไปกว้าง ๆ ก็สามารถค้นคว้าได้จากหลายดังมากกว่าข้อมูลเฉพาะเรื่อง เนื้อหาข้อมูลบางเรื่องเป็นสิ่งที่มีราคา หรือมีความสำคัญที่ต้องปกปิด จึงทำให้เป็นอุปสรรคในการเข้าถึง แหล่งที่มาของข้อมูลในการออกแบบสามารถจำแนกออกตามประเภทข้อมูล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4.1 แหล่งข้อมูลทุติยภูมิ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เป็นข้อมูลที่ผู้ใช้ไม่ได้เก็บรวบรวมเอง แต่มีผู้อื่นหรือ หน่วยงานอื่น ๆ ทำการเก็บรวบรวมไว้แล้ว เช่น จากรายงาน ที่พิมพ์แล้ว หรือยังไม่ได้พิมพ์ของ หน่วยงานของรัฐบาล สมาคม บริษัท สำนักงานวิจัย นักวิจัย วารสาร หนังสือพิมพ์ เป็นต้น การนำเอาข้อมูลเหล่านี้มาใช้เป็นการประหยัดเวลาและค่าใช้จ่าย แต่ในบางครั้งข้อมูลอาจจะไม่ตรงกับความต้องการของผู้ใช้ หรือมีรายละเอียดไม่เพียงพอที่จะนำไปวิเคราะห์ นอกจากนี้ในบางครั้ง ข้อมูลนั้นอาจมีความผิดพลาดและผู้ใช้มักจะไม่ทราบข้อผิดพลาดดังกล่าว ซึ่งอาจมีผลกระทบต่อการสรุปผล ดังนั้น ผู้ที่จะนำข้อมูลทุติยภูมิมาใช้ควรระมัดระวังและตรวจสอบคุณภาพข้อมูลก่อนที่จะนำไปวิเคราะห์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4.2 แหล่งข้อมูลปฐมภูมิ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เป็นข้อมูลที่ผู้ใช้หรือหน่วยงานที่ใช้เป็นผู้ทำการเก็บข้อมูลด้วยตนเอง ซึ่งวิธีการเก็บรวบรวมข้อมูลอาจใช้วิธีการสัมภาษณ์ การทดลอง หรือการสังเกตการณ์ ข้อมูลปฐมภูมิเป็นข้อมูลที่มีรายละเอียดตรงตามที่ผู้ใช้ต้องการ แต่มักจะเสียเวลาในการจัดหาและมีค่าใช้จ่ายสูง อาจจำแนกได้เป็น 3 ประเภท ได้แก่</a:t>
            </a:r>
          </a:p>
          <a:p>
            <a:pPr algn="just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6ED0D0-7A74-47B5-A14B-1644F79BA21A}"/>
              </a:ext>
            </a:extLst>
          </p:cNvPr>
          <p:cNvSpPr txBox="1"/>
          <p:nvPr/>
        </p:nvSpPr>
        <p:spPr>
          <a:xfrm>
            <a:off x="4125095" y="6299943"/>
            <a:ext cx="780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147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สำนักงานสถิติแห่งชาติ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2547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http://service.nso.go.th/nso/nsopublish/know/estat1_4.html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40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แหล่งข้อมูล (ต่อ)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612342-4186-42BF-99E1-0916107F7DF7}"/>
              </a:ext>
            </a:extLst>
          </p:cNvPr>
          <p:cNvSpPr/>
          <p:nvPr/>
        </p:nvSpPr>
        <p:spPr>
          <a:xfrm>
            <a:off x="524928" y="1229101"/>
            <a:ext cx="111421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ประเภทที่ 1 ผู้เชี่ยวชาญ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Experienced person-Expert)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ผู้เชี่ยวชาญเป็นผู้ที่มีข้อมูลปริมาณมากอยู่ในความทรงจำ จากการที่ได้ทำงานเกี่ยวข้องกับสาขานั้น ๆ มาเป็นเวลานาน แต่ในการสอบถามมักมีความยุ่งยากในการดึงเอาความรู้ออกจากตัวผู้เชี่ยวชาญ เนื่องจากหลายสาเหตุเช่นปัญหาเกี่ยวกับบุคลิกภาพ การเสนอความคิดเห็นส่วนตัว ตลอดจนเมื่อมีผลประโยชน์เข้ามาเกี่ยวข้อง ดังนั้นนักออกแบบจึงควรเตรียมคำถามซึ่งมีความต่อเนื่องเป็นเหตุเป็นผลกันเพื่อตะล่อมให้ผู้ตอบอยู่ในขอบเขตของเนื้อหาที่เกี่ยวข้องกับปัญหา หากพบว่าผู้เชี่ยวชาญมีความลังเลหรือเลี่ยงการตอบคำถามตรง ๆ ซึ่งจะเป็นการตัดสินชี้ขาด โดยพูดเป็นเรื่องกว้าง ๆ ทั่วไปอันไม่เป็นประโยชน์ต่อการออกแบบ เพื่อแก้ปัญหานี้ควรตั้งคำถามที่มีคำตอบได้เป็นช่วงระยะจากต่ำสุดถึงสูงสุดแทนซึ่งก็ใช้ในการออกแบบได้เช่นกัน นอกจากนี้หากคำตอบที่ได้เป็นข้อคิดเห็นมากกว่าข้อเท็จจริง ควรสอบถามผู้เชี่ยวชาญมากกว่า 1 คน ถ้ามีความคิดเห็นแตกต่างกัน ให้ยึดถือตามข้อมูลของผู้เชี่ยวชาญที่มีส่วนรับผิดชอบในคำแนะนำนั้น ๆ หรือมีอำนาจหน้าที่เกี่ยวข้องผู้ที่จะได้รับผลกระทบจากงาออกแบบโดยตรง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ประเภทที่ 2 การสังเกตการณ์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Observation)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ังเกตการณ์เป็นวิธีการได้รับข้อมูลด้วยการเฝ้าดูปฏิกิริยาหรือความเปลี่ยนแปลงที่เกิดขึ้นจากสถานการณ์ที่มีความสำคัญเกี่ยวข้องกับงานออกแบบเช่นการสังเกตการณ์ เพื่อศึกษาปัญหาในการใช้งานของเด็กหรือคนพิการ เพื่อให้ทราบอุปสรรคหรือข้อบกพร่องของงานออกแบบที่เป็นอยู่เป็นต้น เนื่องจากข้อมูลเหล่านี้หากสอบถามก็ไม่ได้รับข้อมูลที่ชัดเจนครบถ้วนเท่าการเฝ้าดู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ปฏิ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กริยาโดยตรง ปัญหาที่มักเกิดขึ้นในขณะสังเกตการณ์คือมีสิ่งต่าง ๆ เกิดขึ้นมากมายจนผู้สังเกตการณ์ไม่สามารถเลือกเฉพาะสิ่งที่เป็นประเด็นสำคัญสำหรับปัญหาจากสถานการณ์อื่น ๆ การแก้ปัญหาในเรื่องนี้ผู้สังเกตการณ์ควรทำการบันทึกเหตุการณ์ที่เกิดขึ้นทั้งหมดทั้งโดยการจดบันทึกในแบบฟอร์มที่เตรียมไว้ด้วยตนเองและการใช้อุปกรณ์บันทึกภาพและเสียง</a:t>
            </a:r>
          </a:p>
          <a:p>
            <a:pPr algn="just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08D25E-D1EC-4CF8-8442-72DD3CEE65EB}"/>
              </a:ext>
            </a:extLst>
          </p:cNvPr>
          <p:cNvSpPr txBox="1"/>
          <p:nvPr/>
        </p:nvSpPr>
        <p:spPr>
          <a:xfrm>
            <a:off x="9806805" y="6326579"/>
            <a:ext cx="2151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147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722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แหล่งข้อมูล (ต่อ)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B13F7E-85DC-4EB7-AAFC-67496E8C0078}"/>
              </a:ext>
            </a:extLst>
          </p:cNvPr>
          <p:cNvSpPr/>
          <p:nvPr/>
        </p:nvSpPr>
        <p:spPr>
          <a:xfrm>
            <a:off x="524928" y="1216641"/>
            <a:ext cx="111421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ประเภทที่ 3 การทดลอง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Experiment)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เนื่องจากวิธีการต่าง ๆ ข้างต้นไม่สามารถช่วยให้ได้ข้อมูลเฉพาะที่ต้องการ จึงจำเป็นต้องทำการทดลองขึ้น ตัวอย่างการหาองศาความเอียงที่พอดีที่เมล็ดข้าวจะเริ่มมีการไหลตัวสำหรับอุปกรณ์ตากข้าวเป็นต้น การทดลองเป็นงานที่มีการลงทุนสูงทั้งเวลา ค่าใช้จ่ายและความพยายาม ก่อนการทดลองต้องมีการเตรียมการล่วงหน้าเป็นอย่างดี โดยมีการกำหนดหัวข้อเนื้อหาและขอบเขตที่ต้องการทดสอบอย่างชัดเจน พร้อมทั้งคำนวณหรือคาดการณ์ถึงขอบเขตความผิดพลาดที่อาจเกิดขึ้นในขณะทดลอง อีกทั้งต้องมีการกำหนดล่วงหน้าถึงการนำผลการทดลองไปใช้งาน หากมีการเตรียมการที่ดีก็ทำให้เชื่อได้ว่าโอกาสที่จะเกิดความผิดพลาดขณะทดลองนั้นจะลดลงหรือไม่เกิดขึ้น และผลการทดลองก็สามารถนำไปใช้ประโยชน์ได้อย่างสมบูรณ์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AFDC5A-A229-4BDC-A4D7-7B449EA078CA}"/>
              </a:ext>
            </a:extLst>
          </p:cNvPr>
          <p:cNvSpPr txBox="1"/>
          <p:nvPr/>
        </p:nvSpPr>
        <p:spPr>
          <a:xfrm>
            <a:off x="9719625" y="6291066"/>
            <a:ext cx="2331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>
                <a:latin typeface="TH SarabunPSK" panose="020B0500040200020003" pitchFamily="34" charset="-34"/>
                <a:cs typeface="TH SarabunPSK" panose="020B0500040200020003" pitchFamily="34" charset="-34"/>
              </a:rPr>
              <a:t>147</a:t>
            </a:r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478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A4FA6D-209E-4CC4-8ED1-426BCD2B3B97}"/>
              </a:ext>
            </a:extLst>
          </p:cNvPr>
          <p:cNvSpPr/>
          <p:nvPr/>
        </p:nvSpPr>
        <p:spPr>
          <a:xfrm>
            <a:off x="575016" y="59342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วิธีวิเคราะห์ และขั้นตอนการสังเคราะห์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5.1 ขั้นตอนที่ 1 การสร้างแนวคิดหลัก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5.2 ขั้นตอนที่ 2 การออกแบบแบร่าง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5.3 ขั้นตอนที่3 การออกแบบลายละเอียด</a:t>
            </a:r>
          </a:p>
        </p:txBody>
      </p:sp>
    </p:spTree>
    <p:extLst>
      <p:ext uri="{BB962C8B-B14F-4D97-AF65-F5344CB8AC3E}">
        <p14:creationId xmlns:p14="http://schemas.microsoft.com/office/powerpoint/2010/main" val="338615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98FC96-1AAA-470A-BAF9-E3EE6F381DC9}"/>
              </a:ext>
            </a:extLst>
          </p:cNvPr>
          <p:cNvSpPr/>
          <p:nvPr/>
        </p:nvSpPr>
        <p:spPr>
          <a:xfrm>
            <a:off x="479396" y="616304"/>
            <a:ext cx="5299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กระบวนการวิเคราะห์ข้อมูลงานออกแบบ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AutoNum type="arabicPeriod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บทบาทของข้อมูลในการออกแบบ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ข้อมูลก่อนการออกแบบ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ข้อมูลระหว่างการออกแบบ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ข้อมูลหลังการออกแบบ</a:t>
            </a:r>
          </a:p>
          <a:p>
            <a:pPr marL="457200" indent="-457200">
              <a:buAutoNum type="arabicPeriod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การจำแนกประเภทข้อมูล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จำแนกตามเนื้อหาของข้อมูล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จำแนกตามคุณภาพของข้อมูล</a:t>
            </a:r>
          </a:p>
          <a:p>
            <a:pPr marL="457200" indent="-457200">
              <a:buAutoNum type="arabicPeriod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วิธีการรวบรวมรายชื่อหัวข้อข้อมูล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	3.1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ข้อมูลทั่วไป</a:t>
            </a:r>
          </a:p>
          <a:p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	3.2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ข้อมูลเฉพาะ</a:t>
            </a:r>
          </a:p>
          <a:p>
            <a:pPr marL="457200" indent="-457200">
              <a:buAutoNum type="arabicPeriod" startAt="4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แหล่งข้อมูล</a:t>
            </a:r>
          </a:p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	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แหล่งข้อมูลทุติยภูมิ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	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4.2</a:t>
            </a:r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แหล่งข้อมูลปฐมภูมิ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F5BB27-2305-4370-AE81-7FF6E78DC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FD87899-0F21-4BC7-8210-031F022B624C}"/>
              </a:ext>
            </a:extLst>
          </p:cNvPr>
          <p:cNvSpPr/>
          <p:nvPr/>
        </p:nvSpPr>
        <p:spPr>
          <a:xfrm>
            <a:off x="5924365" y="978717"/>
            <a:ext cx="48200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5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วิธีวิเคราะห์ และขั้นตอนการสังเคราะห์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5.1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การสร้างแนวคิดหลัก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5.2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การออกแบบแบร่าง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5.3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ขั้นตอนที่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การออกแบบลายละเอียด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    สรุป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แบบฝึกหัดท้ายบท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.วิธีวิเคราะห์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5DF2D2-969E-4F6A-9D3F-D96D209D0547}"/>
              </a:ext>
            </a:extLst>
          </p:cNvPr>
          <p:cNvSpPr/>
          <p:nvPr/>
        </p:nvSpPr>
        <p:spPr>
          <a:xfrm>
            <a:off x="524928" y="1198137"/>
            <a:ext cx="111421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วิธีวิเคราะห์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ขั้นตอนหลังจากได้รวบรวมข้อมูลที่จำเป็นสำหรับการออกแบบจากแหล่งต่าง ๆ พร้อมกับจัดจำแนกเป็นกลุ่มหัวข้อใหญ่-ย่อยตามความเกี่ยวข้องซึ่งกันและกัน และจัดเรียงตามลำดับความสำคัญของเนื้อหาเรียบร้อยแล้ว ก็มาถึงขั้นตอนการวิเคราะห์ข้อมูล จุดมุ่งหมายสำคัญของการวิเคราะห์ข้อมูล ก็เพื่อค้นหาความสัมพันธ์และระเบียบแบบแผนซึ่งเป็นลักษณะตามธรรมชาติของงานออกแบบชนิดนั้น ๆ และนำมาแยกแยะอย่างเป็นระบบให้เห็นองค์ประกอบของปัญหา ซึ่งมีทั้งปัญหาหลักที่มีผลกระทบต่องานออกแบบอย่างมากเรียงตามลำดับไปจนถึงปัญหาย่อย ๆ ที่มีผลกระทบน้อยลง ผลจากการวิเคราะห์ที่ดีควรสามารถให้ข้อสรุปเพื่อเสนอแนะลักษณะที่งานออกแบบนั้น ๆ ควรจะเป็นหรือควรจะมี ข้อสรุปที่ได้จะเป็นประโยชน์อย่างมากต่อการสร้างแนวความคิดในการออกแบบ วิธีการวิเคราะห์ข้อมูลสามารถทำได้หลายวิธีขึ้นกับความถนัดของนักออกแบบและความเหมาะสมกับปัญหา นักออกแบบที่มีประสบการณ์ในการทำงานมาเป็นเวลานานก็มักจะพัฒนาวิธีการวิเคราะห์ที่มีประสิทธิภาพเป็นของตนเอง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</a:t>
            </a:r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การสังเคราะห์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เป็นขั้นตอนที่มีความสำคัญในการออกแบบ ภายหลังจากการเริ่มต้นทำงานออกแบบตั้งแต่การยอมรับปัญหา และทำการศึกษาค้นคว้าข้อมูลที่เกี่ยวข้องจนเกิดความเข้าใจในความเป็นไปตลอดจนประเด็นความสำคัญเกี่ยวกับปัญหา ทำการวิเคราะห์เพื่อให้เห็นความเชื่อมโยงสัมพันธ์ ซึ่งกันและกันของประเด็นต่าง ๆ และสามารถสรุปเป็นข้อกำหนดเกี่ยวกับลักษณะที่ควรจะมีหรือควรจะเป็นในงานออกแบบซึ่งสามารถแก้ปัญหาดังกล่าวได้เป็นอย่างดีแล้ว ก็มาถึงขั้นตอนการสังเคราะห์ การสังเคราะห์เป็นขั้นตอนการสร้างให้เกิดเป็นงานออกแบบที่นอกจากมีลักษณะสอดคล้องตามผลสรุปการวิเคราะห์แล้ว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73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5.วิธีวิเคราะห์ (ต่อ)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B89B47-8A24-45E2-8EBC-47803BA59F64}"/>
              </a:ext>
            </a:extLst>
          </p:cNvPr>
          <p:cNvSpPr/>
          <p:nvPr/>
        </p:nvSpPr>
        <p:spPr>
          <a:xfrm>
            <a:off x="524928" y="1225519"/>
            <a:ext cx="11142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ยังเป็นแนวทางใหม่ที่มีลักษณะสร้างสรรค์เฉพาะตัว ดังเป็นที่ยอมรับกันแล้วว่าการออกแบบเป็นอาชีพที่เกี่ยวข้องกับการสร้างสรรค์ และนักออกแบบเป็นผู้ทำหน้าที่สร้างให้เกิดผลงานที่สามารถแก้ปัญหาได้อย่างมีเอกลักษณ์ในการสังเคราะห์ซึ่งเป็นระยะของการพยายามสร้างสรรค์ให้เกิดเป็นงานออกแบบ หากพิจารณาอย่างละเอียดยังประกอบด้วยการทำงานเรียงตามลำดับเป็น 3 ขั้นตอนดังนี้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5.1 ขั้นตอนที่ 1 การสร้างแนวคิดหลัก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(Conceptual Design)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ในงานออกแบบที่ดีซึ่งปรากฏอยู่ทั่วไปนั้น เราจะสามารถอ่านแนวความคิดสำคัญที่ช่วยให้งานออกแบบมีคุณค่าน่าสนใจและมีเอกลักษณ์ไม่ซ้ำแบบใคร แตกต่างจากงานออกแบบพื้น ๆ ซึ่งขาดลักษณะเฉพาะตัวไปจนถึงงานที่มีลักษณะลอกเลียนแบบงานของผู้อื่น เนื่องจากนักออกแบบงานเหล่านั้นขาตแนวความคิดหลักและเริ่มงานทันทีจากการสร้างรูปแบบโดยอิงกับแนวความคิดในงานเดิม หรือเพียงปรับปรุงแก้ไขข้อบกพร่องที่ปรากฏในงานเดิม หรืองานที่นำมาเป็นแบบอย่าง แนวความคิดหลักจึงเป็นการเริ่มต้นของความคิดเกี่ยวกับงานออกแบบที่นักออกแบบจำเป็นต้องสร้างให้เกิดขึ้นในงานของตน จากผลการวิเคราะห์ซึ่งบอกถึงลักษณะที่งานนั้นควรจะเป็น นับเป็นข้อมูลที่นำมาใช้เป็นจุดกำเนิดของแนวความคิดได้เป็นอย่างดี เนื่องจากผลการวิเคราะห์จะบอกให้ทราบถึงลักษณะเฉพาะที่สำคัญของงาน ดังนั้นลักษณะสำคัญประการแรกของแนวความคิดหลัก คือ สามารถทำหน้าที่เป็นทางออกหรือคำตอบที่ดีที่สุดสำหรับปัญหาหลักของงานนั้นลักษณะสำคัญประการที่สองนอกเหนือจากการใช้แก้ปัญหาได้ที่แล้ว มันยังเป็นแนวทางใหม่ที่ไม่เคยมีใครใช้ในปัญหาลักษณะเดียวกันนี้มาก่อน จึงทำให้มันเป็นแนวความคิดที่มีเอกลักษณ์อันโดดเด่น </a:t>
            </a:r>
          </a:p>
        </p:txBody>
      </p:sp>
    </p:spTree>
    <p:extLst>
      <p:ext uri="{BB962C8B-B14F-4D97-AF65-F5344CB8AC3E}">
        <p14:creationId xmlns:p14="http://schemas.microsoft.com/office/powerpoint/2010/main" val="31401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5.วิธีวิเคราะห์ (ต่อ)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4E1C96-B64D-4EEF-BE1C-4DB5D8E98A47}"/>
              </a:ext>
            </a:extLst>
          </p:cNvPr>
          <p:cNvSpPr/>
          <p:nvPr/>
        </p:nvSpPr>
        <p:spPr>
          <a:xfrm>
            <a:off x="524928" y="1262784"/>
            <a:ext cx="111421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ประการสุขท้ายแนวความคิดหลักควรมีลักษณะที่เอื้อต่อการนำไปประยุกต์ใช้กับงานออกแบบ ที่เป็นรูปธรรมอย่างได้ผลดีการสร้างแนวความคิดที่มีความซับซ้อนมากหรือมีความเป็นนามธรรมจนยากต่อการนำไปใช้หรือไม่สามารถถ่ายทอดตัวแนวความคิดอย่างชัดเจนได้ ก็ย่อมไม่เป็นประโยชน์และสร้างความยุ่งยากต่อการออกแบบในขั้นต่อมา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5.2 ขั้นตอนที่ 2 การออกแบบแบร่าง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Preliminary Design)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เมื่อสร้างแนวความคิดหลักได้เรียบร้อยแล้ว ก็มาถึงขั้นตอนการนำแนวความคิดนั้นไปประยุกต์ใช้ในการแก้ปัญหาและสร้างให้เกิดเป็นตัวตน มีรูปแบบที่สัมผัสได้ หรือที่เรียกกันว่า การออกแบบร่าง แบบร่าง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จึงมีลักษณะเป็นกาพ 2 มิติหรือหุ่นจำลอง 3 มิติของงานที่นักออกแบบนำแนวความคิดหลักมาสร้างให้เกิดปรากฏเป็นจริง ลักษณะรูปทรงของงานซึ่งเกิดจากการประยุกต์แนวความคิดให้เป็นรูปธรรม จะค่อย ๆ เกิดขึ้นในความนึกคิดของนักออกแบบ และถูกถ่ายทอดเป็นภาพร่างอย่างหยาบ ๆ มีขนาดเล็ก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Thumb-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nailSketch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ันอาจยังไม่ชัดเจนและไม่มีรายละเอียดในระยะแรกนักออกแบบจะใช้ทักษะและฝีมือในการบันทึกความคิดเหล่านี้ด้วยการใช้สื่อชนิดต่าง ๆ เพื่อเก็บไว้เป็นหลักฐาน และเป็นการสื่อความคิดกับตัวเอง เมื่อมีการร่างเป็นภาพแสดงรูปทรงและขนาดสัดส่วนได้แล้ว ก็เป็นการง่ายในการพิจารณาปรับปรุงเปลี่ยนแปลงหรือเพิ่มเติมด้วยตนเอง หรือร่วมพิจารณากับผู้ร่วมงาน แบบร่างจากเดิมที่มีขนาดเล็กและหยาบ ก็จะค่อย ๆ มีรายละเอียดชัดเจนมากขึ้นทั้งด้วยการเขียนเป็นภาพ แนวความคิดหลักแต่ละอย่างจะสามารถนำมาประยุกต์และกระจายให้เกิดเป็นแบบร่างได้เป็นจำนวนมากน้อยตามความสามารถทางการสร้างสรรค์ของนักออกแบบ ในการเขียนแบบร่างนักออกแบบควรคำนึงถึงการนำไปใช้งาน  </a:t>
            </a:r>
          </a:p>
        </p:txBody>
      </p:sp>
    </p:spTree>
    <p:extLst>
      <p:ext uri="{BB962C8B-B14F-4D97-AF65-F5344CB8AC3E}">
        <p14:creationId xmlns:p14="http://schemas.microsoft.com/office/powerpoint/2010/main" val="287168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5.วิธีวิเคราะห์ (ต่อ)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80FB83-AFB1-4772-983E-BA4E239397E4}"/>
              </a:ext>
            </a:extLst>
          </p:cNvPr>
          <p:cNvSpPr/>
          <p:nvPr/>
        </p:nvSpPr>
        <p:spPr>
          <a:xfrm>
            <a:off x="524928" y="1221936"/>
            <a:ext cx="111421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ร่างที่ดีจำเป็นต้องคงความสำคัญและมีความชัดเจนในการถ่ายทอดแนวความคิดหลักให้สามารถเข้าใจได้โดยง่าย ดังนั้นนอกจากการเขียนเป็นภาพร่างเพียงอย่างเดียวแล้ว ในแบบร่าง แต่ละแบบควรอธิบายความเป็นมา เงื่อนไข ข้อกำหนด ขอบเขตตลอดจนความคิดเห็น หรือผลการวิจารณ์ของนักออกแบบเองที่มีต่องาน เพื่อใช้ประกอบการพิจารณาในการทำงานขั้นต่อไป 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5.3 ขั้นตอนที่3 การออกแบบลายละเอียด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Detail Design)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ขั้นตอนสุดท้ายที่สามารถสร้างให้เกิดความสมบูรณ์แก่งานออกแบบที่สังเคราะห์ขึ้นมาจากแบบร่างจำนวนมากที่ได้จากแนวความคิดหลัก จะถูกนำมาพิจารณาเปรียบเทียบและเลือกเฟ้นแต่เฉพาะแบบร่างที่มีลักษณะเหมาะสมสูงสุดจำนวนหนึ่งอาจมีเพียง 2-3 แบบ เพื่อนำมาพัฒนาต่อไปจนถึงขั้นรายละเอียด การออกแบบรายละเอียดเป็นขั้นตอนที่มีความสำคัญซึ่งต้องใช้เวลาและความอดทนจึงมักถูกละเลยด้วยความเบื่อหน่ายในการตรวจตราองค์ประกอบย่อยจำนวนมากอย่างถี่ถ้วนเป็นผลให้งานออกแบบ ซึ่งแม้จะมาจากแนวความคิดที่ดีต้องขาดความสมบูรณ์ครบถ้วนและลดทอนความน่าสนใจของงานลงไปอย่างน่าเสียดาย แต่ในทางตรงข้ามหากนักออกแบบมีความเอาใจใส่ต่อการพัฒนาในรายละเอียดของงาน ขณะเขียนแบบซึ่งเป็นขั้นตอนที่ต้องการความคิดสร้างสรรค์ด้วยเช่นกันก็สามารถปรับปรุงรายละเอียดของงานให้มีความสมบูรณ์ สร้างคุณค่าและความโดดเด่นซัดเจนได้เป็นอย่างดี</a:t>
            </a:r>
          </a:p>
          <a:p>
            <a:pPr algn="just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0ABB0-C70B-46E8-BE75-55F1DD8CCD9C}"/>
              </a:ext>
            </a:extLst>
          </p:cNvPr>
          <p:cNvSpPr txBox="1"/>
          <p:nvPr/>
        </p:nvSpPr>
        <p:spPr>
          <a:xfrm>
            <a:off x="9444415" y="6291066"/>
            <a:ext cx="2597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152-159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80771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สรุป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A639CC-F8E2-40B2-B9DD-C105FE360FEB}"/>
              </a:ext>
            </a:extLst>
          </p:cNvPr>
          <p:cNvSpPr/>
          <p:nvPr/>
        </p:nvSpPr>
        <p:spPr>
          <a:xfrm>
            <a:off x="524928" y="1198137"/>
            <a:ext cx="111421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ข้อมูลในการออกแบบการทำงานออกแบบเป็นกิจกรรมการแก้ปัญหาที่เกิดขึ้นกับผู้ที่เกี่ยวข้องกับงานออกแบบกระบวนการออกแบบจะเริ่มต้นด้วยการยอมรับสภาพของปัญหา พร้อมทั้งดำเนินการเพื่อหาวิธีแก้ไข แต่ในการทำงานจำเป็นต้องอาศัยวัตถุดิบซึ่งใน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ที่นี้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ก็คือข้อมูลที่เกี่ยวข้องกับตัวปัญหาตลอดจนวิธีการต่าง ๆ ที่เป็นไปได้ในการแก้ปัญหา ข้อมูลมีบทบาทสำคัญเป็นศูนย์กลางของกิจกรรมการออกแบบ ข้อมูลซึ่งมีทั้งที่เป็นหลักความจริงและข้อคิดเห็นจะถูกรวบรวมจากแหล่งต่าง ๆ น่ามาศึกษาอย่างจริงจัง เพื่อใช้ในการย่อยปัญหาให้แตกออกช่วยให้เกิดความคุ้นเคยและเห็นปัญหาอย่างชัดเจน จากนั้นข้อมูลจะถูกนำมาผ่านขั้นตอนการจัดการกลั่นกรองแยกแยะและผสมผสานเพื่อหาความเกี่ยวข้องเชื่อมโยงกันในองค์ประกอบของปัญหา แล้วจึงนำมาจัดเรียงใหม่สำหรับใช้เสนอแนะวิธีการแก้ปัญหาในขั้นตอนการสังเคราะห์ ข้อมูลก็ยังมีส่วนสำคัญในการใช้พิจารณาตัดสินเลือกวิธีการที่มีความเหมาะสมสูงสุด 	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หลังจากได้รวบรวมข้อมูลที่จำเป็นสำหรับการออกแบบจากแหล่งต่าง ๆ พร้อมกับจัดจำแนกเป็นกลุ่มหัวข้อใหญ่-ย่อยตามความเกี่ยวข้องซึ่งกันและกัน และจัดเรียงตามลำดับความสำคัญของเนื้อหาเรียบร้อยแล้ว ก็มาถึงขั้นตอนการวิเคราะห์ข้อมูล จุดมุ่งหมายสำคัญของการวิเคราะห์ข้อมูล ก็เพื่อค้นหาความสัมพันธ์และระเบียบแบบแผนซึ่งเป็นลักษณะตามธรรมชาติของงานออกแบบชนิดนั้น ๆ และนำมาแยกแยะอย่างเป็นระบบให้เห็นองค์ประกอบของปัญหา ซึ่งมีทั้งปัญหาหลักที่มีผลกระทบต่องานออกแบบอย่างมากเรียงตามลำดับไปจนถึงปัญหาย่อย ๆ ผลจากการวิเคราะห์ที่ดีควรสามารถให้ข้อสรุปเพื่อเสนอแนะลักษณะที่งานออกแบบนั้น ๆ ข้อสรุปที่ได้จะเป็นประโยชน์อย่างมากต่อการสร้างแนวความคิดในการออกแบบ วิธีการวิเคราะห์ข้อมูลสามารถทำได้หลายวิธีขึ้นกับความถนัดของนักออกแบบและความเหมาะสมกับปัญหา</a:t>
            </a:r>
          </a:p>
        </p:txBody>
      </p:sp>
    </p:spTree>
    <p:extLst>
      <p:ext uri="{BB962C8B-B14F-4D97-AF65-F5344CB8AC3E}">
        <p14:creationId xmlns:p14="http://schemas.microsoft.com/office/powerpoint/2010/main" val="50242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แบบฝึกหัดท้ายบท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98CE30-C6A6-45BD-952E-EAEBFFEB0B49}"/>
              </a:ext>
            </a:extLst>
          </p:cNvPr>
          <p:cNvSpPr/>
          <p:nvPr/>
        </p:nvSpPr>
        <p:spPr>
          <a:xfrm>
            <a:off x="521204" y="1198137"/>
            <a:ext cx="11145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แบบฝึกหัดท้ายบท (สัปดาห์ที่ 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ให้นักศึกษานำเสนอวิธีการรวบรวม</a:t>
            </a:r>
            <a:r>
              <a:rPr lang="th-TH" sz="240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รายชื่อหัวข้อข้อมูล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โครงการปฏิบัติงานออกแบบเพื่อสร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้า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งอ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ัต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ลักษณ์ให้กับชุมชนของตนเอง        (จากแบบฝึกหัดท้ายบท สัปดาห์ที่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6-8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อธิบายแหล่งข้อมูลทั้งแหล่งข้อมูลทุติยภูมิและแหล่งข้อมูลปฐมภูมิ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04BBD6-024A-49AC-98A6-798A0DDE72E0}"/>
              </a:ext>
            </a:extLst>
          </p:cNvPr>
          <p:cNvSpPr/>
          <p:nvPr/>
        </p:nvSpPr>
        <p:spPr>
          <a:xfrm>
            <a:off x="521205" y="3336340"/>
            <a:ext cx="11145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แบบฝึกหัดท้ายบท (สัปดาห์ที่ 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ให้นักศึกษานำเสนอภาพร่างลวดลายโครงการปฏิบัติงานออกแบบเพื่อสร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้า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งอ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ัต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ลักษณ์ให้กับชุมชนของตนเอง จำนวน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 ขนาด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A4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AutoNum type="arabicPeriod"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AutoNum type="arabicPeriod"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7341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823084" y="1954082"/>
            <a:ext cx="8545832" cy="220103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h-TH" sz="6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6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ขอบคุณคะ</a:t>
            </a:r>
            <a:endParaRPr lang="en-US" sz="6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366" y="2015854"/>
            <a:ext cx="872548" cy="10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8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A4FA6D-209E-4CC4-8ED1-426BCD2B3B97}"/>
              </a:ext>
            </a:extLst>
          </p:cNvPr>
          <p:cNvSpPr/>
          <p:nvPr/>
        </p:nvSpPr>
        <p:spPr>
          <a:xfrm>
            <a:off x="575016" y="59342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eriod"/>
            </a:pP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บทบาทของข้อมูลในการออกแบบ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1.1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ข้อมูลก่อนการออกแบบ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ข้อมูลระหว่างการออกแบบ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ข้อมูลหลังการออกแบบ</a:t>
            </a:r>
          </a:p>
        </p:txBody>
      </p:sp>
    </p:spTree>
    <p:extLst>
      <p:ext uri="{BB962C8B-B14F-4D97-AF65-F5344CB8AC3E}">
        <p14:creationId xmlns:p14="http://schemas.microsoft.com/office/powerpoint/2010/main" val="152854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115A84-67E6-425A-9696-A6F4D62190E8}"/>
              </a:ext>
            </a:extLst>
          </p:cNvPr>
          <p:cNvSpPr txBox="1"/>
          <p:nvPr/>
        </p:nvSpPr>
        <p:spPr>
          <a:xfrm>
            <a:off x="5649431" y="6299943"/>
            <a:ext cx="66575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ภาณุ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วัฒน์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เสงี่ยม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54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106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อ้อยทิพย์ พลศรี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2542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54 – 58 และ ฉบับราชบัณฑิตยสถาน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254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119 )   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1.บทบาทของข้อมูลในการออกแบบ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09B116-6413-46A1-8BE4-A9181C3E44B4}"/>
              </a:ext>
            </a:extLst>
          </p:cNvPr>
          <p:cNvSpPr/>
          <p:nvPr/>
        </p:nvSpPr>
        <p:spPr>
          <a:xfrm>
            <a:off x="524928" y="1198137"/>
            <a:ext cx="11142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บทบาทของข้อมูลในการออกแบบการทำงานออกแบบ เป็นกิจกรรมการแก้ปัญหาที่เกิดขึ้นกับผู้ที่เกี่ยวข้องกับงานออกแบบกระบวนการออกแบบจะเริ่มต้นด้วยการยอมรับสภาพของปัญหา พร้อมทั้งดำเนินการเพื่อหาวิธีแก้ไข แต่ในการทำงานจำเป็นต้องอาศัยวัตถุดิบซึ่งใน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ที่นี้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ก็คือข้อมูลที่เกี่ยวข้องกับตัวปัญหาตลอดจนวิธีการต่าง ๆ ที่เป็นไปได้ในการแก้ปัญหา ข้อมูลมีบทบาทสำคัญเป็นศูนย์กลางของกิจกรรมการออกแบบ ข้อมูลซึ่งมีทั้งที่เป็นหลักความจริงและข้อคิดเห็นจะถูกรวบรวมจากแหล่งต่าง ๆ น่ามาศึกษาอย่างจริงจัง เพื่อใช้ในการย่อยปัญหาให้แตกออกช่วยให้เกิดความคุ้นเคยและเห็นปัญหาอย่างชัดเจนทั้งในเชิงกว้างและเชิงลึก จากนั้นข้อมูลจะถูกนำมาผ่านขั้นตอนการจัดการกลั่นกรอง แยกแยะและผสมผสานเพื่อหาความเกี่ยวข้องเชื่อมโยงกันในองค์ประกอบของปัญหา แล้วจึงนำมาจัดเรียงใหม่สำหรับใช้เสนอแนะวิธีการแก้ปัญหาในขั้นตอนการสังเคราะห์ แม้เมื่อได้ทางเลือกหลากหลายสำหรับแก้ปัญหาแล้วก็ตาม ข้อมูลก็ยังมีส่วนสำคัญในการใช้พิจารณาตัดสินเลือกวิธีการที่มีความเหมาะสมสูงสุด ดังนั้นกิจกรรมการออกแบบจึงเป็นการทำงานสร้างสรรค์ที่มีพื้นฐานมาจากข้อมูลและสามารถตรวจสอบประเมินผลได้ด้วยข้อมูลอีกเช่นกัน อย่างไรก็ดีแม้ข้อมูลจะมีบทบาทสำคัญอย่างมากในการออกแบบ นักออกแบบก็ควรเรียนรู้และมีวิจารณญาณในการใช้ข้อมูลอย่างเหมาะสมโดยไม่ถูกชี้นำหรือครอบงำจากข้อมูลเฉพาะบางเรื่อง ถ้ากระบวนการศึกษาค้นคว้าและวิเคราะห์ข้อมูลเป็นไปอย่างถูกต้อง และผู้ทำงานออกแบบมีความเชี่ยวชาญก็เป็นที่เชื่อได้ว่าจะได้วิธีการแก้ปัญหาที่มีคุณภาพดีไม่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ว่าโจทย์ในงานออกแบบนั้นจะมีความยุ่งยากซับซ้อนเพียงใด</a:t>
            </a:r>
          </a:p>
        </p:txBody>
      </p:sp>
    </p:spTree>
    <p:extLst>
      <p:ext uri="{BB962C8B-B14F-4D97-AF65-F5344CB8AC3E}">
        <p14:creationId xmlns:p14="http://schemas.microsoft.com/office/powerpoint/2010/main" val="294705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115A84-67E6-425A-9696-A6F4D62190E8}"/>
              </a:ext>
            </a:extLst>
          </p:cNvPr>
          <p:cNvSpPr txBox="1"/>
          <p:nvPr/>
        </p:nvSpPr>
        <p:spPr>
          <a:xfrm>
            <a:off x="9737381" y="6264432"/>
            <a:ext cx="2414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143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1.บทบาทของข้อมูลในการออกแบบ (ต่อ)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92DA1B-3458-4112-920E-58CD06C5C8C6}"/>
              </a:ext>
            </a:extLst>
          </p:cNvPr>
          <p:cNvSpPr/>
          <p:nvPr/>
        </p:nvSpPr>
        <p:spPr>
          <a:xfrm>
            <a:off x="524928" y="1224771"/>
            <a:ext cx="111421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1.1 ระยะที่ 1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ข้อมูลก่อนการออกแบบเป็นการศึกษาเพื่อดูความเป็นไปได้ของโครงการ การเตรียมข้อมูลเบื้องต้นเพื่อให้ทราบความเป็นไปเกี่ยวกับปัญหา รายละเอียดประเด็นต่าง ๆ ที่เกี่ยวข้อง ตลอดจนการค้นหาแนวทางและความเป็นไปได้ในการแก้ปัญหา ข้อมูลในระยะก่อนทำการออกแบบนี้แม้จะค้นคว้าในเวลาอันสั้น แต่มีความสำคัญและจำเป็นสำหรับใช้ประกอบการพิจารณารับงาน</a:t>
            </a:r>
          </a:p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1.2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ข้อมูลระหว่างการออกแบบเป็นการหาข้อมูลอย่างละเอียด ที่เกี่ยวข้องโดยตรงกับงานออกแบบเพื่อใช้ในการสร้างให้เกิดแนวความคิด ช่วยในการพัฒนาแบบ และใช้ในขณะทดสอบทางเลือกต่าง ๆ ในการแก้ปัญหา</a:t>
            </a:r>
          </a:p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1.3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ระยะที่ 3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ข้อมูลหลังการออกแบบเมื่อเสร็จสิ้นการออกแบบแล้วการหาข้อมูลก็ยังคงเกิดขึ้น แม้จะสายเกินไปสำหรับใช้แก้ไข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ข้อผิดพลาดในงานออกแบบที่ผ่านพ้นไปแล้ว แต่ข้อมูลคำวิจารณ์ การชี้ข้อผิดพลาด ตลอดจนการประเมินผลของฝ่ายต่าง ๆ นี้จะเป็นประโยชน์ในการปรับปรุงพัฒนางานออกแบบ และใช้เป็นข้อมูลก่อนการออกแบบครั้งต่อไป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12136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A4FA6D-209E-4CC4-8ED1-426BCD2B3B97}"/>
              </a:ext>
            </a:extLst>
          </p:cNvPr>
          <p:cNvSpPr/>
          <p:nvPr/>
        </p:nvSpPr>
        <p:spPr>
          <a:xfrm>
            <a:off x="575016" y="59342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การจำแนกประเภทข้อมูล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2.1 วิธีที่ 1 จำแนกตามเนื้อหาของข้อมูล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2.2 วิธีที่ 2 จำแนกตามคุณภาพของข้อมูล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119955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การจำแนกประเภทข้อมูล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69CDE5-FDB7-489D-800B-9E4E5846C1BD}"/>
              </a:ext>
            </a:extLst>
          </p:cNvPr>
          <p:cNvSpPr/>
          <p:nvPr/>
        </p:nvSpPr>
        <p:spPr>
          <a:xfrm>
            <a:off x="524928" y="1233649"/>
            <a:ext cx="111421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การจำแนกประเภทข้อมูลข้อมูลมีบทบาทหน้าที่สำคัญอย่างยิ่งในการทำงานออกแบบ ตั้งแต่เริ่มต้นเตรียมการตลอดไปจนถึงภายหลังการออกแบบ หากปราศจากข้อมูลงานออกแบบที่เกิดขึ้นก็ไม่ต่างจากการคิดฝันที่ขาดพื้นฐานความเป็นจริงและความน่าเชื่อถือ ข้อมูลสำหรับงานออกแบบมีการจำแนกได้หลายวิธีตามหลักเกณฑ์ที่กำหนดขึ้น ข้อมูลแต่ละประเภทมีความเหมาะสมสำหรับการนำไปใช้งานแตกต่างกัน นักออกแบบ จึงควรพิจารณาเลือกใช้อย่างถูกต้องจึงจะได้รับประโยชน์ ใน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ที่นี้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รวบรวมวิธีการจำแนกเป็น 2 วิธี แตกต่างกันตาม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หลักเกณฑ์ต่อไปนี้</a:t>
            </a:r>
          </a:p>
          <a:p>
            <a:pPr algn="just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วิธีที่ 1 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จําแนก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ตามเนื้อหาของข้อมูล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แบ่งข้อมูลได้เป็น 2 ประเภท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ข้อมูลทั่วไป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General Information)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ได้แก่ความรู้ทั่วไปเกี่ยวกับปัญหา ประวัติความเป็นมา เรื่องราวเกี่ยวกับวัสดุ-เทคโนโลยี ตลอดจนหลักเกณฑ์อย่างกว้าง ๆ สำหรับงานออกแบบประเภทนั้น ๆ ข้อมูลเหล่านี้แม้จะไม่ได้นำมาใช้ในงานออกแบบโดยตรง แต่มันช่วยปูพื้นฐานความเข้าใจในธรรมชาติเฉพาะของงานออกแบบ และในบางกรณีที่ทิศทางการแก้ปัญหาเปลี่ยนแปลงไปจากเดิม ข้อมูลทั่วไปนี่จะมีส่วนช่วยในการพิจารณาปรับเปลี่ยนแก้ไขในภายหลัง</a:t>
            </a:r>
          </a:p>
          <a:p>
            <a:pPr algn="just"/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26BC7-0026-4E68-A50F-0F7BE28803D9}"/>
              </a:ext>
            </a:extLst>
          </p:cNvPr>
          <p:cNvSpPr txBox="1"/>
          <p:nvPr/>
        </p:nvSpPr>
        <p:spPr>
          <a:xfrm>
            <a:off x="9737381" y="6264432"/>
            <a:ext cx="2414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143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7853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971B0B66-AD63-4957-AC1E-7337C988C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4603" y="338055"/>
            <a:ext cx="722469" cy="860082"/>
          </a:xfrm>
          <a:prstGeom prst="rect">
            <a:avLst/>
          </a:prstGeom>
        </p:spPr>
      </p:pic>
      <p:sp>
        <p:nvSpPr>
          <p:cNvPr id="28" name="Title 2">
            <a:extLst>
              <a:ext uri="{FF2B5EF4-FFF2-40B4-BE49-F238E27FC236}">
                <a16:creationId xmlns:a16="http://schemas.microsoft.com/office/drawing/2014/main" id="{C732013F-846A-4981-AC38-0122E783B087}"/>
              </a:ext>
            </a:extLst>
          </p:cNvPr>
          <p:cNvSpPr txBox="1">
            <a:spLocks/>
          </p:cNvSpPr>
          <p:nvPr/>
        </p:nvSpPr>
        <p:spPr>
          <a:xfrm>
            <a:off x="524928" y="558057"/>
            <a:ext cx="6877119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การจำแนกประเภทข้อมูล (ต่อ)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26BC7-0026-4E68-A50F-0F7BE28803D9}"/>
              </a:ext>
            </a:extLst>
          </p:cNvPr>
          <p:cNvSpPr txBox="1"/>
          <p:nvPr/>
        </p:nvSpPr>
        <p:spPr>
          <a:xfrm>
            <a:off x="9737381" y="6264432"/>
            <a:ext cx="2414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นวลน้อย บุญวงษ์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143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CB799E-48CD-4B8E-8AD8-00C91AE75DA3}"/>
              </a:ext>
            </a:extLst>
          </p:cNvPr>
          <p:cNvSpPr/>
          <p:nvPr/>
        </p:nvSpPr>
        <p:spPr>
          <a:xfrm>
            <a:off x="524928" y="1224771"/>
            <a:ext cx="110722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ข้อมูลเฉพาะ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Specific Information)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ได้แก่ข้อมูลที่มีความจำเป็นและเกี่ยวข้องโดยตรงกับงานออกแบบ เช่นข้อมูลด้านผู้ใช้ การใช้งาน กฎระเบียบที่บังคับใช้กับงานออกแบบประเภทนั้น ๆ คุณสมบัติเฉพาะของวัสดุและกรรมวิธีที่จะใช้ผลิต ตลอดจนลักษณะวิธีการจัดจำหน่าย ข้อมูลเหล่านี้นักออกแบบสามารถนำมาใช้ในขณะทำการออกแบบ โดยเฉพาะถ้าเป็นงานออกแบบที่เกี่ยวข้องกับการลงทุนสูง มี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อันตรายหรือความเสี่ยงสูง ยิ่งมีความจำเป็นต้องเตรียมรวบรวมข้อมูลเฉพาะ ให้ครบถ้วนครอบคลุมปัญหาด้านต่าง ๆ</a:t>
            </a:r>
          </a:p>
          <a:p>
            <a:pPr algn="ju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2.2 วิธีที่ 2 จำแนกตามคุณภาพของข้อมูล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แบ่งข้อมูลได้เป็น 2 ประเภท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ข้อมูลที่มีความน่าเชื่อถือ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Hard Information)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ได้แก่ข้อมูลที่เป็นหลักความจริงซึ่งผ่านการทดสอบจากหลาย ๆ แหล่ง เช่น</a:t>
            </a:r>
            <a:r>
              <a:rPr lang="th-TH" sz="240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</a:t>
            </a:r>
            <a:r>
              <a:rPr lang="th-TH" sz="2400">
                <a:latin typeface="TH SarabunPSK" panose="020B0500040200020003" pitchFamily="34" charset="-34"/>
                <a:cs typeface="TH SarabunPSK" panose="020B0500040200020003" pitchFamily="34" charset="-34"/>
              </a:rPr>
              <a:t>ฎเกณฑ์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ที่จัดทำขึ้นโดยผู้มีอำนาจหน้าที่โดยตรง ข้อมูลผลการตรวจสอบ ผลการพิสูจน์ หลักฐานข้อเท็จจริงทางศาสตร์สาขาต่าง ๆ ผลงานการออกแบบปรากฏทั้งในงาน 2 มิติและ 3 มิติ ข้อมูลประเภทนี้จึงมีความเชื่อถือได้สามารถนำไปใช้อ้างอิงในการออกแบบ ใช้อธิบายอย่างมีเหตุผล และใช้เป็นเกณฑ์ในการพิจารณาตัดสินเลือกวิธีการแก้ปัญหา</a:t>
            </a:r>
          </a:p>
          <a:p>
            <a:pPr algn="ju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ข้อมูลที่ยังไม่ผ่านการตรวจสอบ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Soft Information)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ได้แก่ข้อมูลที่เป็นข้อคิดเห็นข้อเสนอแนะ แนวความคิด การคาดการณ์ในอนาคต ผลการสำรวจ ซึ่งยังไม่ได้ผ่านการทดสอบหรือพิสูจน์ที่แน่นอน ข้อมูลประเภทนี้ไม่จำเป็นว่าจะมีความสำคัญน้อยกว่าข้อมูลประเภท ข้อมูลที่มีความน่าเชื่อถือ เนื้อหาของข้อมูลอาจมีความสำคัญและ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จําเป็น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ต่อการออกแบบ เพียงแต่การนำไปใช้งานควรระมัดระวังโดยพิจารณาได้รอบคอบและควรหา วิธีการที่สามารถตรวจสอบหรือยืนยันเพื่อสนับสนุนให้มีความน่าเชื่อถือมากขึ้น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200192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07C139-6D0D-4FF7-B673-885B7D6B7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436" y="443824"/>
            <a:ext cx="872548" cy="10387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A4FA6D-209E-4CC4-8ED1-426BCD2B3B97}"/>
              </a:ext>
            </a:extLst>
          </p:cNvPr>
          <p:cNvSpPr/>
          <p:nvPr/>
        </p:nvSpPr>
        <p:spPr>
          <a:xfrm>
            <a:off x="575016" y="59342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วิธีการรวบรวมรายชื่อหัวข้อข้อมูล</a:t>
            </a:r>
          </a:p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 ข้อมูลทั่วไป</a:t>
            </a:r>
          </a:p>
          <a:p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3.2 ข้อมูลเฉพาะ</a:t>
            </a:r>
          </a:p>
        </p:txBody>
      </p:sp>
    </p:spTree>
    <p:extLst>
      <p:ext uri="{BB962C8B-B14F-4D97-AF65-F5344CB8AC3E}">
        <p14:creationId xmlns:p14="http://schemas.microsoft.com/office/powerpoint/2010/main" val="2966161237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1160</Words>
  <Application>Microsoft Office PowerPoint</Application>
  <PresentationFormat>Widescreen</PresentationFormat>
  <Paragraphs>204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Segoe UI</vt:lpstr>
      <vt:lpstr>Segoe UI Light</vt:lpstr>
      <vt:lpstr>TH SarabunPSK</vt:lpstr>
      <vt:lpstr>WelcomeDoc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2021-02-21T04:54:11Z</dcterms:created>
  <dcterms:modified xsi:type="dcterms:W3CDTF">2023-09-21T07:42:05Z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