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7" r:id="rId11"/>
    <p:sldId id="268" r:id="rId12"/>
    <p:sldId id="269" r:id="rId13"/>
    <p:sldId id="271" r:id="rId14"/>
    <p:sldId id="272" r:id="rId15"/>
    <p:sldId id="275" r:id="rId16"/>
    <p:sldId id="282" r:id="rId17"/>
    <p:sldId id="284" r:id="rId18"/>
    <p:sldId id="283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>
      <p:cViewPr varScale="1">
        <p:scale>
          <a:sx n="101" d="100"/>
          <a:sy n="101" d="100"/>
        </p:scale>
        <p:origin x="18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52F3E0-FAB7-C839-6EB0-4AE332A87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TH" noProof="0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A1D3EFA-5759-5D92-C3CD-B5DFE14248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TH" noProof="0"/>
              <a:t>Click to edit Master subtitle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4E9EE21-445E-07B2-31B0-517CC868FC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E9A75F6-B5F5-8579-E237-A1B49B3C38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B0DC1E4-6A23-AEA2-EC68-729E071113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7546D6-3EFA-1141-9C10-762990E63EC8}" type="slidenum">
              <a:rPr lang="en-US" altLang="en-TH"/>
              <a:pPr/>
              <a:t>‹#›</a:t>
            </a:fld>
            <a:endParaRPr lang="en-US" altLang="en-TH"/>
          </a:p>
        </p:txBody>
      </p:sp>
      <p:grpSp>
        <p:nvGrpSpPr>
          <p:cNvPr id="6151" name="Group 7">
            <a:extLst>
              <a:ext uri="{FF2B5EF4-FFF2-40B4-BE49-F238E27FC236}">
                <a16:creationId xmlns:a16="http://schemas.microsoft.com/office/drawing/2014/main" id="{F974FB3D-8F6E-32FF-1985-71A21D92ACE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4B8A0470-1FFA-DA04-18B6-523F67B5E0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H"/>
            </a:p>
          </p:txBody>
        </p:sp>
        <p:sp>
          <p:nvSpPr>
            <p:cNvPr id="6153" name="Rectangle 9">
              <a:extLst>
                <a:ext uri="{FF2B5EF4-FFF2-40B4-BE49-F238E27FC236}">
                  <a16:creationId xmlns:a16="http://schemas.microsoft.com/office/drawing/2014/main" id="{DFBF977E-6139-F05D-1120-186615633B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H"/>
            </a:p>
          </p:txBody>
        </p:sp>
        <p:sp>
          <p:nvSpPr>
            <p:cNvPr id="6154" name="Rectangle 10">
              <a:extLst>
                <a:ext uri="{FF2B5EF4-FFF2-40B4-BE49-F238E27FC236}">
                  <a16:creationId xmlns:a16="http://schemas.microsoft.com/office/drawing/2014/main" id="{1AF843A5-4D89-0B13-00DD-E055047D75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H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FE8F-FB57-2641-D018-F073F942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B58F1-0217-ABF9-B052-0FBBBFB17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3C5EB-CBA5-25B1-BD4D-796DEFB5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8BD1F-300D-DBE9-FBA9-CFD44DDA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4FBE9-4CDF-8F4F-5796-19FD430A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5D9EF-EF9F-5F43-8B1D-C022E9753098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204848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BC560-D342-B7BD-C66C-03AFD8FF0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602E8-6407-D2BF-2F64-312F5D080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6070-D095-BCB4-04B1-52619A5A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53D4B-EBF5-46EE-BEED-D4C2A37B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01507-D355-F475-C478-36425827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BB3AA-D4CA-6641-B057-0AEBAA01F2A9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233380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A69B-10DB-8935-956E-AEFF20DE0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E2F68-3B5A-44FA-E577-998FC7841E2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F3C6C-900E-9961-0085-07ADB6429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7778D-7A94-6F81-6D5C-0E99F29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EEEF8-E52A-8F64-0FBB-50A5B4E0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AD113-618F-A616-1D47-E4CA2E509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3B31C8-D60D-8146-A5F9-D746AB248991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261671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02BC-1C0A-7ED7-E511-EB5ABD4B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94872-970B-83D2-1C8F-D1EC96E9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7229-6694-A738-4A66-34D858B0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F0E0-F323-64FC-18C8-55651DD6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8F4B8-D8F8-1B69-91EE-E9578CD0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52673-21BF-294A-AE23-1E205DB560C9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194666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EE2F-8B6B-25D3-3D91-7E0767D0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ECB99-80AC-43B4-7D69-B3866E413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026CA-C9CA-EF92-E0FA-272845EE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1C599-C329-D7B5-B692-5B00E386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03F6E-0DF2-C92D-76B5-4463C7E9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FCEDE-6DF9-884C-9BBD-F29163F52AAE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54650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2538-7602-A787-FDDC-66C7C3CF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EF050-4EF4-4C61-9A0E-22011D49A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FF40F-1B39-4E76-0993-F69722674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06F1-35B4-A382-F7F1-CD9F892E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19448-0A3F-30EC-6A9A-843DDFBEE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10536-10CA-8F62-DFCC-6A645A65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8A75-27ED-7A4C-A109-66C34F19127B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31277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A92A-3617-4415-C05D-32A7BC7D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0686D-DA08-F079-E9EE-5D117C980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E3C9A-A60B-3A68-574E-8C62DA72F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525BD-D979-0EC4-1E06-5B6D0CBDF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F617D-3745-2EE2-2698-C08D361FA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A0B06-418C-3703-B780-D08ACB05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17BA3-7096-7C5F-2EB4-FC422E4D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FCDA3-23F0-6B6A-EDF0-18642440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A6B3E-C915-ED4D-AECD-1AE0B41848D1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9186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5A23-172B-341D-8F21-BC3D2510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08DB3-04BA-EB22-241C-B56F02EA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27D12-4AB8-B4B5-D3FB-F0F3921C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F1785-3FFC-26EF-9C9C-F40660BE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2FF3-0D8F-4041-976F-A7BBBEB58537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187819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B54686-D66D-CC1F-86B3-E98ACE9C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FD7BC-3CA4-4914-6CBB-8B675745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19345-D308-08CA-33BE-CC818100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AF87D-931B-024A-9D7C-487A5BE1ABBE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385012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062A-9E74-0598-5FE3-ED5B806B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8E05-A127-03D1-EB96-549642688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65C2F-67A5-9DCA-ABA0-60792D35E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1C4A3-3659-4E19-AC95-6ABA1E79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B39FF-92A2-7A8B-D970-58D4D9F8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E01D0-37F9-ED66-1859-35AF121E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E078-9CC9-B342-BF30-98D715BF03F3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7422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AFE3-F063-0D8D-F9EA-00AF66F00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0A858-89E7-0AE5-503F-0C603FDA8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D4320-1060-0D26-E515-49781B0D8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8C827-5F04-A7E6-FD83-64CF8D34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18A30-1958-E5E8-DF77-B7615714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71802-FCAC-F57D-0877-391E55A8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4A83-AE0B-034D-98D8-5D846D6592AA}" type="slidenum">
              <a:rPr lang="en-US" altLang="en-TH"/>
              <a:pPr/>
              <a:t>‹#›</a:t>
            </a:fld>
            <a:endParaRPr lang="en-US" altLang="en-TH"/>
          </a:p>
        </p:txBody>
      </p:sp>
    </p:spTree>
    <p:extLst>
      <p:ext uri="{BB962C8B-B14F-4D97-AF65-F5344CB8AC3E}">
        <p14:creationId xmlns:p14="http://schemas.microsoft.com/office/powerpoint/2010/main" val="22994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DAF9CA-26E4-B7E0-35BF-A8E64DCE7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TH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276FDBC-4779-AEB8-940A-47DF5321C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TH"/>
              <a:t>Click to edit Master text styles</a:t>
            </a:r>
          </a:p>
          <a:p>
            <a:pPr lvl="1"/>
            <a:r>
              <a:rPr lang="en-US" altLang="en-TH"/>
              <a:t>Second level</a:t>
            </a:r>
          </a:p>
          <a:p>
            <a:pPr lvl="2"/>
            <a:r>
              <a:rPr lang="en-US" altLang="en-TH"/>
              <a:t>Third level</a:t>
            </a:r>
          </a:p>
          <a:p>
            <a:pPr lvl="3"/>
            <a:r>
              <a:rPr lang="en-US" altLang="en-TH"/>
              <a:t>Fourth level</a:t>
            </a:r>
          </a:p>
          <a:p>
            <a:pPr lvl="4"/>
            <a:r>
              <a:rPr lang="en-US" altLang="en-TH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8F033BF-1631-BD66-5455-B7DF763DC8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TH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E2A9994-EA7B-EDAB-1321-90CCCA8302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TH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6CF7FFB-0A10-6F31-986A-737D2FD390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A584C50-01FE-4D4D-9B9D-99B0BDC8A851}" type="slidenum">
              <a:rPr lang="en-US" altLang="en-TH"/>
              <a:pPr/>
              <a:t>‹#›</a:t>
            </a:fld>
            <a:endParaRPr lang="en-US" altLang="en-TH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B977AA3-5A9B-8CF4-4018-159117125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TH" altLang="en-TH" sz="2400">
              <a:latin typeface="Times New Roman" panose="02020603050405020304" pitchFamily="18" charset="0"/>
            </a:endParaRP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E076280D-A9C7-3D6D-42D8-E9A0C886B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3595EBF6-8851-C915-573D-7968CAE58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TH" altLang="en-TH" sz="2400">
              <a:latin typeface="Times New Roman" panose="02020603050405020304" pitchFamily="18" charset="0"/>
            </a:endParaRP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E0B92236-017A-2B78-27C5-18CA64265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TH" altLang="en-TH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3F5547-4545-36CD-2966-88F9FAC371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8077200" cy="4953000"/>
          </a:xfrm>
        </p:spPr>
        <p:txBody>
          <a:bodyPr/>
          <a:lstStyle/>
          <a:p>
            <a:r>
              <a:rPr lang="en-US" altLang="en-TH" sz="5200" dirty="0"/>
              <a:t>The Sound Patterns of Language: </a:t>
            </a:r>
            <a:br>
              <a:rPr lang="en-US" altLang="en-TH" sz="5200" dirty="0"/>
            </a:br>
            <a:r>
              <a:rPr lang="en-US" altLang="en-TH" sz="5200" dirty="0"/>
              <a:t>Phonology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7F125B0-7671-1364-3136-62A0EB394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Phones and allophones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1707E3-791F-90C0-CC0B-D472CB2AA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/>
              <a:t>We established earlier that a </a:t>
            </a:r>
            <a:r>
              <a:rPr lang="en-US" altLang="en-TH" b="1"/>
              <a:t>phoneme</a:t>
            </a:r>
            <a:r>
              <a:rPr lang="en-US" altLang="en-TH"/>
              <a:t> is the </a:t>
            </a:r>
            <a:r>
              <a:rPr lang="en-US" altLang="en-TH" b="1"/>
              <a:t>abstract</a:t>
            </a:r>
            <a:r>
              <a:rPr lang="en-US" altLang="en-TH"/>
              <a:t> unit (in the </a:t>
            </a:r>
            <a:r>
              <a:rPr lang="en-US" altLang="en-TH" b="1"/>
              <a:t>mind</a:t>
            </a:r>
            <a:r>
              <a:rPr lang="en-US" altLang="en-TH"/>
              <a:t>).</a:t>
            </a:r>
          </a:p>
          <a:p>
            <a:pPr>
              <a:buFont typeface="Wingdings" pitchFamily="2" charset="2"/>
              <a:buNone/>
            </a:pPr>
            <a:endParaRPr lang="en-US" altLang="en-TH"/>
          </a:p>
          <a:p>
            <a:r>
              <a:rPr lang="en-US" altLang="en-TH"/>
              <a:t>There are many </a:t>
            </a:r>
            <a:r>
              <a:rPr lang="en-US" altLang="en-TH" b="1"/>
              <a:t>versions</a:t>
            </a:r>
            <a:r>
              <a:rPr lang="en-US" altLang="en-TH"/>
              <a:t> of that unit regularly produced in </a:t>
            </a:r>
            <a:r>
              <a:rPr lang="en-US" altLang="en-TH" b="1"/>
              <a:t>actual speech</a:t>
            </a:r>
            <a:r>
              <a:rPr lang="en-US" altLang="en-TH"/>
              <a:t> (in the </a:t>
            </a:r>
            <a:r>
              <a:rPr lang="en-US" altLang="en-TH" b="1"/>
              <a:t>mouth</a:t>
            </a:r>
            <a:r>
              <a:rPr lang="en-US" altLang="en-TH"/>
              <a:t>).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we can describe these different versions as </a:t>
            </a:r>
            <a:r>
              <a:rPr lang="en-US" altLang="en-TH" b="1"/>
              <a:t>phones</a:t>
            </a:r>
            <a:r>
              <a:rPr lang="en-US" altLang="en-TH"/>
              <a:t>.   </a:t>
            </a:r>
          </a:p>
          <a:p>
            <a:endParaRPr lang="en-US" altLang="en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33F351B-5300-8A2D-7788-F393F53C7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2B15C4-F3E2-0A3D-A81C-3F6E3C926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TH"/>
              <a:t>Phones are: phonetic units and appear in square brackets. </a:t>
            </a:r>
          </a:p>
          <a:p>
            <a:r>
              <a:rPr lang="en-US" altLang="en-TH"/>
              <a:t>We can have several versions of one phoneme. These are allophones of one phoneme. 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e.g.  </a:t>
            </a:r>
            <a:r>
              <a:rPr lang="en-US" altLang="en-TH" sz="2000"/>
              <a:t>/t/     	 </a:t>
            </a:r>
            <a:r>
              <a:rPr lang="en-US" altLang="en-TH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phone</a:t>
            </a:r>
            <a:r>
              <a:rPr lang="en-US" altLang="en-TH" sz="2000"/>
              <a:t> [t</a:t>
            </a:r>
            <a:r>
              <a:rPr lang="en-US" altLang="en-TH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ʰ]                 tar </a:t>
            </a:r>
          </a:p>
          <a:p>
            <a:pPr>
              <a:buFont typeface="Wingdings" pitchFamily="2" charset="2"/>
              <a:buNone/>
            </a:pPr>
            <a:r>
              <a:rPr lang="en-US" altLang="en-TH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	        phoneme	</a:t>
            </a:r>
          </a:p>
          <a:p>
            <a:pPr>
              <a:buFont typeface="Wingdings" pitchFamily="2" charset="2"/>
              <a:buNone/>
            </a:pPr>
            <a:r>
              <a:rPr lang="en-US" altLang="en-TH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	 </a:t>
            </a:r>
            <a:r>
              <a:rPr lang="en-US" altLang="en-TH" sz="2000"/>
              <a:t>1 phone</a:t>
            </a:r>
            <a:r>
              <a:rPr lang="en-US" altLang="en-TH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[    ]</a:t>
            </a:r>
            <a:r>
              <a:rPr lang="en-US" altLang="en-TH" sz="2000"/>
              <a:t>           writer</a:t>
            </a:r>
          </a:p>
          <a:p>
            <a:pPr>
              <a:buFont typeface="Wingdings" pitchFamily="2" charset="2"/>
              <a:buNone/>
            </a:pPr>
            <a:endParaRPr lang="en-US" altLang="en-TH" sz="2000"/>
          </a:p>
          <a:p>
            <a:pPr>
              <a:buFont typeface="Wingdings" pitchFamily="2" charset="2"/>
              <a:buNone/>
            </a:pPr>
            <a:r>
              <a:rPr lang="en-US" altLang="en-TH" sz="2000"/>
              <a:t>                                1phone  [   ]          eighth </a:t>
            </a:r>
          </a:p>
          <a:p>
            <a:pPr>
              <a:buFont typeface="Wingdings" pitchFamily="2" charset="2"/>
              <a:buNone/>
            </a:pPr>
            <a:r>
              <a:rPr lang="en-US" altLang="en-TH" sz="2000"/>
              <a:t>				</a:t>
            </a:r>
          </a:p>
          <a:p>
            <a:pPr>
              <a:buFont typeface="Wingdings" pitchFamily="2" charset="2"/>
              <a:buNone/>
            </a:pPr>
            <a:r>
              <a:rPr lang="en-US" altLang="en-TH" sz="2000"/>
              <a:t>            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8207CAAC-C7CE-94A8-767C-27A5CBE53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038600"/>
            <a:ext cx="1371600" cy="1752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TH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E5E35CB9-3921-B956-3A82-A6A46C0B3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800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TH"/>
              <a:t>Allophones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FD5CB17-595E-EDEB-EF33-81A7C3F45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3C1AE7E-8636-8404-A5A8-747688F2B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 sz="2400">
                <a:solidFill>
                  <a:schemeClr val="accent2"/>
                </a:solidFill>
              </a:rPr>
              <a:t>The basic distinction between phonemes and allophones:</a:t>
            </a:r>
            <a:r>
              <a:rPr lang="en-US" altLang="en-TH" sz="240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- In </a:t>
            </a:r>
            <a:r>
              <a:rPr lang="en-US" altLang="en-TH" sz="2400" b="1"/>
              <a:t>phonemes</a:t>
            </a:r>
            <a:r>
              <a:rPr lang="en-US" altLang="en-TH" sz="2400"/>
              <a:t>: if we substitute one phoneme for another will result in a word with a different meaning (and of course pronunciation).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e.g. tar     vs.     bar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- When substituting allophones, only unusual pronunciations of the same word occur.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e.g.   </a:t>
            </a:r>
            <a:r>
              <a:rPr lang="ar-SA" altLang="en-TH" sz="2400"/>
              <a:t>فأر  </a:t>
            </a:r>
            <a:r>
              <a:rPr lang="en-US" altLang="en-TH" sz="2400"/>
              <a:t>    vs. </a:t>
            </a:r>
            <a:r>
              <a:rPr lang="ar-SA" altLang="en-TH" sz="2400"/>
              <a:t>        </a:t>
            </a:r>
            <a:r>
              <a:rPr lang="ar-SA" altLang="en-TH" sz="2400">
                <a:cs typeface="Arabic Transparent" pitchFamily="2" charset="-78"/>
              </a:rPr>
              <a:t>ڤأر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BFD9AD1-404C-BFF8-6A8C-2812CA23E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Minimal pairs and sets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D5B7BD0-CABA-C5DF-AEEF-3A375DA6A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 sz="2400"/>
              <a:t>How do we test phonemes?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We test phonemes by </a:t>
            </a:r>
            <a:r>
              <a:rPr lang="en-US" altLang="en-TH" sz="2400">
                <a:solidFill>
                  <a:schemeClr val="accent2"/>
                </a:solidFill>
              </a:rPr>
              <a:t>pairs</a:t>
            </a:r>
            <a:r>
              <a:rPr lang="en-US" altLang="en-TH" sz="2400"/>
              <a:t> and </a:t>
            </a:r>
            <a:r>
              <a:rPr lang="en-US" altLang="en-TH" sz="2400">
                <a:solidFill>
                  <a:schemeClr val="accent2"/>
                </a:solidFill>
              </a:rPr>
              <a:t>sets</a:t>
            </a:r>
            <a:r>
              <a:rPr lang="en-US" altLang="en-TH" sz="2400"/>
              <a:t> of words. </a:t>
            </a:r>
          </a:p>
          <a:p>
            <a:pPr>
              <a:buFont typeface="Wingdings" pitchFamily="2" charset="2"/>
              <a:buNone/>
            </a:pPr>
            <a:endParaRPr lang="en-US" altLang="en-TH" sz="2400"/>
          </a:p>
          <a:p>
            <a:r>
              <a:rPr lang="en-US" altLang="en-TH" sz="2400">
                <a:solidFill>
                  <a:schemeClr val="accent2"/>
                </a:solidFill>
              </a:rPr>
              <a:t>Minimal pair:</a:t>
            </a:r>
            <a:r>
              <a:rPr lang="en-US" altLang="en-TH" sz="240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	When two words are </a:t>
            </a:r>
            <a:r>
              <a:rPr lang="en-US" altLang="en-TH" sz="2400" b="1"/>
              <a:t>identical</a:t>
            </a:r>
            <a:r>
              <a:rPr lang="en-US" altLang="en-TH" sz="2400"/>
              <a:t> in form except for a </a:t>
            </a:r>
            <a:r>
              <a:rPr lang="en-US" altLang="en-TH" sz="2400" b="1"/>
              <a:t>contrast</a:t>
            </a:r>
            <a:r>
              <a:rPr lang="en-US" altLang="en-TH" sz="2400"/>
              <a:t> in one phoneme occurring in the </a:t>
            </a:r>
            <a:r>
              <a:rPr lang="en-US" altLang="en-TH" sz="2400" b="1"/>
              <a:t>same position</a:t>
            </a:r>
            <a:r>
              <a:rPr lang="en-US" altLang="en-TH" sz="2400"/>
              <a:t>, then the two words are described a </a:t>
            </a:r>
            <a:r>
              <a:rPr lang="en-US" altLang="en-TH" sz="2400" b="1"/>
              <a:t>minimal pair</a:t>
            </a:r>
            <a:r>
              <a:rPr lang="en-US" altLang="en-TH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e.g.  bat vs. fat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       bat  vs. bet </a:t>
            </a:r>
          </a:p>
          <a:p>
            <a:pPr>
              <a:buFont typeface="Wingdings" pitchFamily="2" charset="2"/>
              <a:buNone/>
            </a:pPr>
            <a:endParaRPr lang="en-US" altLang="en-TH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425441B-74F9-5068-2EE8-BA25AC845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   cont.,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FC76C9E-44E0-B018-FD1E-1BCCF4EF8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TH"/>
              <a:t> </a:t>
            </a:r>
            <a:r>
              <a:rPr lang="en-US" altLang="en-TH">
                <a:solidFill>
                  <a:schemeClr val="accent2"/>
                </a:solidFill>
              </a:rPr>
              <a:t>Minimal sets</a:t>
            </a:r>
            <a:r>
              <a:rPr lang="en-US" altLang="en-TH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	 When a </a:t>
            </a:r>
            <a:r>
              <a:rPr lang="en-US" altLang="en-TH" b="1"/>
              <a:t>group</a:t>
            </a:r>
            <a:r>
              <a:rPr lang="en-US" altLang="en-TH"/>
              <a:t> of words can be differentiated by changing </a:t>
            </a:r>
            <a:r>
              <a:rPr lang="en-US" altLang="en-TH" b="1"/>
              <a:t>one phoneme</a:t>
            </a:r>
            <a:r>
              <a:rPr lang="en-US" altLang="en-TH"/>
              <a:t> in the same position in the word, then we have a </a:t>
            </a:r>
            <a:r>
              <a:rPr lang="en-US" altLang="en-TH" b="1"/>
              <a:t>minimal set.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 b="1"/>
              <a:t>	e.g.   </a:t>
            </a:r>
            <a:r>
              <a:rPr lang="en-US" altLang="en-TH"/>
              <a:t>feat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		    fit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 b="1"/>
              <a:t>		    </a:t>
            </a:r>
            <a:r>
              <a:rPr lang="en-US" altLang="en-TH"/>
              <a:t>fat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		    fate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 		    foot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D0033D-C0E5-1913-2329-6E09C98EF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Syllables and Clusters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12C5E09-21B0-E335-2B57-4525CE1C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/>
              <a:t>A syllable must contain a vowel or a vowel-like sound. </a:t>
            </a:r>
          </a:p>
          <a:p>
            <a:endParaRPr lang="en-US" altLang="en-TH"/>
          </a:p>
          <a:p>
            <a:r>
              <a:rPr lang="en-US" altLang="en-TH"/>
              <a:t>The most common type of syllable in a language has a consonant as well. </a:t>
            </a:r>
          </a:p>
          <a:p>
            <a:endParaRPr lang="en-US" altLang="en-TH"/>
          </a:p>
          <a:p>
            <a:r>
              <a:rPr lang="en-US" altLang="en-TH"/>
              <a:t>When describing syllables: 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C = consonant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V = vowel</a:t>
            </a:r>
          </a:p>
          <a:p>
            <a:pPr>
              <a:buFont typeface="Wingdings" pitchFamily="2" charset="2"/>
              <a:buNone/>
            </a:pPr>
            <a:endParaRPr lang="en-US" altLang="en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CEAEBCB-DAB3-C636-6524-788EED903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CFD63D-BADD-93A5-82D2-66E09C45E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TH"/>
              <a:t>                        </a:t>
            </a:r>
            <a:r>
              <a:rPr lang="en-US" altLang="en-TH" sz="2400" b="1"/>
              <a:t>syllable</a:t>
            </a:r>
          </a:p>
          <a:p>
            <a:pPr>
              <a:buFont typeface="Wingdings" pitchFamily="2" charset="2"/>
              <a:buNone/>
            </a:pPr>
            <a:endParaRPr lang="en-US" altLang="en-TH" sz="2400"/>
          </a:p>
          <a:p>
            <a:pPr>
              <a:buFont typeface="Wingdings" pitchFamily="2" charset="2"/>
              <a:buNone/>
            </a:pPr>
            <a:r>
              <a:rPr lang="en-US" altLang="en-TH" sz="2400"/>
              <a:t>    </a:t>
            </a:r>
            <a:r>
              <a:rPr lang="en-US" altLang="en-TH" sz="2400">
                <a:solidFill>
                  <a:schemeClr val="accent2"/>
                </a:solidFill>
              </a:rPr>
              <a:t>onset</a:t>
            </a:r>
            <a:r>
              <a:rPr lang="en-US" altLang="en-TH" sz="2400"/>
              <a:t>                                </a:t>
            </a:r>
            <a:r>
              <a:rPr lang="en-US" altLang="en-TH" sz="2400">
                <a:solidFill>
                  <a:schemeClr val="accent2"/>
                </a:solidFill>
              </a:rPr>
              <a:t>rhyme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(optional)              </a:t>
            </a:r>
            <a:r>
              <a:rPr lang="en-US" altLang="en-TH" sz="2400">
                <a:solidFill>
                  <a:schemeClr val="tx2"/>
                </a:solidFill>
              </a:rPr>
              <a:t>Nucleus</a:t>
            </a:r>
            <a:r>
              <a:rPr lang="en-US" altLang="en-TH" sz="2400"/>
              <a:t>                 </a:t>
            </a:r>
            <a:r>
              <a:rPr lang="en-US" altLang="en-TH" sz="2400">
                <a:solidFill>
                  <a:schemeClr val="tx2"/>
                </a:solidFill>
              </a:rPr>
              <a:t>coda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                      (not optional)          (optional)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one or more          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consonants            vowel                 one or more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                                                    consonants 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4DFD31CF-8B5B-4FA7-D255-E95982A1C2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21336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8E3263EC-423A-9602-16C7-315C297B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133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B3D50E3F-80BA-63B2-5CDF-D8B99FE2B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680A2695-8DF8-69A4-56D9-CB81644B35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895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ED6BFC7C-339F-47F6-AF7C-959398811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49" name="Line 9">
            <a:extLst>
              <a:ext uri="{FF2B5EF4-FFF2-40B4-BE49-F238E27FC236}">
                <a16:creationId xmlns:a16="http://schemas.microsoft.com/office/drawing/2014/main" id="{AD20BD70-96AA-BA70-AD8B-9B00C1D88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26F234F6-FB07-B10A-2CA3-84DBC5768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098DE5E-BE55-FCD5-A812-9303EC10D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       cont.,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473FCD4-42FB-9761-F881-B7209F1B8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TH"/>
              <a:t>                        </a:t>
            </a:r>
            <a:r>
              <a:rPr lang="en-US" altLang="en-TH" b="1"/>
              <a:t>syllables </a:t>
            </a:r>
          </a:p>
          <a:p>
            <a:pPr>
              <a:buFont typeface="Wingdings" pitchFamily="2" charset="2"/>
              <a:buNone/>
            </a:pPr>
            <a:endParaRPr lang="en-US" altLang="en-TH" b="1"/>
          </a:p>
          <a:p>
            <a:pPr>
              <a:buFont typeface="Wingdings" pitchFamily="2" charset="2"/>
              <a:buNone/>
            </a:pPr>
            <a:endParaRPr lang="en-US" altLang="en-TH"/>
          </a:p>
          <a:p>
            <a:pPr>
              <a:buFont typeface="Wingdings" pitchFamily="2" charset="2"/>
              <a:buNone/>
            </a:pPr>
            <a:r>
              <a:rPr lang="en-US" altLang="en-TH"/>
              <a:t>    </a:t>
            </a:r>
            <a:r>
              <a:rPr lang="en-US" altLang="en-TH">
                <a:solidFill>
                  <a:schemeClr val="accent2"/>
                </a:solidFill>
              </a:rPr>
              <a:t>open syllables               closed syllables</a:t>
            </a:r>
          </a:p>
          <a:p>
            <a:pPr>
              <a:buFont typeface="Wingdings" pitchFamily="2" charset="2"/>
              <a:buNone/>
            </a:pPr>
            <a:endParaRPr lang="en-US" altLang="en-TH"/>
          </a:p>
          <a:p>
            <a:pPr>
              <a:buFont typeface="Wingdings" pitchFamily="2" charset="2"/>
              <a:buNone/>
            </a:pPr>
            <a:r>
              <a:rPr lang="en-US" altLang="en-TH" sz="2400"/>
              <a:t>Syllables which end                   syllables which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in a vowel and                         end in a coda 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    no coda                               ‘consonants’ </a:t>
            </a:r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4E4D111C-2436-B6AC-8E75-BCF35897F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1336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8A956675-D4B0-0169-5346-5B0D1493B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1336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951471DA-A415-7B4A-F287-CCB3DB17D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F1C109F7-AC3B-AB32-E811-2D7E38578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06AE567D-B709-557B-38AE-3393D97AF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5297ECA-46F3-FFB4-629B-84AF70E19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 sz="4000"/>
              <a:t>								    								cont.,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82A99D2-6C5E-B865-D4D7-50ACCDBAF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 b="1"/>
              <a:t>Consonant clusters:</a:t>
            </a:r>
            <a:r>
              <a:rPr lang="en-US" altLang="en-TH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both the onset and the coda  can consist of more that one consonant</a:t>
            </a:r>
          </a:p>
          <a:p>
            <a:pPr>
              <a:buFont typeface="Wingdings" pitchFamily="2" charset="2"/>
              <a:buNone/>
            </a:pPr>
            <a:endParaRPr lang="en-US" altLang="en-TH"/>
          </a:p>
          <a:p>
            <a:pPr>
              <a:buFont typeface="Wingdings" pitchFamily="2" charset="2"/>
              <a:buNone/>
            </a:pPr>
            <a:r>
              <a:rPr lang="en-US" altLang="en-TH"/>
              <a:t>   e.g. green (CCVC) 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       street (CCCVC)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       post   (CVCC)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86D294B-261D-EA3E-B83F-9ADD99A74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B462992-0D0A-0AB1-EC23-ED8CCADE7B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3048000"/>
          </a:xfrm>
        </p:spPr>
        <p:txBody>
          <a:bodyPr/>
          <a:lstStyle/>
          <a:p>
            <a:r>
              <a:rPr lang="en-US" altLang="en-TH" sz="2400"/>
              <a:t>In English, consonant clusters of more than two consonants follow a certain rule: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altLang="en-TH" sz="1800"/>
              <a:t>          </a:t>
            </a:r>
          </a:p>
        </p:txBody>
      </p:sp>
      <p:graphicFrame>
        <p:nvGraphicFramePr>
          <p:cNvPr id="38945" name="Group 33">
            <a:extLst>
              <a:ext uri="{FF2B5EF4-FFF2-40B4-BE49-F238E27FC236}">
                <a16:creationId xmlns:a16="http://schemas.microsoft.com/office/drawing/2014/main" id="{EC812453-76D4-EF85-E9D8-17E89BC5C28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66800" y="2743200"/>
          <a:ext cx="6629400" cy="223113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10072199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5490034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456049800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TH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TH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consonant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TH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TH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consonant</a:t>
                      </a:r>
                      <a:endParaRPr kumimoji="0" lang="en-US" altLang="en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TH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TH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consonant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256678"/>
                  </a:ext>
                </a:extLst>
              </a:tr>
              <a:tr h="1225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 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375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93B2FF3-EB96-BD43-2CAA-60025FF7E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C75019-3D34-4282-60C3-44302F992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/>
              <a:t>In the previous chapter, we have investigated the physical production of speech sounds. </a:t>
            </a:r>
          </a:p>
          <a:p>
            <a:r>
              <a:rPr lang="en-US" altLang="en-TH"/>
              <a:t>What made that investigation possible?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 YET;</a:t>
            </a:r>
          </a:p>
          <a:p>
            <a:r>
              <a:rPr lang="en-US" altLang="en-TH"/>
              <a:t>Every individual has a vocal tract that is physically different than others’. </a:t>
            </a:r>
          </a:p>
          <a:p>
            <a:r>
              <a:rPr lang="en-US" altLang="en-TH"/>
              <a:t>So, every individual will pronounce sounds differently.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47FC86F-3C11-BCFC-5FB8-AD8539E69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C004C69-41A5-B715-6DDF-58FD0C85C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TH"/>
          </a:p>
          <a:p>
            <a:r>
              <a:rPr lang="en-US" altLang="en-TH"/>
              <a:t>Moreover, every individual will pronounce the same word differently on different occasions. </a:t>
            </a:r>
          </a:p>
          <a:p>
            <a:r>
              <a:rPr lang="en-US" altLang="en-TH"/>
              <a:t>What makes us recognize all the different versions of the word ‘</a:t>
            </a:r>
            <a:r>
              <a:rPr lang="en-US" altLang="en-TH" i="1"/>
              <a:t>me</a:t>
            </a:r>
            <a:r>
              <a:rPr lang="en-US" altLang="en-TH"/>
              <a:t>’ as [mi], not as any other word?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A9FFC7-5701-C117-6CEC-9FEC5EFBD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Phonology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E926A9-68E8-6CEE-2C28-EA1C6F248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TH" b="1"/>
              <a:t>Phonology is</a:t>
            </a:r>
            <a:r>
              <a:rPr lang="en-US" altLang="en-TH"/>
              <a:t> the description of the systems and patterns of speech sounds in a language.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TH"/>
          </a:p>
          <a:p>
            <a:pPr>
              <a:lnSpc>
                <a:spcPct val="90000"/>
              </a:lnSpc>
            </a:pPr>
            <a:r>
              <a:rPr lang="en-US" altLang="en-TH"/>
              <a:t>It is based on a theory of what every speaker of a language unconsciously knows about sound patterns of that language.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TH"/>
          </a:p>
          <a:p>
            <a:pPr>
              <a:lnSpc>
                <a:spcPct val="90000"/>
              </a:lnSpc>
            </a:pPr>
            <a:r>
              <a:rPr lang="en-US" altLang="en-TH"/>
              <a:t>Provide examples..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5AE2DD6-3D0D-52C0-5E49-C59C97065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cont,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FC00D1-9DD8-C904-5005-CE65BD9EC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endParaRPr lang="en-US" altLang="en-TH" sz="2400"/>
          </a:p>
          <a:p>
            <a:r>
              <a:rPr lang="en-US" altLang="en-TH" sz="2400"/>
              <a:t>Phonology is concerned with the </a:t>
            </a:r>
            <a:r>
              <a:rPr lang="en-US" altLang="en-TH" sz="2400" b="1"/>
              <a:t>abstract</a:t>
            </a:r>
            <a:r>
              <a:rPr lang="en-US" altLang="en-TH" sz="2400"/>
              <a:t> or </a:t>
            </a:r>
            <a:r>
              <a:rPr lang="en-US" altLang="en-TH" sz="2400" b="1"/>
              <a:t>mental</a:t>
            </a:r>
            <a:r>
              <a:rPr lang="en-US" altLang="en-TH" sz="2400"/>
              <a:t> aspects of sounds in language. </a:t>
            </a:r>
          </a:p>
          <a:p>
            <a:pPr>
              <a:buFont typeface="Wingdings" pitchFamily="2" charset="2"/>
              <a:buNone/>
            </a:pPr>
            <a:endParaRPr lang="en-US" altLang="en-TH" sz="2400"/>
          </a:p>
          <a:p>
            <a:r>
              <a:rPr lang="en-US" altLang="en-TH" sz="2400"/>
              <a:t>Compare to </a:t>
            </a:r>
            <a:r>
              <a:rPr lang="en-US" altLang="en-TH" sz="2400" b="1"/>
              <a:t>phonetics?</a:t>
            </a:r>
          </a:p>
          <a:p>
            <a:pPr>
              <a:buFont typeface="Wingdings" pitchFamily="2" charset="2"/>
              <a:buNone/>
            </a:pPr>
            <a:r>
              <a:rPr lang="it-IT" altLang="en-TH" sz="2400"/>
              <a:t>   Phonetics is the physical properties of speech sounds, e.g. how the sound is physically produced.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</a:t>
            </a:r>
          </a:p>
          <a:p>
            <a:r>
              <a:rPr lang="en-US" altLang="en-TH" sz="2400"/>
              <a:t>Phonology serves as the </a:t>
            </a:r>
            <a:r>
              <a:rPr lang="en-US" altLang="en-TH" sz="2400" b="1"/>
              <a:t>underlying</a:t>
            </a:r>
            <a:r>
              <a:rPr lang="en-US" altLang="en-TH" sz="2400"/>
              <a:t> design for all the variations in different physical articulations of a sound type in different contexts.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98B5B2A-C2E3-C8D8-B84E-1FED8402A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B67CB79-98E2-3E00-1A08-EE382AA76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 sz="2400"/>
              <a:t>We think of the </a:t>
            </a:r>
            <a:r>
              <a:rPr lang="en-US" altLang="en-TH" sz="2400" b="1"/>
              <a:t>[t]</a:t>
            </a:r>
            <a:r>
              <a:rPr lang="en-US" altLang="en-TH" sz="2400"/>
              <a:t> sound in the following words to be the same: </a:t>
            </a:r>
          </a:p>
          <a:p>
            <a:pPr>
              <a:buFont typeface="Wingdings" pitchFamily="2" charset="2"/>
              <a:buNone/>
            </a:pPr>
            <a:r>
              <a:rPr lang="en-US" altLang="en-TH" sz="2400"/>
              <a:t>   - </a:t>
            </a:r>
            <a:r>
              <a:rPr lang="en-US" altLang="en-TH" sz="2400" i="1">
                <a:solidFill>
                  <a:schemeClr val="accent2"/>
                </a:solidFill>
              </a:rPr>
              <a:t>t</a:t>
            </a:r>
            <a:r>
              <a:rPr lang="en-US" altLang="en-TH" sz="2400" i="1"/>
              <a:t>ar</a:t>
            </a:r>
          </a:p>
          <a:p>
            <a:pPr>
              <a:buFont typeface="Wingdings" pitchFamily="2" charset="2"/>
              <a:buNone/>
            </a:pPr>
            <a:r>
              <a:rPr lang="en-US" altLang="en-TH" sz="2400" i="1"/>
              <a:t>   - s</a:t>
            </a:r>
            <a:r>
              <a:rPr lang="en-US" altLang="en-TH" sz="2400" i="1">
                <a:solidFill>
                  <a:schemeClr val="accent2"/>
                </a:solidFill>
              </a:rPr>
              <a:t>t</a:t>
            </a:r>
            <a:r>
              <a:rPr lang="en-US" altLang="en-TH" sz="2400" i="1"/>
              <a:t>ar</a:t>
            </a:r>
          </a:p>
          <a:p>
            <a:pPr>
              <a:buFont typeface="Wingdings" pitchFamily="2" charset="2"/>
              <a:buNone/>
            </a:pPr>
            <a:r>
              <a:rPr lang="en-US" altLang="en-TH" sz="2400" i="1"/>
              <a:t>	- wri</a:t>
            </a:r>
            <a:r>
              <a:rPr lang="en-US" altLang="en-TH" sz="2400" i="1">
                <a:solidFill>
                  <a:schemeClr val="accent2"/>
                </a:solidFill>
              </a:rPr>
              <a:t>t</a:t>
            </a:r>
            <a:r>
              <a:rPr lang="en-US" altLang="en-TH" sz="2400" i="1"/>
              <a:t>er</a:t>
            </a:r>
          </a:p>
          <a:p>
            <a:pPr>
              <a:buFont typeface="Wingdings" pitchFamily="2" charset="2"/>
              <a:buNone/>
            </a:pPr>
            <a:r>
              <a:rPr lang="en-US" altLang="en-TH" sz="2400" i="1"/>
              <a:t>	- eigh</a:t>
            </a:r>
            <a:r>
              <a:rPr lang="en-US" altLang="en-TH" sz="2400" i="1">
                <a:solidFill>
                  <a:schemeClr val="accent2"/>
                </a:solidFill>
              </a:rPr>
              <a:t>t</a:t>
            </a:r>
            <a:r>
              <a:rPr lang="en-US" altLang="en-TH" sz="2400" i="1"/>
              <a:t>h</a:t>
            </a:r>
            <a:r>
              <a:rPr lang="en-US" altLang="en-TH" sz="2400"/>
              <a:t> </a:t>
            </a:r>
          </a:p>
          <a:p>
            <a:pPr>
              <a:buFont typeface="Wingdings" pitchFamily="2" charset="2"/>
              <a:buNone/>
            </a:pPr>
            <a:endParaRPr lang="en-US" altLang="en-TH" sz="2400"/>
          </a:p>
          <a:p>
            <a:r>
              <a:rPr lang="en-US" altLang="en-TH" sz="2400"/>
              <a:t>What we mean is that in the phonology of English they are all represented inn the same way, but physically, they are all different!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C49ABD-44AF-8925-13C6-7114DD21F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Phonemes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698BF15-6555-4A6C-E353-BCC61E0BC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TH" b="1"/>
              <a:t>Phonemes:</a:t>
            </a:r>
            <a:r>
              <a:rPr lang="en-US" altLang="en-TH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   meaning-distinguishing sounds in a language. </a:t>
            </a:r>
          </a:p>
          <a:p>
            <a:pPr>
              <a:lnSpc>
                <a:spcPct val="90000"/>
              </a:lnSpc>
            </a:pPr>
            <a:r>
              <a:rPr lang="en-US" altLang="en-TH"/>
              <a:t>Phonemes are written between slashes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   e.g. </a:t>
            </a:r>
            <a:r>
              <a:rPr lang="en-US" altLang="en-TH" b="1"/>
              <a:t>/t/</a:t>
            </a:r>
          </a:p>
          <a:p>
            <a:pPr>
              <a:lnSpc>
                <a:spcPct val="90000"/>
              </a:lnSpc>
            </a:pPr>
            <a:r>
              <a:rPr lang="en-US" altLang="en-TH"/>
              <a:t>Phonemes function contrastively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   e.g. </a:t>
            </a:r>
            <a:r>
              <a:rPr lang="en-US" altLang="en-TH" b="1"/>
              <a:t>/f/</a:t>
            </a:r>
            <a:r>
              <a:rPr lang="en-US" altLang="en-TH"/>
              <a:t>  and </a:t>
            </a:r>
            <a:r>
              <a:rPr lang="en-US" altLang="en-TH" b="1"/>
              <a:t>/v/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 b="1"/>
              <a:t>          fat          vat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/>
              <a:t>		  </a:t>
            </a:r>
            <a:r>
              <a:rPr lang="en-US" altLang="en-TH" b="1"/>
              <a:t>fine</a:t>
            </a:r>
            <a:r>
              <a:rPr lang="en-US" altLang="en-TH"/>
              <a:t>         </a:t>
            </a:r>
            <a:r>
              <a:rPr lang="en-US" altLang="en-TH" b="1"/>
              <a:t>vine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1BDCD8D-D604-D348-64D0-5A96D9339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70838A3-F376-C815-A913-2183CCEE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TH"/>
              <a:t>To determine the phonemes that exist in a language:</a:t>
            </a:r>
          </a:p>
          <a:p>
            <a:pPr>
              <a:buFont typeface="Wingdings" pitchFamily="2" charset="2"/>
              <a:buNone/>
            </a:pPr>
            <a:r>
              <a:rPr lang="en-US" altLang="en-TH"/>
              <a:t>  	we use the </a:t>
            </a:r>
            <a:r>
              <a:rPr lang="en-US" altLang="en-TH" b="1" u="sng">
                <a:solidFill>
                  <a:schemeClr val="accent2"/>
                </a:solidFill>
              </a:rPr>
              <a:t>contrastive property</a:t>
            </a:r>
            <a:r>
              <a:rPr lang="en-US" altLang="en-TH" b="1" u="sng"/>
              <a:t>:</a:t>
            </a:r>
          </a:p>
          <a:p>
            <a:pPr>
              <a:buFont typeface="Wingdings" pitchFamily="2" charset="2"/>
              <a:buNone/>
            </a:pPr>
            <a:r>
              <a:rPr lang="en-US" altLang="en-TH" b="1"/>
              <a:t>	if we substitute one sound for another in a word and there is a change in meaning, then the two sounds represent different phonemes. </a:t>
            </a:r>
          </a:p>
          <a:p>
            <a:pPr>
              <a:buFont typeface="Wingdings" pitchFamily="2" charset="2"/>
              <a:buNone/>
            </a:pPr>
            <a:r>
              <a:rPr lang="en-US" altLang="en-TH" b="1"/>
              <a:t>   </a:t>
            </a:r>
            <a:r>
              <a:rPr lang="en-US" altLang="en-TH"/>
              <a:t>e.g.   night   vs. kite</a:t>
            </a:r>
          </a:p>
          <a:p>
            <a:pPr>
              <a:buFont typeface="Wingdings" pitchFamily="2" charset="2"/>
              <a:buNone/>
            </a:pPr>
            <a:endParaRPr lang="en-US" altLang="en-TH" b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5DC389-EC4C-2DC1-539A-77B6FBE22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/>
              <a:t>							cont.,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1481C49-E8E6-018C-DCF3-7061C1BE4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TH" sz="2400"/>
              <a:t>The basic phonemes of English are listed in the consonant  and vowel charts of English.  </a:t>
            </a:r>
          </a:p>
          <a:p>
            <a:pPr>
              <a:lnSpc>
                <a:spcPct val="90000"/>
              </a:lnSpc>
            </a:pPr>
            <a:r>
              <a:rPr lang="en-US" altLang="en-TH" sz="2400"/>
              <a:t>The </a:t>
            </a:r>
            <a:r>
              <a:rPr lang="en-US" altLang="en-TH" sz="2400" b="1"/>
              <a:t>features</a:t>
            </a:r>
            <a:r>
              <a:rPr lang="en-US" altLang="en-TH" sz="2400"/>
              <a:t> of each sound are used to create these charts. </a:t>
            </a:r>
          </a:p>
          <a:p>
            <a:pPr>
              <a:lnSpc>
                <a:spcPct val="90000"/>
              </a:lnSpc>
            </a:pPr>
            <a:r>
              <a:rPr lang="en-US" altLang="en-TH" sz="2400"/>
              <a:t>Those </a:t>
            </a:r>
            <a:r>
              <a:rPr lang="en-US" altLang="en-TH" sz="2400" b="1"/>
              <a:t>features</a:t>
            </a:r>
            <a:r>
              <a:rPr lang="en-US" altLang="en-TH" sz="2400"/>
              <a:t> are used to distinguish one phoneme from another.</a:t>
            </a:r>
          </a:p>
          <a:p>
            <a:pPr>
              <a:lnSpc>
                <a:spcPct val="90000"/>
              </a:lnSpc>
            </a:pPr>
            <a:r>
              <a:rPr lang="en-US" altLang="en-TH" sz="2400"/>
              <a:t>We use the (+) and (-) to mark the presence or absence of the phonemic features.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TH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 sz="2400"/>
              <a:t>   e.g. </a:t>
            </a:r>
            <a:r>
              <a:rPr lang="en-US" altLang="en-TH" sz="2400">
                <a:solidFill>
                  <a:schemeClr val="accent2"/>
                </a:solidFill>
              </a:rPr>
              <a:t>/p/</a:t>
            </a:r>
            <a:r>
              <a:rPr lang="en-US" altLang="en-TH" sz="2400"/>
              <a:t> [ -voice, +bilabial, +stop]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TH" sz="2400"/>
              <a:t>		</a:t>
            </a:r>
            <a:r>
              <a:rPr lang="en-US" altLang="en-TH" sz="2400">
                <a:solidFill>
                  <a:schemeClr val="accent2"/>
                </a:solidFill>
              </a:rPr>
              <a:t>/k/</a:t>
            </a:r>
            <a:r>
              <a:rPr lang="en-US" altLang="en-TH" sz="2400"/>
              <a:t>  [ -voice, +velar, + stop]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2631</TotalTime>
  <Words>1040</Words>
  <Application>Microsoft Macintosh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Garamond</vt:lpstr>
      <vt:lpstr>Times New Roman</vt:lpstr>
      <vt:lpstr>Verdana</vt:lpstr>
      <vt:lpstr>Wingdings</vt:lpstr>
      <vt:lpstr>Arial Unicode MS</vt:lpstr>
      <vt:lpstr>Arabic Transparent</vt:lpstr>
      <vt:lpstr>Level</vt:lpstr>
      <vt:lpstr>The Sound Patterns of Language:  Phonology</vt:lpstr>
      <vt:lpstr>Introduction</vt:lpstr>
      <vt:lpstr>       cont.,</vt:lpstr>
      <vt:lpstr>Phonology</vt:lpstr>
      <vt:lpstr>       cont,</vt:lpstr>
      <vt:lpstr>       cont.,</vt:lpstr>
      <vt:lpstr>Phonemes</vt:lpstr>
      <vt:lpstr>       cont.,</vt:lpstr>
      <vt:lpstr>       cont.,</vt:lpstr>
      <vt:lpstr>Phones and allophones</vt:lpstr>
      <vt:lpstr>       cont.,</vt:lpstr>
      <vt:lpstr>       cont., </vt:lpstr>
      <vt:lpstr>Minimal pairs and sets</vt:lpstr>
      <vt:lpstr>          cont., </vt:lpstr>
      <vt:lpstr>Syllables and Clusters</vt:lpstr>
      <vt:lpstr>       cont., </vt:lpstr>
      <vt:lpstr>             cont.,</vt:lpstr>
      <vt:lpstr>                    cont.,</vt:lpstr>
      <vt:lpstr>       cont.,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Sound Patterns of Language:  Phonology</dc:title>
  <dc:creator>admin</dc:creator>
  <cp:lastModifiedBy>Microsoft Office User</cp:lastModifiedBy>
  <cp:revision>10</cp:revision>
  <dcterms:created xsi:type="dcterms:W3CDTF">2009-10-25T20:41:22Z</dcterms:created>
  <dcterms:modified xsi:type="dcterms:W3CDTF">2023-12-29T04:45:04Z</dcterms:modified>
</cp:coreProperties>
</file>