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92" r:id="rId10"/>
    <p:sldId id="293" r:id="rId11"/>
    <p:sldId id="294" r:id="rId12"/>
    <p:sldId id="295" r:id="rId13"/>
    <p:sldId id="267" r:id="rId14"/>
    <p:sldId id="269" r:id="rId15"/>
    <p:sldId id="297" r:id="rId16"/>
    <p:sldId id="268" r:id="rId17"/>
    <p:sldId id="296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99" autoAdjust="0"/>
  </p:normalViewPr>
  <p:slideViewPr>
    <p:cSldViewPr>
      <p:cViewPr varScale="1">
        <p:scale>
          <a:sx n="66" d="100"/>
          <a:sy n="66" d="100"/>
        </p:scale>
        <p:origin x="1690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APOL ADULYASAS" userId="88bb098d-9266-4fa2-803e-6e4eb67a2399" providerId="ADAL" clId="{9214CFF9-2986-48EE-9E92-49F7A5DC1662}"/>
    <pc:docChg chg="modSld">
      <pc:chgData name="ATTAPOL ADULYASAS" userId="88bb098d-9266-4fa2-803e-6e4eb67a2399" providerId="ADAL" clId="{9214CFF9-2986-48EE-9E92-49F7A5DC1662}" dt="2022-01-20T08:12:07" v="3" actId="20577"/>
      <pc:docMkLst>
        <pc:docMk/>
      </pc:docMkLst>
      <pc:sldChg chg="modSp mod">
        <pc:chgData name="ATTAPOL ADULYASAS" userId="88bb098d-9266-4fa2-803e-6e4eb67a2399" providerId="ADAL" clId="{9214CFF9-2986-48EE-9E92-49F7A5DC1662}" dt="2022-01-20T08:12:07" v="3" actId="20577"/>
        <pc:sldMkLst>
          <pc:docMk/>
          <pc:sldMk cId="675125265" sldId="296"/>
        </pc:sldMkLst>
        <pc:spChg chg="mod">
          <ac:chgData name="ATTAPOL ADULYASAS" userId="88bb098d-9266-4fa2-803e-6e4eb67a2399" providerId="ADAL" clId="{9214CFF9-2986-48EE-9E92-49F7A5DC1662}" dt="2022-01-20T08:12:07" v="3" actId="20577"/>
          <ac:spMkLst>
            <pc:docMk/>
            <pc:sldMk cId="675125265" sldId="29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45A-CB6B-4734-AD60-B34EE20FD06F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BA144-DB8C-4A9C-8F5E-A4F09E111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9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ถูกสร้างโดยโหลดเนื้อโปรแกรมจาก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secondary memory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สู่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primary memory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และจัดเตรียม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resource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จากนั้น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เข้าสู่สภาวะพร้อมทำงานเพื่อรอการลำเรียงคำสั่งเข้าสู่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เมื่อคำสั่งถูกนำเข้าสู่</a:t>
            </a: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en-GB" baseline="0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ทำการแปลความหมายและประมวลผล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run process </a:t>
            </a: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อาจมีการขัดจังหวะจาก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 ก็จะกลับมาสู่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ready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ในกรณี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ต้องรอให้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 </a:t>
            </a: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ทำงานเสร็จก็จะเข้าสู่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waiting mode </a:t>
            </a:r>
            <a:endParaRPr lang="th-TH" baseline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ทำงานเสร็จสิ้น ก็จะถูก </a:t>
            </a:r>
            <a:r>
              <a:rPr lang="en-GB" baseline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terminated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A144-DB8C-4A9C-8F5E-A4F09E1112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3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แต่ละ </a:t>
            </a:r>
            <a:r>
              <a:rPr lang="en-GB" dirty="0"/>
              <a:t>PCB </a:t>
            </a:r>
            <a:r>
              <a:rPr lang="th-TH" dirty="0"/>
              <a:t>ก็จะมี </a:t>
            </a:r>
            <a:r>
              <a:rPr lang="en-GB" dirty="0"/>
              <a:t>pointer </a:t>
            </a:r>
            <a:r>
              <a:rPr lang="th-TH" dirty="0"/>
              <a:t>ชี้ไปยัง</a:t>
            </a:r>
            <a:r>
              <a:rPr lang="th-TH" baseline="0" dirty="0"/>
              <a:t> </a:t>
            </a:r>
            <a:r>
              <a:rPr lang="en-GB" baseline="0" dirty="0"/>
              <a:t>next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A144-DB8C-4A9C-8F5E-A4F09E1112B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7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Process </a:t>
            </a:r>
            <a:r>
              <a:rPr lang="th-TH" dirty="0"/>
              <a:t>ลำเรียงเข้าสู่ </a:t>
            </a:r>
            <a:r>
              <a:rPr lang="en-GB" dirty="0"/>
              <a:t>CPU</a:t>
            </a:r>
            <a:r>
              <a:rPr lang="en-GB" baseline="0" dirty="0"/>
              <a:t> </a:t>
            </a:r>
            <a:r>
              <a:rPr lang="th-TH" baseline="0" dirty="0"/>
              <a:t>เพื่อประมวลผล </a:t>
            </a:r>
          </a:p>
          <a:p>
            <a:r>
              <a:rPr lang="th-TH" baseline="0" dirty="0"/>
              <a:t>บางส่วนเสร็จสิ้น ก็หลุดออกจากระบบ</a:t>
            </a:r>
          </a:p>
          <a:p>
            <a:r>
              <a:rPr lang="th-TH" baseline="0" dirty="0"/>
              <a:t>บาง </a:t>
            </a:r>
            <a:r>
              <a:rPr lang="en-GB" baseline="0" dirty="0"/>
              <a:t>process </a:t>
            </a:r>
            <a:r>
              <a:rPr lang="th-TH" baseline="0" dirty="0"/>
              <a:t>เรียกใช้ </a:t>
            </a:r>
            <a:r>
              <a:rPr lang="en-GB" baseline="0" dirty="0"/>
              <a:t>I/O </a:t>
            </a:r>
            <a:r>
              <a:rPr lang="th-TH" baseline="0" dirty="0"/>
              <a:t>ก็เข้าสู่ </a:t>
            </a:r>
            <a:r>
              <a:rPr lang="en-GB" baseline="0" dirty="0"/>
              <a:t>block I/O </a:t>
            </a:r>
            <a:r>
              <a:rPr lang="th-TH" baseline="0" dirty="0"/>
              <a:t>เพื่อรอสัญญาณจากฮาร์ดแวร์ </a:t>
            </a:r>
            <a:r>
              <a:rPr lang="en-GB" baseline="0" dirty="0"/>
              <a:t>I/O </a:t>
            </a:r>
            <a:r>
              <a:rPr lang="th-TH" baseline="0" dirty="0"/>
              <a:t>นั้นว่าเสร็จสิ้นการทำงาน</a:t>
            </a:r>
          </a:p>
          <a:p>
            <a:r>
              <a:rPr lang="en-GB" baseline="0" dirty="0"/>
              <a:t>Time slice </a:t>
            </a:r>
            <a:r>
              <a:rPr lang="th-TH" baseline="0" dirty="0"/>
              <a:t>เป็นเวลาที่กำหนดระยะเวลาของการประมวลแต่ละ </a:t>
            </a:r>
            <a:r>
              <a:rPr lang="en-GB" baseline="0" dirty="0"/>
              <a:t>process </a:t>
            </a:r>
            <a:r>
              <a:rPr lang="th-TH" baseline="0" dirty="0"/>
              <a:t>ให้เท่าๆกัน เพื่อเป็นการ </a:t>
            </a:r>
            <a:r>
              <a:rPr lang="en-GB" baseline="0" dirty="0"/>
              <a:t>time sharing</a:t>
            </a:r>
          </a:p>
          <a:p>
            <a:r>
              <a:rPr lang="th-TH" baseline="0" dirty="0"/>
              <a:t>บาง </a:t>
            </a:r>
            <a:r>
              <a:rPr lang="en-GB" baseline="0" dirty="0"/>
              <a:t>process </a:t>
            </a:r>
            <a:r>
              <a:rPr lang="th-TH" baseline="0" dirty="0"/>
              <a:t>ต้องรอให้ </a:t>
            </a:r>
            <a:r>
              <a:rPr lang="en-GB" baseline="0" dirty="0"/>
              <a:t>child process </a:t>
            </a:r>
            <a:r>
              <a:rPr lang="th-TH" baseline="0" dirty="0"/>
              <a:t>ทำงานเสร็จก่อน</a:t>
            </a:r>
          </a:p>
          <a:p>
            <a:r>
              <a:rPr lang="th-TH" baseline="0" dirty="0"/>
              <a:t>บาง</a:t>
            </a:r>
            <a:r>
              <a:rPr lang="en-GB" baseline="0" dirty="0"/>
              <a:t> process </a:t>
            </a:r>
            <a:r>
              <a:rPr lang="th-TH" baseline="0" dirty="0"/>
              <a:t>ต้องรอ </a:t>
            </a:r>
            <a:r>
              <a:rPr lang="en-GB" baseline="0" dirty="0"/>
              <a:t>process </a:t>
            </a:r>
            <a:r>
              <a:rPr lang="th-TH" baseline="0" dirty="0"/>
              <a:t>ที่มี </a:t>
            </a:r>
            <a:r>
              <a:rPr lang="en-GB" baseline="0" dirty="0"/>
              <a:t>priority </a:t>
            </a:r>
            <a:r>
              <a:rPr lang="th-TH" baseline="0" dirty="0"/>
              <a:t>สูงกว่าที่มาขัดจังหวะทำงานเสร็จก่อน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A144-DB8C-4A9C-8F5E-A4F09E1112B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2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ดังนั้น </a:t>
            </a:r>
            <a:r>
              <a:rPr lang="en-GB" dirty="0"/>
              <a:t>socket </a:t>
            </a:r>
            <a:r>
              <a:rPr lang="th-TH" dirty="0"/>
              <a:t>ของ</a:t>
            </a:r>
            <a:r>
              <a:rPr lang="th-TH" baseline="0" dirty="0"/>
              <a:t> </a:t>
            </a:r>
            <a:r>
              <a:rPr lang="en-GB" baseline="0" dirty="0"/>
              <a:t>client </a:t>
            </a:r>
            <a:r>
              <a:rPr lang="th-TH" baseline="0" dirty="0"/>
              <a:t>คือ </a:t>
            </a:r>
            <a:r>
              <a:rPr lang="en-GB" baseline="0" dirty="0"/>
              <a:t>146.86.5.20:1625 </a:t>
            </a:r>
            <a:r>
              <a:rPr lang="th-TH" baseline="0" dirty="0"/>
              <a:t>และ </a:t>
            </a:r>
            <a:r>
              <a:rPr lang="en-GB" baseline="0" dirty="0"/>
              <a:t>socket </a:t>
            </a:r>
            <a:r>
              <a:rPr lang="th-TH" baseline="0" dirty="0"/>
              <a:t>ของ </a:t>
            </a:r>
            <a:r>
              <a:rPr lang="en-GB" baseline="0" dirty="0"/>
              <a:t>server </a:t>
            </a:r>
            <a:r>
              <a:rPr lang="th-TH" baseline="0" dirty="0"/>
              <a:t>คือ 161.25.19.8</a:t>
            </a:r>
            <a:r>
              <a:rPr lang="en-GB" baseline="0" dirty="0"/>
              <a:t>:80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A144-DB8C-4A9C-8F5E-A4F09E1112B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7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2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4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3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4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6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765CD-1DCE-4B57-BF2B-0FC6532B2EB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3356992"/>
            <a:ext cx="5256584" cy="1152128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Chapter 3: Process Concept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อาจารย์ ดร.อรรถพล อดุลยศาสน์</a:t>
            </a:r>
            <a:endParaRPr lang="en-GB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คณะวิทยาศาสตร์เทคโนโลยี และการเกษตร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สาขาคอมพิวเตอร์</a:t>
            </a: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86" y="0"/>
            <a:ext cx="3329707" cy="32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49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Creation (2)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หนึ่งสามารถสร้าง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process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ใหม่ให้เกิดขึ้นอีกหลาย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ผ่าน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create-process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ที่สร้าง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 เรียกว่า </a:t>
            </a:r>
            <a:r>
              <a:rPr lang="en-GB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ที่ถูกสร้างเรียกว่า </a:t>
            </a:r>
            <a:r>
              <a:rPr lang="en-GB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child process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children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ก็ยังสามารถสร้าง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 ต่อไปได้จึงเกิดเป็นโครงสร้างต้นไม้ (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tree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แต่ละตัวมี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pid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เป็นตัวระบุ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ซึ่งเป็นเลขจำนวนเต็ม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การประมวลผลอาจเป็นได้สองกรณีคือ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รอจนกระทั่ง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child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ประมวลเสร็จ หรือประมวลผลคู่ขนาน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3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Tree of Processes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17812"/>
            <a:ext cx="6301684" cy="53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8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Termination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termination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คือการลบ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ออกจากระบบ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ทำงานเสร็จสิ้นระบบจะทำการลบ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นั้นด้วย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exit()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เพื่อคืนทรัพยากรต่างๆให้กับส่วนกลางอีกครั้ง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การเสร็จสิ้นการประมวลผลของ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มักจะมีการส่งค่าผลลัพธ์กลับไป (ปกติเป็นค่าจำนวนเต็ม) โดยเฉพาะ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child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จะส่งค่าผลลัพธ์ไปให้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 process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อย่างไรก็ตามการ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termination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อาจเกิดขึ้นจากเหตุอื่นได้เช่น การสั่งให้หยุดการทำงานโดย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การสั่งหยุดโดยผู้ใช้โดยตรง การสั่งหยุดการทำงานกระทันหันจะทำผ่าน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TerminateProcess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()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7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Control Block: PCB (1)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จะถูกควบคุมในรูปของ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Control Block (PCB)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ซึ่งแสดงรายละเอียดดังนี้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state: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สภาวะของ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ในขณะนั้น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Program counter: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ระบุตำแหน่งของคำสั่งถัดไปที่จะประมวลผล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registers: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ค่าต่างๆใน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registers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ที่ใช้โดย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ซึ่งจะมีบทบาทเมื่อ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interrupt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เพื่อคืนค่าได้อย่างถูกต้อง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CPU-scheduling info: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เป็นข้อมูลเพื่อช่วยในการจัดการสลับงาน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(scheduling)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Memory-management info: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เป็นข้อมูลเพื่อช่วยในการจัดการหน่วยความจำ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Accounting info: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เป็นข้อมูลบันทึกการใช้ทรัพยากรเช่น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ปริมาณการใช้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I/O status info: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เป็นรายการของทรัพยากรที่จัดสรรให้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files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Control Block (2)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59"/>
            <a:ext cx="3600400" cy="55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Switching Process to Another Process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1"/>
            <a:ext cx="6264696" cy="51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0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Threads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อาจมีการทำงานย่อยๆซึ่งเรียกว่า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threads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การเรียกใช้งานโปรแกรม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MS-Word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เพื่อพิมพ์งาน จะเกิด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microsoft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word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ในขณะเราทำงานบน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-word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ด้วยการพิมพ์อักษรต่างๆ ในขณะเดียวกัน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-word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ก็ทำการตรวจสอบการสกดคำผิดให้กับเราด้วย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microsoft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word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ทำงานหลายอย่างพร้อมๆกัน ซึ่งเป็นการทำงานของ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thread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ในแต่ละส่วนนั้นเอง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9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Scheduling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scheduling </a:t>
            </a:r>
            <a:r>
              <a:rPr lang="th-TH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มีเป้าหมาย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เพื่อให้ผู้ใช้งานสามารถทำงานได้หลายๆโปรแกรมในเวลาเดียวกัน (มุมผู้ใช้)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Scheduling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เป็นการบริหารการทำงานของ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ให้เต็มประสิทธิภาพ โดยการสลับงานในการประมวลผล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1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ตัวสามารถประมวลผลได้ครั้งละ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 แต่เมื่อมีการสลับงานอื่นๆเข้ามาทำในช่วงที่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ยังว่างเนื่องจากการรอส่วนอื่นๆทำงานนั้น จะทำให้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สามารถประมวลผล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อื่นได้ 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มีการทำงานที่รวดเร็วดังนั้นผู้ใช้จึงมีความรู้สึกถึงการทำงานได้หลายๆงานพร้อมๆกัน ทั้งที่จริงเป็นการสลับการทำงานของ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ที่รวดเร็ว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การสลับการทำงานงานได้ต้องมีระบบจัดการเรียกว่า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Scheduler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2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Scheduling Queues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ทุกตัวต้องถูกบรรจุของสู่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queue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ready queue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เพื่อรอให้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ประมวลผล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Ready queue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มีลักษณะ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link-list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queue header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โดยประกอบด้วยส่วน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เก็บค่า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pointer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ชี้ไปยังตำแหน่งของ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PCB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ลำดับแรกของคิว และส่วน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tail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เก็บค่า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pointer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ชี้ไปยังตำแหน่งของ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PCB </a:t>
            </a:r>
            <a:r>
              <a:rPr lang="th-TH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ลำดับสุดท้ายของ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คิว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2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42493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Ready and I/O Device Queues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59"/>
            <a:ext cx="6696744" cy="53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4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สามารถอธิบายความหมาย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รวมถึงลักษณะในหน่วยความจำ สภาวะ การจัดการ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สามารถอธิบายการสลับการทำงาน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การสร้างใหม่ การลบ และการสื่อสารของ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3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42493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Queueing of Process Scheduling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61" y="1400172"/>
            <a:ext cx="7151854" cy="399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308304" y="2348880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1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313215" y="303927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7327651" y="386104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3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342087" y="4725144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63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Schedulers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Scheduler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เป็นผู้จัดการเลือก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ready queue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การเลือก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มาประมวลผลไม่จำเป็นต้องเป็นแบบ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FIFO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Scheduler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ตามเงื่อนไขเช่น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Priority 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ความสำคัญ</a:t>
            </a:r>
          </a:p>
          <a:p>
            <a:pPr marL="730250" lvl="1" indent="-273050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Scheduler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3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Types of Schedulers (1)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Scheduler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Long-term scheduler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job scheduler 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ทำการเลือก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job pool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และโหลดเข้าสู่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ready queue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ควบคุมการทำงาน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Multi-programing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ให้มีประสิทธิภาพ 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จัดการเวลาในการประมวลผลแต่ละ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โดยหากมี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มากจะทำให้สัดส่วนของเวลาในการประมวลแต่ละ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น้อยลง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Short-term scheduler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scheduler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ready queue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นำเข้าสู่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เพื่อประมวลผลถัดไป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จัดการเมื่อมี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interrupt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priority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สูง หรือได้รับสัญญาณจาก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I/O device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01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Types of Schedulers (2)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Scheduler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Medium-term scheduler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ลดภาระการประมวลผลจากหลายโปรแกรม โดยการย้าย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memory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ชั่วคราวไปเก็บไว้ใน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secondary storage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และรอจังหวะนำกลับประมวลอีกครั้ง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เรียกกระบวนการนี้ว่า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swap out – swap in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63688" y="5733256"/>
            <a:ext cx="499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https://www.youtube.com/watch?v=THqcAa1bbFU</a:t>
            </a:r>
          </a:p>
        </p:txBody>
      </p:sp>
    </p:spTree>
    <p:extLst>
      <p:ext uri="{BB962C8B-B14F-4D97-AF65-F5344CB8AC3E}">
        <p14:creationId xmlns:p14="http://schemas.microsoft.com/office/powerpoint/2010/main" val="2527176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 Switching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เมื่อการทำงานของคอมพิวเตอร์ ต้องรองรับการทำงานหลายๆงานในเวลาเดียวกัน จึงเกิดการสลับกันประมวลผลของ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การสลับงานหนึ่งสู่อีกงานหนึ่งมีความจำเป็นต้องเปลี่ยนบริบท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(context)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เช่นค่าต่างๆใน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registers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state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เหล่านี้ถูกเก็บไว้ใน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PCB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ดังนั้นก่อนที่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ใหม่จะถูกประมวลผล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ปัจจุบันจะถูกบันทึกลงใน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PCB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เพื่อพร้อมจะนำกลับมาประมวลผลต่อในรอบถัดไป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ลักษณะดังกล่าวนี้เรียก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 switching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1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err="1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Interprocess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Communication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Interprocess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communication (IPC)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คือการสื่อสารระหว่าง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processes 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ที่ทำการประมวลผลอยู่ในระบบนั้นอาจเป็นได้ทั้ง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independent process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dependent process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Independent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ที่ไม่เกี่ยวข้องกับ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 เช่น ไม่มีผลกระทบ ไม่มีการใช้ข้อมูลร่วม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Dependent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ที่มีความเกี่ยวข้องกับ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 เช่น ผลลัพธ์มีผลกับ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 หรือข้อมูลต้องใช้ร่วมกับ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อื่นเป็นต้น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95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Reasons of Process Cooperation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Information sharing: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เพื่อการแบ่งข้อมูล เช่นการเข้าใช้ไฟล์เดียวกันจากหลายผู้ใช้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Computation speedup: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เพื่อเพิ่มความเร็วการทำงาน การเพิ่มความเร็วจำเป็นต้องแบ่งงานออกเป็นงานย่อยหลายๆชุด เพื่อให้งานบางอย่างทำงานคู่ขนานกัน อย่างไรก็ตามการเพิ่มความเร็วนั้น ฮาร์ดแวร์ต้องรองรับด้วยเช่นต้องมี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หลายชุด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Modularity: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เพื่อจัดโครงสร้างการประมวลผลออกเป็นชุด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(modular fashion)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สามารถสร้าง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thread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ออกเป็นหลายชุด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Convenience: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เพื่อรองรับการทำงานของผู้ใช้หลายๆงาน เช่นผู้ใช้หนึ่งคนอาจทำการแก้ไขเอกสาร พิมพ์งาน ในขณะเดียวกัน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22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IPC Mechanism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IPC mechanism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คือวิธีการการทำงานร่วมกันของ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มีด้วยกัน 2 วิธี 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shared memory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message passing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Shared memory model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ระบบจะจัดสรรพื้นที่ในหน่วยความจำเรียกว่า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shared region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ที่เกี่ยวข้องเข้ามาแลกเปลี่ยนข้อมูลกันผ่านการอ่านและเขียนได้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Message passing model: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การแลกเปลี่ยนข้อมูลระหว่าง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จะกระทำผ่านการส่งข้อมูลให้กัน โดยใช้บริการของ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3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Communication Models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4725144"/>
            <a:ext cx="842493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วิธีแบบ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shared memory (b)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เป็นวิธีการที่มีความซับซ้อนมากกว่า แต่ทำงานได้เร็วกว่า และเหมาะกับการแลกเปลี่ยนข้อมูลจำนวนมาก ในขณะที่แบบ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message passing (a)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จัดการง่าย แต่ทำงานได้ช้า จึงเหมาะกับการแลกเปลี่ยนข้อมูลจำนวนไม่มาก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551311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5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Client-Server Communication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การสื่อสารกันระหว่าง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ไม่ได้เกิดขึ้นเฉพาะภายในคอมพิวเตอร์เดียวกันเท่านั้น แต่ยังมีการสื่อสารของ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ระหว่างคอมพิวเตอร์ที่เชื่อมต่อกันในเครือข่าย ซึ่งการสื่อสารเป็นรูปแบบ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client-server communication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Client-Server communication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 3 รูปแบบคือ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Sockets, Remote Procedure Calls (RPCs)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Pipes 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4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Concept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ยุคเก่า อนุญาตให้คอมพิวเตอร์ประมวลผลเพียงโปรแกรมเดียวจนกระทั่งเสร็จสิ้น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ยุคใหม่นั้นมีความสามารถให้หลายๆโปรแกรมโหลดเข้ามาทำงานได้พร้อมกัน โดยมีการแบ่งช่วงเวลาในการประมวลผลและแบ่งทรัพยากร 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ในแต่ละ</a:t>
            </a:r>
            <a:r>
              <a:rPr lang="th-TH" u="sng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โปรแกรมที่กำลังประมวลผล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จึงถูกเรียกว่า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“Process” 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ในบางครั้งอาจใช้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“job”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“task”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อย่างไรก็ตาม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job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อาจประกอบด้วยหลาย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74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Sockets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Socket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ถูกนิยามให้เปรียบเสมือนช่องรับส่งข้อมูลสำหรับการสื่อสาร ซึ่งช่องทางการสื่อสารนี้จะถูกกำหนดขึ้นให้เป็นคู่กันระหว่างฝั่ง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server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โดย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ถูกนิยามให้เป็นผู้ขอใช้บริการจาก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</a:t>
            </a:r>
            <a:r>
              <a:rPr lang="th-TH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ผู้ให้บริการ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เช่นข้อมูลเวปไซต์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Socket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 address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port number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ต่อเรียงกัน 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การสื่อสารในรูปแบบ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client-server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นี้ ฝั่ง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จะคอยรับการติดต่อเพื่อใช้บริการจากฝั่ง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ที่ช่องทางที่รู้จักกันทั่วไป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(well known port) 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Well known ports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จะอยู่ในช่วง 1- 1024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FTP (21) , HTTP (80)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Telnet (23)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ส่วนในฝั่ง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จะกำหนดช่องทางขึ้นโดยมีเลขที่มากกว่า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1024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09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Communication using Sockets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4725144"/>
            <a:ext cx="842493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Host X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มีหมายเลข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 146.86.5.20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ต้องการเปิดเวปไซต์จากเครื่อง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หมายเลข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 161.25.19.8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host X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จึงกำหนด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หมายเลข 1625 เป็นช่องทางสื่อสาร และเรียกไปยัง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port 80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ซึ่งเปิดบริการสำหรับเวปไซต์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27" y="1196752"/>
            <a:ext cx="4881153" cy="33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32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Remote Procedure Calls (RPCs)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340768"/>
            <a:ext cx="470127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RPC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มีความคล้างคลึงการ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IPC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message-passing model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เพียงแต่เป็นการกระทำข้ามเครือข่ายไปยังคอมพิวเตอร์เครื่องอื่น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ข้อความถูกจัดให้อยู่ในรูปแบบที่กำหนดที่สามารถส่งผ่านเครือข่ายได้ และส่งผ่านไปยัง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ซึ่งเป็นเลข เพื่อใช้สำหรับรับส่งข้อมูลระหว่างกัน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94" y="1196752"/>
            <a:ext cx="4191205" cy="403244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520" y="5256584"/>
            <a:ext cx="8892478" cy="16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ต้องการติดต่อไปยัง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จะทำการเรียกใช้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RPC system call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stub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เป็นผู้จัดการรูปแบบต่างๆของข้อมูล 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ที่ต้องใช้ จากนั้นจะส่งข้อความไปยัง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server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436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Pipes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Pipe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ทำงานเปรียบเสมือนท่อที่เชื่อมต่อระหว่าง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server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และข้อมูลถูกรับส่งภายในท่อ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Pipe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 2 ชนิดคือ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ordinary pipe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named pipe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Ordinary pipe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มีรูปแบบ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parent-child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กำหนดด้านหนึ่งสำหรับอ่าน และอีกด้านสำหรับเขียน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Named pipe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ยืดหยุ่นกว่า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ordinary pipe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คือเป็นการสื่อสารแบบไม่มีทิศทาง และไม่เป็นรูปแบบ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child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ดังนั้น หลายๆ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จึงสามารถเข้าใช้ได้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39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Ordinary Pipe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758728" cy="26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71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Named Pipe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581150"/>
            <a:ext cx="89630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2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Process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เมื่ออ้างถึงโปรแกรม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(program)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คือการกล่าวถึงส่วนเนื้อหารายละเอียดของชุดคำสั่งที่เป็นลำดับเรียกว่า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“text section”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เมื่ออ้างถึงโปรเซส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(process)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หมายถึงโปรแกรมที่ถูกโหลดเข้าสู่หน่วยความจำเพื่อให้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ทำการประมวลผลซึ่งเป็นงานปัจจุบัน และรวมถึงหน่วยความจำด้วย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จึงมีความหมายรวมถึงหลายส่วนดังนี้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Program Counter (PC)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ตำแหน่งคำสั่งถัดไป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Stack :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ที่เก็บข้อมูลสำหรับ 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function call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parameter,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return address, 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local variables</a:t>
            </a:r>
            <a:endParaRPr lang="th-TH" sz="3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Data section : 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ตัวแปรร่วม 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(global variables)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ซึ่งจัดสรรไว้แต่เริ่ม</a:t>
            </a:r>
            <a:endParaRPr lang="en-GB" sz="3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Heap : 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หน่วยความจำที่ถูกจัดสรรไว้ให้ 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ซึ่งเปลี่ยนแปลงได้</a:t>
            </a:r>
            <a:r>
              <a:rPr lang="en-GB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8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in memory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39255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stack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heap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จะขยายเข้าหากันจนกระทั่งหมดพื้นที่หน่วยความจำ 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“overflow”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463988" y="1317881"/>
            <a:ext cx="4355393" cy="5362984"/>
            <a:chOff x="4463988" y="1317881"/>
            <a:chExt cx="4355393" cy="53629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988" y="1317881"/>
              <a:ext cx="4355393" cy="53629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52933" y="1916832"/>
              <a:ext cx="15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Local variables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8557" y="3999373"/>
              <a:ext cx="1200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e.g. </a:t>
              </a:r>
              <a:r>
                <a:rPr lang="en-GB" dirty="0" err="1">
                  <a:solidFill>
                    <a:srgbClr val="FF0000"/>
                  </a:solidFill>
                </a:rPr>
                <a:t>malloc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9927" y="4680718"/>
              <a:ext cx="1726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Global or Static variables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8344" y="5629890"/>
              <a:ext cx="63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code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520" y="6311533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https://www.youtube.com/watch?v=_8-ht2AKyH4</a:t>
            </a:r>
          </a:p>
        </p:txBody>
      </p:sp>
    </p:spTree>
    <p:extLst>
      <p:ext uri="{BB962C8B-B14F-4D97-AF65-F5344CB8AC3E}">
        <p14:creationId xmlns:p14="http://schemas.microsoft.com/office/powerpoint/2010/main" val="319773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4208" y="10725"/>
            <a:ext cx="194421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Stack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5466583" cy="686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47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State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State of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คือสภาวะของกระบวนการซึ่งเปลี่ยนไปในขณะที่ประมวลผล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ที่กำลังประมวลผลอยู่นั้นจะอยู่ในสภาวะหนึ่งใดสถาวะหนึ่งจากทั้งหมด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สภาวะ คือ 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New: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กระบวนการอยู่ในสภาวะถูกสร้าง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Running: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กระบวนการอยู่ในสภาวะประมวลผลชุดคำสั่ง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Waiting: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กระบวนการอยู่ในสภาวะรอให้มีเหตุการณ์อื่นเกิดขึ้นเช่น รอสัญญาณจาก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I/O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เมื่อทำงานเสร็จสิ้น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Ready: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กระบวนการอยู่ในสภาวะพร้อมเข้าสู่หน่วยประมวลผล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(Processor)</a:t>
            </a:r>
          </a:p>
          <a:p>
            <a:pPr marL="914400" lvl="1" indent="-457200" algn="thaiDi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Terminated: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กระบวนการอยู่ในสภาวะเสร็จสิ้นการประมวลผล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2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Diagram of Process State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14116" cy="345638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95536" y="4653136"/>
            <a:ext cx="842493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107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Creation (1)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หนึ่งสามารถสร้าง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process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ใหม่ให้เกิดขึ้นอีกหลาย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ผ่าน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create-process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ที่สร้าง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 เรียกว่า </a:t>
            </a:r>
            <a:r>
              <a:rPr lang="en-GB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parent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ที่ถูกสร้างเรียกว่า </a:t>
            </a:r>
            <a:r>
              <a:rPr lang="en-GB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children process</a:t>
            </a: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children 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ก็ยังสามารถสร้าง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 ต่อไปได้จึงเกิดโครงสร้างของ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tree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73050" indent="-27305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แต่ละตัวมี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pid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เป็นตัวระบุ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ซึ่งเป็นเลขจำนวนเต็ม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5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2253</Words>
  <Application>Microsoft Office PowerPoint</Application>
  <PresentationFormat>On-screen Show (4:3)</PresentationFormat>
  <Paragraphs>170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TH Sarabun New</vt:lpstr>
      <vt:lpstr>Office Theme</vt:lpstr>
      <vt:lpstr>Chapter 3: Process Concept</vt:lpstr>
      <vt:lpstr>Objectives</vt:lpstr>
      <vt:lpstr>Process Concept</vt:lpstr>
      <vt:lpstr>The Process </vt:lpstr>
      <vt:lpstr>Process in memory</vt:lpstr>
      <vt:lpstr>Stack </vt:lpstr>
      <vt:lpstr>Process State</vt:lpstr>
      <vt:lpstr>Diagram of Process State</vt:lpstr>
      <vt:lpstr>Process Creation (1)</vt:lpstr>
      <vt:lpstr>Process Creation (2)</vt:lpstr>
      <vt:lpstr>Tree of Processes</vt:lpstr>
      <vt:lpstr>Process Termination</vt:lpstr>
      <vt:lpstr>Process Control Block: PCB (1)</vt:lpstr>
      <vt:lpstr>Process Control Block (2)</vt:lpstr>
      <vt:lpstr>Switching Process to Another Process</vt:lpstr>
      <vt:lpstr>Threads</vt:lpstr>
      <vt:lpstr>Process Scheduling</vt:lpstr>
      <vt:lpstr>Scheduling Queues</vt:lpstr>
      <vt:lpstr>Ready and I/O Device Queues</vt:lpstr>
      <vt:lpstr>Queueing of Process Scheduling</vt:lpstr>
      <vt:lpstr>Schedulers</vt:lpstr>
      <vt:lpstr>Types of Schedulers (1)</vt:lpstr>
      <vt:lpstr>Types of Schedulers (2)</vt:lpstr>
      <vt:lpstr>Context Switching</vt:lpstr>
      <vt:lpstr>Interprocess Communication</vt:lpstr>
      <vt:lpstr>Reasons of Process Cooperation</vt:lpstr>
      <vt:lpstr>IPC Mechanism</vt:lpstr>
      <vt:lpstr>Communication Models</vt:lpstr>
      <vt:lpstr>Client-Server Communication</vt:lpstr>
      <vt:lpstr>Sockets</vt:lpstr>
      <vt:lpstr>Communication using Sockets</vt:lpstr>
      <vt:lpstr>Remote Procedure Calls (RPCs)</vt:lpstr>
      <vt:lpstr>Pipes</vt:lpstr>
      <vt:lpstr>Example of Ordinary Pipe</vt:lpstr>
      <vt:lpstr>Example of Named Pipe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Attapol Adulyasas</dc:creator>
  <cp:lastModifiedBy>Attapol Adulyasas</cp:lastModifiedBy>
  <cp:revision>290</cp:revision>
  <dcterms:created xsi:type="dcterms:W3CDTF">2016-08-08T01:27:27Z</dcterms:created>
  <dcterms:modified xsi:type="dcterms:W3CDTF">2022-01-20T08:12:36Z</dcterms:modified>
</cp:coreProperties>
</file>