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86B2BF-8C84-44EE-A9BA-A7F6ADAE3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341" y="539015"/>
            <a:ext cx="7772400" cy="216881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perbincangan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bisnes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bahasa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Melayu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กลยุทธ์ในการเจรจาต่อรองทางธุรกิจด้วยภาษามลายู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sz="2800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E73D734-FC58-4A92-B019-764AA846F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07705" y="4960137"/>
            <a:ext cx="4303295" cy="146304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2800" dirty="0" err="1"/>
              <a:t>Ajan</a:t>
            </a:r>
            <a:r>
              <a:rPr lang="en-US" sz="2800" dirty="0"/>
              <a:t> Dr. Pareeda Hayeeteh </a:t>
            </a:r>
          </a:p>
          <a:p>
            <a:r>
              <a:rPr lang="en-US" sz="2800" dirty="0"/>
              <a:t>27.9.2023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2193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8646D3-E4ED-42B4-B29A-1420AEE1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894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b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</a:br>
            <a:b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1 </a:t>
            </a:r>
            <a:r>
              <a:rPr lang="en-US" sz="2400" dirty="0" err="1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Ungkapan</a:t>
            </a: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sambutan</a:t>
            </a: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ramah</a:t>
            </a: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mesra</a:t>
            </a: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Welcoming and establishing a rapport</a:t>
            </a:r>
            <a:r>
              <a:rPr lang="th-TH" sz="24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วลีต้อนรับและสร้างสัมพันธ์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C0D7731-38EB-4832-9F0A-0AF9AAB46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13297"/>
            <a:ext cx="9720073" cy="4596063"/>
          </a:xfrm>
        </p:spPr>
        <p:txBody>
          <a:bodyPr/>
          <a:lstStyle/>
          <a:p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การพูดต้อนรับในการเจรจาธุรกิจ เป็นรากฐานของความสัมพันธ์เชิงบวก โดยส่วนใหญ่แล้วเจ้าของธุรกิจมักชอบทำธุรกิจกับบริษัทที่มีความสัมพันธ์ที่ดี การแสดงการต้อนรับและการแสดงความมีน้ำใจ จะช่วยสร้างแรงดึงดูดและความน่าประทับใจ โดยคุณสามารถใช้วลีภาษาอังกฤษดังต่อไปนี้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830A5BA7-9DE7-400A-A981-DC4ACD93F55B}"/>
              </a:ext>
            </a:extLst>
          </p:cNvPr>
          <p:cNvSpPr/>
          <p:nvPr/>
        </p:nvSpPr>
        <p:spPr>
          <a:xfrm>
            <a:off x="1299411" y="3022333"/>
            <a:ext cx="9355755" cy="32504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“I would like to welcome you to…”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Selamat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datang</a:t>
            </a:r>
            <a:endParaRPr lang="en-US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“How was your trip?”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ms-MY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Bagaimana perjalanan anda</a:t>
            </a:r>
            <a:endParaRPr lang="en-US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“Did you have a good journey?”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Adakah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mempunyai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perjalanan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baik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“Is this your first visit to…?”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Adakah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lawatan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pertama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…?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“Would you like anything to drink?”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A</a:t>
            </a:r>
            <a:r>
              <a:rPr lang="ms-MY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dakah anda ingin minum? </a:t>
            </a:r>
            <a:endParaRPr lang="en-US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058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6651EE-FEFE-408D-8386-D80BB0D7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23571" cy="149961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/>
              <a:t>2 </a:t>
            </a:r>
            <a:r>
              <a:rPr lang="ms-MY" dirty="0"/>
              <a:t>ungkapan yang digunakan dalam agenda perbincangan</a:t>
            </a:r>
            <a:r>
              <a:rPr lang="th-TH" dirty="0"/>
              <a:t> (วลีกำหนดวาระการเจรจา)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A224FD7-027A-49A6-BC1E-FD55C907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376" y="1680571"/>
            <a:ext cx="9720073" cy="5095614"/>
          </a:xfrm>
        </p:spPr>
        <p:txBody>
          <a:bodyPr/>
          <a:lstStyle/>
          <a:p>
            <a:r>
              <a:rPr lang="th-TH" sz="3200" b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เริ่มการเจรจาธุรกิจ โดยก่อนเริ่มอาจมีการพูดเกริ่นสักเล็กน้อย ถึงจุดมุ่งหมายและวัตถุประสงค์ของการพูดคุยในครั้งนี้</a:t>
            </a:r>
          </a:p>
          <a:p>
            <a:endParaRPr lang="en-US" sz="32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54AC60C-8527-4DEF-92E2-ED41A91C4BDD}"/>
              </a:ext>
            </a:extLst>
          </p:cNvPr>
          <p:cNvSpPr/>
          <p:nvPr/>
        </p:nvSpPr>
        <p:spPr>
          <a:xfrm>
            <a:off x="1097280" y="2642134"/>
            <a:ext cx="9644514" cy="35854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“Before we begin, shall we have a look at the main points on the agenda?”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Sebelum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kita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mula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bolehkah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kita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melihat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perkara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utama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dalam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agenda?”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“Should we have a look at the main points for today’s discussion?”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"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Perlukah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kita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melihat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perkara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utama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untuk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perbincangan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hari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ini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?"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“To start with, I think we should establish the overall procedure”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"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Sebagai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permulaan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saya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fikir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kita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harus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menetapkan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prosedur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keseluruhan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"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“I’d like to outline our aims and objectives.”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"Saya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ingin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menggariskan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matlamat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dan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objektif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kita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."</a:t>
            </a:r>
            <a:endParaRPr lang="en-US" sz="28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06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37FE86-1A31-42DC-B8E0-286266D6D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144379"/>
            <a:ext cx="9720072" cy="128978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th-TH" sz="2700" dirty="0"/>
            </a:br>
            <a:r>
              <a:rPr lang="th-TH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3</a:t>
            </a:r>
            <a:r>
              <a:rPr lang="en-US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. </a:t>
            </a:r>
            <a:r>
              <a:rPr lang="ms-MY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Bertanya sama ada pihak lain bersetuju atau tidak</a:t>
            </a:r>
            <a:br>
              <a:rPr lang="ms-MY" sz="2700" dirty="0">
                <a:latin typeface="Berlin Sans FB" panose="020E0602020502020306" pitchFamily="34" charset="0"/>
                <a:cs typeface="Angsana New" panose="02020603050405020304" pitchFamily="18" charset="-34"/>
              </a:rPr>
            </a:br>
            <a:r>
              <a:rPr lang="th-TH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   </a:t>
            </a:r>
            <a:r>
              <a:rPr lang="ms-MY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 (Asking if the other party is in agreement)</a:t>
            </a:r>
            <a:br>
              <a:rPr lang="ms-MY" sz="2700" dirty="0">
                <a:latin typeface="Berlin Sans FB" panose="020E0602020502020306" pitchFamily="34" charset="0"/>
                <a:cs typeface="Angsana New" panose="02020603050405020304" pitchFamily="18" charset="-34"/>
              </a:rPr>
            </a:br>
            <a:r>
              <a:rPr lang="ms-MY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 </a:t>
            </a:r>
            <a:r>
              <a:rPr lang="th-TH" sz="2700" dirty="0">
                <a:latin typeface="Berlin Sans FB" panose="020E0602020502020306" pitchFamily="34" charset="0"/>
                <a:cs typeface="Angsana New" panose="02020603050405020304" pitchFamily="18" charset="-34"/>
              </a:rPr>
              <a:t>   วลีถามว่าอีกฝ่ายเห็นด้วยหรือไม่?</a:t>
            </a:r>
            <a:endParaRPr lang="th-TH" dirty="0">
              <a:latin typeface="Berlin Sans FB" panose="020E0602020502020306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49B6EC6-8C2C-45E4-925F-7B2ECFC1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97794"/>
            <a:ext cx="9720073" cy="4711566"/>
          </a:xfrm>
        </p:spPr>
        <p:txBody>
          <a:bodyPr/>
          <a:lstStyle/>
          <a:p>
            <a:r>
              <a:rPr lang="th-TH" sz="24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หลังจากพูดถึงวาระการเจรจาธุรกิจในครั้งนี้แล้ว ควรถามความเห็น อีกฝ่ายว่าเห็นด้วยหรือไม่ หรือมีหัวข้ออื่นๆ เพิ่มเติมนอกเหนือจากนี้หรือไม่ ด้วยวลีภาษาอังกฤษต่อไปนี้</a:t>
            </a:r>
          </a:p>
          <a:p>
            <a:endParaRPr lang="en-US" sz="24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03644F55-7E9A-4AED-9F67-0A9CAE2ACE36}"/>
              </a:ext>
            </a:extLst>
          </p:cNvPr>
          <p:cNvSpPr/>
          <p:nvPr/>
        </p:nvSpPr>
        <p:spPr>
          <a:xfrm>
            <a:off x="1203158" y="2800952"/>
            <a:ext cx="9541043" cy="345546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“How do our objectives compare to yours?”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“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Bagaimanakah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objektif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kami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dibandingkan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dengan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objektif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anda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?”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“Is it acceptable to you?”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Adakah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boleh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diterima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oleh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anda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?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Is there anything you’d like to add?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Ada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apa-apa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yang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anda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ingin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sz="1800" b="1" dirty="0" err="1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tambahkan</a:t>
            </a:r>
            <a:r>
              <a:rPr lang="en-US" sz="1800" b="1" dirty="0">
                <a:solidFill>
                  <a:sysClr val="windowText" lastClr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?""</a:t>
            </a:r>
            <a:endParaRPr lang="en-US" sz="1800" b="1" dirty="0">
              <a:solidFill>
                <a:sysClr val="windowText" lastClr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144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8C1457-67A5-4EBB-84C2-0A3FB5CC2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373" y="1188720"/>
            <a:ext cx="9720073" cy="4023360"/>
          </a:xfrm>
        </p:spPr>
        <p:txBody>
          <a:bodyPr/>
          <a:lstStyle/>
          <a:p>
            <a:pPr algn="just"/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หลังจากกำหนดวาระหัวข้อการเจรจาอย่างเป็นทางการเรียบร้อยแล้ว ขั้นตอนต่อไปคือการยื่นข้อเสนอ ซึ่งสิ่งนี้จะเป็นส่วนช่วยเพิ่มโอกาสในความสำเร็จ ในการเจรจาธุรกิจ     โดยสามารถใช้วลีด้านล่างต่อไปนี้</a:t>
            </a:r>
          </a:p>
          <a:p>
            <a:pPr algn="just"/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72E174-32A3-4F1D-AA79-BD0049DF7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12373" y="168784"/>
            <a:ext cx="6771469" cy="907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th-TH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kumimoji="0" lang="th-TH" altLang="th-TH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ms-MY" altLang="th-TH" sz="2800" cap="none" dirty="0">
                <a:solidFill>
                  <a:srgbClr val="202124"/>
                </a:solidFill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Membuat cadangan (</a:t>
            </a:r>
            <a:r>
              <a:rPr lang="en-US" altLang="th-TH" sz="2800" cap="none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Making proposals)</a:t>
            </a:r>
            <a:r>
              <a:rPr lang="en-US" altLang="th-TH" sz="2800" cap="none" dirty="0">
                <a:solidFill>
                  <a:schemeClr val="tx1"/>
                </a:solidFill>
                <a:latin typeface="+mn-lt"/>
              </a:rPr>
              <a:t> </a:t>
            </a:r>
            <a:br>
              <a:rPr lang="en-US" altLang="th-TH" sz="2800" cap="none" dirty="0">
                <a:solidFill>
                  <a:schemeClr val="tx1"/>
                </a:solidFill>
                <a:latin typeface="+mn-lt"/>
              </a:rPr>
            </a:br>
            <a:r>
              <a:rPr lang="th-TH" altLang="th-TH" sz="2800" cap="none" dirty="0">
                <a:solidFill>
                  <a:schemeClr val="tx1"/>
                </a:solidFill>
                <a:latin typeface="+mn-lt"/>
              </a:rPr>
              <a:t>   </a:t>
            </a:r>
            <a:r>
              <a:rPr kumimoji="0" lang="th-TH" altLang="th-TH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วลีภาษาอังกฤษการพูดยื่นข้อเสนอ</a:t>
            </a:r>
            <a:endParaRPr kumimoji="0" lang="ms-MY" altLang="th-TH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5" name="เมฆ 4">
            <a:extLst>
              <a:ext uri="{FF2B5EF4-FFF2-40B4-BE49-F238E27FC236}">
                <a16:creationId xmlns:a16="http://schemas.microsoft.com/office/drawing/2014/main" id="{085AD617-F1DD-4ACB-8F92-E249F924E881}"/>
              </a:ext>
            </a:extLst>
          </p:cNvPr>
          <p:cNvSpPr/>
          <p:nvPr/>
        </p:nvSpPr>
        <p:spPr>
          <a:xfrm>
            <a:off x="1530417" y="2810576"/>
            <a:ext cx="9644514" cy="340734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“We’d like to propose that…”</a:t>
            </a:r>
            <a:endParaRPr lang="ms-MY" altLang="th-TH" sz="2000" dirty="0">
              <a:solidFill>
                <a:schemeClr val="tx1"/>
              </a:solidFill>
              <a:latin typeface="Berlin Sans FB" panose="020E0602020502020306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Kami ingin mencadangkan supaya…”</a:t>
            </a: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“Concerning your proposal, our basic position is…”</a:t>
            </a:r>
            <a:endParaRPr lang="ms-MY" altLang="th-TH" sz="2000" dirty="0">
              <a:solidFill>
                <a:schemeClr val="tx1"/>
              </a:solidFill>
              <a:latin typeface="Berlin Sans FB" panose="020E0602020502020306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Mengenai cadangan anda, posisi asas kami ialah…”</a:t>
            </a: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“We’ve got several options…”</a:t>
            </a:r>
            <a:endParaRPr lang="ms-MY" altLang="th-TH" sz="2000" dirty="0">
              <a:solidFill>
                <a:schemeClr val="tx1"/>
              </a:solidFill>
              <a:latin typeface="Berlin Sans FB" panose="020E0602020502020306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th-TH" sz="2000" dirty="0">
                <a:solidFill>
                  <a:schemeClr val="tx1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“Kami ada beberapa pilihan…”</a:t>
            </a:r>
            <a:r>
              <a:rPr lang="en-US" altLang="th-TH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th-TH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4C451FD-82E4-4557-BE24-20D99E026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6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EDF92F-27E3-4229-9014-92F7D14C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551"/>
            <a:ext cx="12192000" cy="14996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</a:t>
            </a:r>
            <a:r>
              <a:rPr lang="en-US" sz="2800" dirty="0" err="1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ungkapan</a:t>
            </a:r>
            <a: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cadangan</a:t>
            </a:r>
            <a: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yang </a:t>
            </a:r>
            <a:r>
              <a:rPr lang="en-US" sz="2800" dirty="0" err="1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baik</a:t>
            </a:r>
            <a: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b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(Effective questioning for proposals)</a:t>
            </a:r>
            <a:br>
              <a:rPr lang="en-US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2800" dirty="0"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</a:t>
            </a:r>
            <a:r>
              <a:rPr lang="th-TH" sz="2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วลีที่ใช้ตั้งคำถามสำหรับข้อเสนอ ที่มีประสิทธิภาพ</a:t>
            </a:r>
            <a:endParaRPr lang="th-TH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14884B-3D6C-4542-931E-0D9B12F10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4796"/>
            <a:ext cx="9720073" cy="4634564"/>
          </a:xfrm>
        </p:spPr>
        <p:txBody>
          <a:bodyPr/>
          <a:lstStyle/>
          <a:p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เพื่อข้อเสนอทางธุรกิจที่ดีที่สุด คุณควรถามความคิดเห็นหรือฟังคำแนะนำอีกฝ่าย เพื่อช่วยในการตัดสินใจ โดยถามรายละเอียดเพิ่มเติม ตามวลีภาษาอังกฤษด้านล่างนี้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  <p:sp>
        <p:nvSpPr>
          <p:cNvPr id="4" name="เมฆ 3">
            <a:extLst>
              <a:ext uri="{FF2B5EF4-FFF2-40B4-BE49-F238E27FC236}">
                <a16:creationId xmlns:a16="http://schemas.microsoft.com/office/drawing/2014/main" id="{B816F402-497E-480B-AA61-6C8468210081}"/>
              </a:ext>
            </a:extLst>
          </p:cNvPr>
          <p:cNvSpPr/>
          <p:nvPr/>
        </p:nvSpPr>
        <p:spPr>
          <a:xfrm>
            <a:off x="291966" y="2589196"/>
            <a:ext cx="11608067" cy="337558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“What are your views on…?”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Apakah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pandangan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tentang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….?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“How do you feel about…?”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Bagaimana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perasaan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tentang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“Could you be more specific?”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"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Bolehkah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spesifik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lagi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?"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“Would you like to suggest a course of action for…?”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Adakah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ingin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mencadangkan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tindakan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65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043F26-E9CB-4C1F-85AB-00A0A575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625"/>
            <a:ext cx="12192000" cy="16747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r>
              <a:rPr lang="th-TH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ungkapan</a:t>
            </a:r>
            <a: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untuk</a:t>
            </a:r>
            <a: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cadangan</a:t>
            </a:r>
            <a: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pilihan</a:t>
            </a:r>
            <a: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b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200" dirty="0"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    (</a:t>
            </a:r>
            <a:r>
              <a:rPr lang="en-US" sz="2200" dirty="0">
                <a:effectLst/>
                <a:latin typeface="+mn-lt"/>
                <a:ea typeface="Calibri" panose="020F0502020204030204" pitchFamily="34" charset="0"/>
                <a:cs typeface="Cordia New" panose="020B0304020202020204" pitchFamily="34" charset="-34"/>
              </a:rPr>
              <a:t>Responding to suggestions)</a:t>
            </a:r>
            <a:br>
              <a:rPr lang="en-US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3200" dirty="0"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</a:t>
            </a:r>
            <a:r>
              <a:rPr lang="th-TH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วลีการเจรจาเพิ่มทางเลือก</a:t>
            </a:r>
            <a:br>
              <a:rPr lang="th-TH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59BEA1-CD1C-4724-9F5A-12B9DAF0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16" y="1742172"/>
            <a:ext cx="11492564" cy="456718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ในบางประเด็น การเจรจาคุณจะต้องให้คำแนะนำและแนวทางแก้ไขข้อเสนอที่เป็นไปได้ เพื่อการเจรจาที่ราบรื่นไม่ติดขัด คุณสามารถใช้วลีต่อไปนี้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ลูกศร: รูปห้าเหลี่ยม 3">
            <a:extLst>
              <a:ext uri="{FF2B5EF4-FFF2-40B4-BE49-F238E27FC236}">
                <a16:creationId xmlns:a16="http://schemas.microsoft.com/office/drawing/2014/main" id="{02204FB9-AD11-49DE-8643-A508644EB537}"/>
              </a:ext>
            </a:extLst>
          </p:cNvPr>
          <p:cNvSpPr/>
          <p:nvPr/>
        </p:nvSpPr>
        <p:spPr>
          <a:xfrm>
            <a:off x="1482290" y="2916456"/>
            <a:ext cx="9432758" cy="3830854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“Considering that I would like to suggest…” </a:t>
            </a:r>
            <a:r>
              <a:rPr lang="en-US" sz="180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Memandangkan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perkara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itu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saya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ingin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mencadangkan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“Now that you mentioned it…” 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Sekarang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menyebutnya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senagai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“Maybe it would be better to…” 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Mungkin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lebih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baik</a:t>
            </a:r>
            <a:endParaRPr lang="en-US" sz="1800" dirty="0">
              <a:solidFill>
                <a:schemeClr val="tx1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“Perhaps a better idea would be…” 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Mungkin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idea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lebih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baik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adalah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“I’d like to make an alternative offer. I propose that…” 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Saya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ingin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membuat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alternatif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Saya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mencadangkan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supaya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“From where we stand, a better solution might be…” 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“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kedudukan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kami,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penyelesaian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lebih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baik</a:t>
            </a:r>
            <a:r>
              <a:rPr lang="en-US" sz="180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mungkin</a:t>
            </a:r>
            <a:endParaRPr lang="en-US" sz="1800" dirty="0">
              <a:solidFill>
                <a:schemeClr val="tx1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3274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นทิกรัล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794</Words>
  <Application>Microsoft Office PowerPoint</Application>
  <PresentationFormat>แบบจอกว้าง</PresentationFormat>
  <Paragraphs>55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20" baseType="lpstr">
      <vt:lpstr>Arial</vt:lpstr>
      <vt:lpstr>Arial Rounded MT Bold</vt:lpstr>
      <vt:lpstr>Bahnschrift Light</vt:lpstr>
      <vt:lpstr>Berlin Sans FB</vt:lpstr>
      <vt:lpstr>Berlin Sans FB Demi</vt:lpstr>
      <vt:lpstr>Calibri</vt:lpstr>
      <vt:lpstr>Helvetica</vt:lpstr>
      <vt:lpstr>Tahoma</vt:lpstr>
      <vt:lpstr>TH SarabunPSK</vt:lpstr>
      <vt:lpstr>Tw Cen MT</vt:lpstr>
      <vt:lpstr>Tw Cen MT Condensed</vt:lpstr>
      <vt:lpstr>Wingdings 3</vt:lpstr>
      <vt:lpstr>อินทิกรัล</vt:lpstr>
      <vt:lpstr>Strategi perbincangan bisnes  dengan bahasa Melayu   (กลยุทธ์ในการเจรจาต่อรองทางธุรกิจด้วยภาษามลายู) </vt:lpstr>
      <vt:lpstr>  1 Ungkapan sambutan dan ramah mesra  (Welcoming and establishing a rapport) วลีต้อนรับและสร้างสัมพันธ์ </vt:lpstr>
      <vt:lpstr>2 ungkapan yang digunakan dalam agenda perbincangan (วลีกำหนดวาระการเจรจา)</vt:lpstr>
      <vt:lpstr> 3. Bertanya sama ada pihak lain bersetuju atau tidak     (Asking if the other party is in agreement)     วลีถามว่าอีกฝ่ายเห็นด้วยหรือไม่?</vt:lpstr>
      <vt:lpstr>4 Membuat cadangan (Making proposals)     วลีภาษาอังกฤษการพูดยื่นข้อเสนอ</vt:lpstr>
      <vt:lpstr>5. ungkapan cadangan yang baik      (Effective questioning for proposals)      วลีที่ใช้ตั้งคำถามสำหรับข้อเสนอ ที่มีประสิทธิภาพ</vt:lpstr>
      <vt:lpstr> 6 ungkapan untuk cadangan pilihan      (Responding to suggestions)     วลีการเจรจาเพิ่มทางเลือก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perbincangan bisnes  dengan bahasa Melayu   (กลยุทธ์ในการเจรจาต่อรองทางธุรกิจด้วยภาษามลายู) </dc:title>
  <dc:creator>Pareeda Hayeeteh</dc:creator>
  <cp:lastModifiedBy>Pareeda Hayeeteh</cp:lastModifiedBy>
  <cp:revision>4</cp:revision>
  <dcterms:created xsi:type="dcterms:W3CDTF">2023-09-27T03:28:54Z</dcterms:created>
  <dcterms:modified xsi:type="dcterms:W3CDTF">2023-09-27T04:13:59Z</dcterms:modified>
</cp:coreProperties>
</file>