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8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6" r:id="rId10"/>
    <p:sldId id="277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9" r:id="rId39"/>
    <p:sldId id="298" r:id="rId40"/>
    <p:sldId id="300" r:id="rId41"/>
    <p:sldId id="306" r:id="rId42"/>
    <p:sldId id="301" r:id="rId43"/>
    <p:sldId id="302" r:id="rId44"/>
    <p:sldId id="303" r:id="rId45"/>
    <p:sldId id="304" r:id="rId46"/>
    <p:sldId id="30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5" autoAdjust="0"/>
  </p:normalViewPr>
  <p:slideViewPr>
    <p:cSldViewPr>
      <p:cViewPr varScale="1">
        <p:scale>
          <a:sx n="66" d="100"/>
          <a:sy n="66" d="100"/>
        </p:scale>
        <p:origin x="169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APOL ADULYASAS" userId="88bb098d-9266-4fa2-803e-6e4eb67a2399" providerId="ADAL" clId="{9BBD9A32-252A-499E-96FD-BA5B634BB52F}"/>
    <pc:docChg chg="modSld">
      <pc:chgData name="ATTAPOL ADULYASAS" userId="88bb098d-9266-4fa2-803e-6e4eb67a2399" providerId="ADAL" clId="{9BBD9A32-252A-499E-96FD-BA5B634BB52F}" dt="2022-03-10T08:43:27.588" v="1" actId="20577"/>
      <pc:docMkLst>
        <pc:docMk/>
      </pc:docMkLst>
      <pc:sldChg chg="modSp mod">
        <pc:chgData name="ATTAPOL ADULYASAS" userId="88bb098d-9266-4fa2-803e-6e4eb67a2399" providerId="ADAL" clId="{9BBD9A32-252A-499E-96FD-BA5B634BB52F}" dt="2022-03-10T08:43:27.588" v="1" actId="20577"/>
        <pc:sldMkLst>
          <pc:docMk/>
          <pc:sldMk cId="69966949" sldId="292"/>
        </pc:sldMkLst>
        <pc:spChg chg="mod">
          <ac:chgData name="ATTAPOL ADULYASAS" userId="88bb098d-9266-4fa2-803e-6e4eb67a2399" providerId="ADAL" clId="{9BBD9A32-252A-499E-96FD-BA5B634BB52F}" dt="2022-03-10T08:43:27.588" v="1" actId="20577"/>
          <ac:spMkLst>
            <pc:docMk/>
            <pc:sldMk cId="69966949" sldId="292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E745A-CB6B-4734-AD60-B34EE20FD06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BA144-DB8C-4A9C-8F5E-A4F09E11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9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multiprogramming</a:t>
            </a:r>
            <a:r>
              <a:rPr lang="en-GB" baseline="0" dirty="0"/>
              <a:t> aims at managing interleaving processes, while aims at overlap them.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90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90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90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90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90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90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90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9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P0</a:t>
            </a:r>
            <a:r>
              <a:rPr lang="en-GB" baseline="0" dirty="0"/>
              <a:t> </a:t>
            </a:r>
            <a:r>
              <a:rPr lang="th-TH" baseline="0" dirty="0"/>
              <a:t>ประมวลผลในส่วน </a:t>
            </a:r>
            <a:r>
              <a:rPr lang="en-GB" baseline="0" dirty="0"/>
              <a:t>critical section </a:t>
            </a:r>
            <a:r>
              <a:rPr lang="th-TH" baseline="0" dirty="0"/>
              <a:t>จากนั้นเปลี่ยนค่า </a:t>
            </a:r>
            <a:r>
              <a:rPr lang="en-GB" baseline="0" dirty="0"/>
              <a:t>turn </a:t>
            </a:r>
            <a:r>
              <a:rPr lang="th-TH" baseline="0" dirty="0"/>
              <a:t>เป็น </a:t>
            </a:r>
            <a:r>
              <a:rPr lang="en-GB" baseline="0" dirty="0"/>
              <a:t>1 </a:t>
            </a:r>
            <a:r>
              <a:rPr lang="th-TH" baseline="0" dirty="0"/>
              <a:t>เพื่อให้สิทธิ์แก่ </a:t>
            </a:r>
            <a:r>
              <a:rPr lang="en-GB" baseline="0" dirty="0"/>
              <a:t>P1 </a:t>
            </a:r>
            <a:r>
              <a:rPr lang="th-TH" baseline="0" dirty="0"/>
              <a:t>ต่อไป  ซึ่งจะสลับกันไปมา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96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P0</a:t>
            </a:r>
            <a:r>
              <a:rPr lang="en-GB" baseline="0" dirty="0"/>
              <a:t> </a:t>
            </a:r>
            <a:r>
              <a:rPr lang="th-TH" baseline="0" dirty="0"/>
              <a:t>ประมวลผลในส่วน </a:t>
            </a:r>
            <a:r>
              <a:rPr lang="en-GB" baseline="0" dirty="0"/>
              <a:t>critical section </a:t>
            </a:r>
            <a:r>
              <a:rPr lang="th-TH" baseline="0" dirty="0"/>
              <a:t>จากนั้นเปลี่ยนค่า </a:t>
            </a:r>
            <a:r>
              <a:rPr lang="en-GB" baseline="0" dirty="0"/>
              <a:t>turn </a:t>
            </a:r>
            <a:r>
              <a:rPr lang="th-TH" baseline="0" dirty="0"/>
              <a:t>เป็น </a:t>
            </a:r>
            <a:r>
              <a:rPr lang="en-GB" baseline="0" dirty="0"/>
              <a:t>1 </a:t>
            </a:r>
            <a:r>
              <a:rPr lang="th-TH" baseline="0" dirty="0"/>
              <a:t>เพื่อให้สิทธิ์แก่ </a:t>
            </a:r>
            <a:r>
              <a:rPr lang="en-GB" baseline="0" dirty="0"/>
              <a:t>P1 </a:t>
            </a:r>
            <a:r>
              <a:rPr lang="th-TH" baseline="0" dirty="0"/>
              <a:t>ต่อไป  ซึ่งจะสลับกันไปมา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96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P0</a:t>
            </a:r>
            <a:r>
              <a:rPr lang="en-GB" baseline="0" dirty="0"/>
              <a:t> </a:t>
            </a:r>
            <a:r>
              <a:rPr lang="th-TH" baseline="0" dirty="0"/>
              <a:t>ประมวลผลในส่วน </a:t>
            </a:r>
            <a:r>
              <a:rPr lang="en-GB" baseline="0" dirty="0"/>
              <a:t>critical section </a:t>
            </a:r>
            <a:r>
              <a:rPr lang="th-TH" baseline="0" dirty="0"/>
              <a:t>จากนั้นเปลี่ยนค่า </a:t>
            </a:r>
            <a:r>
              <a:rPr lang="en-GB" baseline="0" dirty="0"/>
              <a:t>turn </a:t>
            </a:r>
            <a:r>
              <a:rPr lang="th-TH" baseline="0" dirty="0"/>
              <a:t>เป็น </a:t>
            </a:r>
            <a:r>
              <a:rPr lang="en-GB" baseline="0" dirty="0"/>
              <a:t>1 </a:t>
            </a:r>
            <a:r>
              <a:rPr lang="th-TH" baseline="0" dirty="0"/>
              <a:t>เพื่อให้สิทธิ์แก่ </a:t>
            </a:r>
            <a:r>
              <a:rPr lang="en-GB" baseline="0" dirty="0"/>
              <a:t>P1 </a:t>
            </a:r>
            <a:r>
              <a:rPr lang="th-TH" baseline="0" dirty="0"/>
              <a:t>ต่อไป  ซึ่งจะสลับกันไปมา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96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P0</a:t>
            </a:r>
            <a:r>
              <a:rPr lang="en-GB" baseline="0" dirty="0"/>
              <a:t> </a:t>
            </a:r>
            <a:r>
              <a:rPr lang="th-TH" baseline="0" dirty="0"/>
              <a:t>ประมวลผลในส่วน </a:t>
            </a:r>
            <a:r>
              <a:rPr lang="en-GB" baseline="0" dirty="0"/>
              <a:t>critical section </a:t>
            </a:r>
            <a:r>
              <a:rPr lang="th-TH" baseline="0" dirty="0"/>
              <a:t>จากนั้นเปลี่ยนค่า </a:t>
            </a:r>
            <a:r>
              <a:rPr lang="en-GB" baseline="0" dirty="0"/>
              <a:t>turn </a:t>
            </a:r>
            <a:r>
              <a:rPr lang="th-TH" baseline="0" dirty="0"/>
              <a:t>เป็น </a:t>
            </a:r>
            <a:r>
              <a:rPr lang="en-GB" baseline="0" dirty="0"/>
              <a:t>1 </a:t>
            </a:r>
            <a:r>
              <a:rPr lang="th-TH" baseline="0" dirty="0"/>
              <a:t>เพื่อให้สิทธิ์แก่ </a:t>
            </a:r>
            <a:r>
              <a:rPr lang="en-GB" baseline="0" dirty="0"/>
              <a:t>P1 </a:t>
            </a:r>
            <a:r>
              <a:rPr lang="th-TH" baseline="0" dirty="0"/>
              <a:t>ต่อไป  ซึ่งจะสลับกันไปมา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96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96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96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[RAYN86] , [STON93]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614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9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1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34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3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9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7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7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4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1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6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5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65CD-1DCE-4B57-BF2B-0FC6532B2EB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3501008"/>
            <a:ext cx="5260540" cy="1152128"/>
          </a:xfrm>
        </p:spPr>
        <p:txBody>
          <a:bodyPr>
            <a:noAutofit/>
          </a:bodyPr>
          <a:lstStyle/>
          <a:p>
            <a:pPr algn="l"/>
            <a:r>
              <a:rPr lang="en-GB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Chapter 6: Synchronisation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7971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อาจารย์ ดร.อรรถพล อดุลยศาสน์</a:t>
            </a:r>
            <a:endParaRPr lang="en-GB" sz="36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36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คณะวิทยาศาสตร์เทคโนโลยี และการเกษตร</a:t>
            </a:r>
          </a:p>
          <a:p>
            <a:r>
              <a:rPr lang="th-TH" sz="36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สาขาคอมพิวเตอร์</a:t>
            </a: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186" y="0"/>
            <a:ext cx="3329707" cy="32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49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เมื่อใดที่มี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เข้าสู่การประมวลผลในส่วน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จะไม่อนุญาตให้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อื่นๆสามารถประมวลผลในส่วน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อีกได้ แต่จะรอจนกว่า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ที่ทำงานอยู่เสร็จงานเสียก่อน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วิธีการนี้เรียกว่า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exclusion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03339"/>
            <a:ext cx="3230165" cy="330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98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Interaction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การปฏิสัมพันธ์ระหว่าง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(process interaction)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จึงเป็นเรื่องสำคัญที่ระบบปฏิบัติการต้องคำนึง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การปฏิสัมพันธ์มี 3 ระดับคือ</a:t>
            </a:r>
          </a:p>
          <a:p>
            <a:pPr marL="914400" lvl="1" indent="-457200" algn="thaiDist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unaware of each other: </a:t>
            </a: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ไม่มีปฏิสัมพันธ์ระหว่างกัน</a:t>
            </a:r>
          </a:p>
          <a:p>
            <a:pPr marL="914400" lvl="1" indent="-457200" algn="thaiDist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indirectly aware of each other: </a:t>
            </a: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มีปฏิสัมพันธ์ระหว่าง </a:t>
            </a:r>
            <a:r>
              <a:rPr lang="en-GB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ในทางอ้อม</a:t>
            </a:r>
          </a:p>
          <a:p>
            <a:pPr marL="914400" lvl="1" indent="-457200" algn="thaiDist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directly aware of each other: </a:t>
            </a: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มีปฏิสัมพันธ์ระหว่าง </a:t>
            </a:r>
            <a:r>
              <a:rPr lang="en-GB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ในทางตรง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972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Unaware of Each Other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ต่างๆเป็นอิสระจากกัน ดังนั้นลักษณะการเข้าใช้ทรัพยากรจึงมีลักษณะ</a:t>
            </a:r>
            <a:r>
              <a:rPr lang="th-TH" u="sng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แข่งขัน </a:t>
            </a:r>
            <a:r>
              <a:rPr lang="en-GB" u="sng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(competition)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 2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independent processes (P1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P2)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ต้องการใช้งานเครื่องพิมพ์ จึงเกิดการแข่งขันกันใช้เครื่องพิมพ์ซึ่งใช้ได้คราวละโปรแกรม ดังนั้น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จึงต้องมีวิธีการจัดการที่มีประสิทธิภาพ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จากตัวอย่าง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จะยอมให้เพียง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process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เดียวสามารถเข้าใช้เครื่องพิมพ์จนกระทั่งเสร็จงาน เช่น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ได้สิทธิ์การใช้เครื่องพิมพ์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ต้องรอจนกว่า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ทำงานเสร็จ 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805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Exclusion’s Problems</a:t>
            </a:r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(1)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อย่างไรก็ตามวิธีการ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อาจสร้างปัญหาให้เกิดขึ้นได้ใน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algn="thaiDist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Deadlock: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การบังคับให้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ต้องรอใช้งานทรัพยากรจนกว่า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ที่กำลังใช้อยู่ทำงานจนเสร็จสิ้นนั้น อาจจะสร้างปัญหาให้ทุก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ไม่สามารถใช้งานทรัพยากรได้ เรียกว่า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deadlock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ตัวอย่างเช่น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ต้องการใช้ทรัพยากรคือ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ในขณะเดียวกัน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ก็ต้องการใช้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เช่นเดียวกัน สมมุติ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จัด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จะเห็นว่าทั้ง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จะต้องรอให้ได้ทรัพยากรครบคือ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จึงจะประมวลผลต่อได้ ผลคือทั้ง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ไม่สามารถทำงานได้เนื่องจากต่างคนต่างต้องรอทรัพยากรที่ต้องการใช้ไม่สิ้นสุด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355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Exclusion’s Problems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thaiDist">
              <a:buFont typeface="+mj-lt"/>
              <a:buAutoNum type="arabicPeriod" startAt="2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Starvation: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ปัญหาที่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ไม่ได้โอกาศเข้าใช้ทรัพยากร ตัวอย่างเช่น ระบบมี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 processes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คือ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P1, 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P3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ขอใช้ทรัพยากร ในตอนแรก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อนุญาตให้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ใช้ทรัพยากรจนกระทั่งเสร็จ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จัดให้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P3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ใช้ทรัพยากรต่อไป ก่อนที่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P3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จะทำงานเสร็จ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กลับมาร้องขอใช้ทรัพยากรอีกครั้ง เมื่อ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P3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ทำงานเสร็จ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จะมอบทรัพยากรให้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ต่อไป เป็นเช่นนี้กลับไปมาระหว่าง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P3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จนทำให้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ไม่มีโอกาสเข้าใช้ทรัพยากร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24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Indirectly Aware of Each Other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ต่างๆไม่มีการสื่อสารหรือแลกเปลี่ยนข้อมูลกันโดยตรง แต่มีการใช้ทรัพยากรบางอย่างร่วมกัน ดังนั้นการปฏิสัมพันธ์ของ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เหล่านี้เป็นแบบการทำงานร่วมกันในลักษณะร่วมกันใช้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(cooperation by sharing)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เช่น ตัวแปร ไฟล์ หรือฐานข้อมูล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ดังนั้นการควบคุมข้อมูลที่ใช้ร่วมกันให้ถูกต้องจึงมีความสำคัญ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โดยปกติ การเข้าถึงข้อมูลเป็นการอ่าน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(read)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หรือการเขียน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(write)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การอ่านไม่มีผลกระทบใดๆต่อความถูกต้องข้อมูล ซึ่งตรงข้ามกับการเขียนซึ่งจำเป็นต้องมีการควบคุมด้วย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207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Integrity (1)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พิจารณาตัวอย่างต่อนี้  โปรแกรมหนึ่งที่มีข้อมูลตัวแปร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ตัวที่ต้องเท่ากันคือ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 = b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เข้าใช้ตัวแปรทั้งสอง</a:t>
            </a:r>
          </a:p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P1:   	a = a + 1;</a:t>
            </a:r>
          </a:p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	b = b + 1;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P2:	b = 2 * b;</a:t>
            </a:r>
          </a:p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	a = 2 * a;</a:t>
            </a:r>
          </a:p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กรณีนี้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เข้าใช้งานตัวแปรทั้งสองภายใต้การควบคุม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และทำงานได้ถูกต้อง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713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Integrity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พิจารณาตัวอย่างต่อนี้  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P1:   	a = a + 1;</a:t>
            </a:r>
          </a:p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P2:	b = 2 * b;</a:t>
            </a:r>
          </a:p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P1:	b = b + 1;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P2:	a = 2 * a;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กรณีนี้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เข้าใช้งานตัวแปรทั้งสองภายใต้การควบคุม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เช่นเดียวกัน จะเห็นว่าผลลัพธ์ไม่ถูกต้อง หากเริ่มต้น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 = b = 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 ผลลัพธ์ที่ได้คือ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 = 4, b = 3 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ลำดับคำสั่ง</a:t>
            </a:r>
            <a:endParaRPr lang="en-GB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482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Directly Aware of Each Other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ต่างๆมีปฏิสัมพันธ์กันด้วยวิธีการสื่อสารระหว่าง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โดยตรง ด้วยการระบุ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id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ปลายทาง ดังนั้น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จึงมีการทำงานร่วมกัน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(cooperation by communication)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การสื่อสารระหว่าง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จะทำให้เกิดการทำงานที่สอดประสาน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(synchronise)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ในงานต่างๆ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อย่างไรก็ตามปัญหา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deadlock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starvation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ยังคงมีโอกาสเกิดขึ้นได้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deadlock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เกิดขึ้นเมื่อ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processes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ต่างรอการติดต่อจากอีกฝั่ง หรือ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starvation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เกิดขึ้นเมื่อ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ต้องการติดต่อ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P3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และในทางกลับกัน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P3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ก็ต้องการสื่อสารกับ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สื่อสารกันอย่างต่อเนื่องจน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P3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ถูกลืม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600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 : Software Approach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การจัดการ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สามารถทำด้วยแนวทางซอร์ตแวร์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ซึ่งทรัพยากรที่ทำการใช้ร่วมกันเป็นหน่วยความจำ วิธีการเช่น 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Dekker’s algorithm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Peterson’s algorithm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27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Objectives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เพื่อเข้าใจหลักการการทำงานพร้อมกันของหลายโปรแกรม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เพื่อสามารถอธิบายวิธีการจัดการความสอดคล้องกันในรูปแบบของซอฟต์แวร์ และฮาร์ดแวร์ได้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เพื่อสามารถอธิบายวิธีการ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Semaphores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monitors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136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Dekker’s Algorithm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Dekker’s algorithm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นำเสนอโดย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Dijkstra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ในการจัดการ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processes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Algorithm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นี้มีความพยายามปรับปรุง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ครั้ง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619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First Attempt (1)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3933056"/>
            <a:ext cx="8568952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ในช่วงเวลาใดเวลาหนึ่ง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ต้องการประมวลผลในส่วน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จะทำการตรวจสอบค่า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turn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global variable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หาก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turn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มีค่าตัวเลขตรงกับลำดับ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ของตัวมันเองก็จะประมวลผลได้ แต่หากไม่ตรงต้องคอยจนกว่าจะได้รับการอนุญาต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เรียกกระบวนการนี้ว่า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busy waiting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7504" y="1412776"/>
            <a:ext cx="4392488" cy="2376264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P0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(turn != 0)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{ /* do noting */}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turn = 1;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412776"/>
            <a:ext cx="4392488" cy="2376264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P1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(turn != 1)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{ /* do noting */}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turn = 0;</a:t>
            </a:r>
          </a:p>
        </p:txBody>
      </p:sp>
    </p:spTree>
    <p:extLst>
      <p:ext uri="{BB962C8B-B14F-4D97-AF65-F5344CB8AC3E}">
        <p14:creationId xmlns:p14="http://schemas.microsoft.com/office/powerpoint/2010/main" val="239843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First Attempt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อย่างไรก็ตามพบปัญหาดังนี้ คือ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การสลับการประมวลผลส่วน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กลับไปกลับมาระหว่าง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ทำให้มีปัญหาไม่ตอบสนองความต้องการใน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ที่ต้องประมวลในส่วนนี้บ่อยกว่า เช่น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ต้องการใช้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เพียงชั่วโมงละครั้ง ในขณะที่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ต้องการใช้ทุกๆนาที จะเห็นว่า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จะต้องรอตามจังหวะของ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ปัญหาการถูก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block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เนื่องจาก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หนึ่งเกิดข้อผิดพลาด ทำให้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turn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ไม่ถูกเปลี่ยนค่า จนทำให้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อื่นไม่ได้รับสิทธิ์ในการประมวลเลย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377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Second Attempt (1)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7504" y="3933056"/>
            <a:ext cx="8928992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เป็นค่า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Boolean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บ่งบอกถึงสถานะการใช้งาน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อื่น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ตรวจสอบ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flag[1]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(สถานะของ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หากเป็น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‘true’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ต้องรอ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flag[1]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‘false’ 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เปลี่ยน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ตัวเองเป็น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‘true’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และเข้าสู่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เมื่อเสร็จงานจึงเปลี่ยน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ตัวเองเป็น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‘false’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7504" y="1268760"/>
            <a:ext cx="4392488" cy="252028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P0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(flag[1])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{ /* do noting */}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Flag[0] = true;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Flag[0] = false;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268760"/>
            <a:ext cx="4392488" cy="252028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P1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(flag[0])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{ /* do noting */}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Flag[1] = true;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Flag[1] = false;</a:t>
            </a:r>
          </a:p>
        </p:txBody>
      </p:sp>
    </p:spTree>
    <p:extLst>
      <p:ext uri="{BB962C8B-B14F-4D97-AF65-F5344CB8AC3E}">
        <p14:creationId xmlns:p14="http://schemas.microsoft.com/office/powerpoint/2010/main" val="1025452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Second Attempt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อย่างไรก็ตามพบปัญหาดังนี้ คือ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เกิดข้อผิดพลาดในขณะที่ทำงานปกติ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(flag[0] = ‘false’)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แล้วจะไม่เกิดปัญหา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blocked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แต่อย่างใด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ยังเข้าใช้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ได้ทุกเมื่อ อย่างไรก็ตามหาก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ผิดพลาดในขณะที่อยู่ในช่วง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ซึ่งมีการปรับค่า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flag[0] = ‘true’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จะเกิดปัญหา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blocked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นอกจากนั้นวิธีการนี้ยังไม่สามารถควบคุม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 เช่นในกรณี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ตรวจสอบ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ของกันและกันในเวลาพร้อมๆกัน พบว่า สามารถเข้าใช้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 ทำให้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ทั้งคู่เข้าไปประมวลผลในส่วนดังกล่าวในเวลาเดียวกัน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823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Third Attempt (1)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7504" y="3933056"/>
            <a:ext cx="8928992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ถูกแก้ไขเมื่อ มีการเซต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ก่อน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พิจารณาที่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เซต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‘true’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flag[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0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]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จากนั้นเข้าสู่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ในช่วงนี้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ต้องรอ จนกว่า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เสร็จงานและเปลี่ยน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flag[0]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‘false’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อยู่ในส่วน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เซต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flag[0] = ‘true’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ก็ตาม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ยังคงติด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while loop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ดังนั้นสามารถประกัน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ได้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7504" y="1268760"/>
            <a:ext cx="4392488" cy="252028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P0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Flag[0] = true;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(flag[1])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{ /* do noting */}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Flag[0] = false;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268760"/>
            <a:ext cx="4392488" cy="252028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P1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Flag[1] = true;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(flag[0])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{ /* do noting */}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Flag[1] = false;</a:t>
            </a:r>
          </a:p>
        </p:txBody>
      </p:sp>
    </p:spTree>
    <p:extLst>
      <p:ext uri="{BB962C8B-B14F-4D97-AF65-F5344CB8AC3E}">
        <p14:creationId xmlns:p14="http://schemas.microsoft.com/office/powerpoint/2010/main" val="366429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Third Attempt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อย่างไรก็ตามพบปัญหาดังนี้ คือ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ไม่แก้ไขปัญหาเดิม เมื่อ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ผิดพลาดใน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จะทำให้เกิด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block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อื่น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นอกจากนี้อาจเกิด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deadlock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ทั้งคู่เซตเป็น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‘true’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แต่ยังไม่มี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ใดเข้าสู่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41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Fourth Attempt (1)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7504" y="4797152"/>
            <a:ext cx="8928992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แก้ไขปัญหา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deadlock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ด้วยการใช้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delay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เพื่อสร้างความแตกต่างของช่วงเวลา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7504" y="1268760"/>
            <a:ext cx="4392488" cy="3384376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P0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Flag[0] = true;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(flag[1])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{ flag[0] = false;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/* delay */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flag[0] = true;  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Flag[0] = false;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268760"/>
            <a:ext cx="4392488" cy="3384376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P1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Flag[1] = true;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(flag[0])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{ flag[1] = false;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/* delay */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flag[1] = true;  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Flag[1] = false;</a:t>
            </a:r>
          </a:p>
        </p:txBody>
      </p:sp>
    </p:spTree>
    <p:extLst>
      <p:ext uri="{BB962C8B-B14F-4D97-AF65-F5344CB8AC3E}">
        <p14:creationId xmlns:p14="http://schemas.microsoft.com/office/powerpoint/2010/main" val="3567680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Fourth Attempt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อย่างไรก็ตามพบปัญหาดังนี้ คือ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ทั้งสองมี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เหมือนกัน และใช้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delay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เพื่อให้ช่วงเวลาการเซต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มีค่าแตกต่างกัน จะพบว่ามีการวนรอบอยู่ระยะหนึ่ง จนกระทั่งเวลามีความแตกต่างกันเพียงพอที่จะทำให้ค่า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แตกต่างกันได้ เรียกลักษณะนี้ว่า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livelock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14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Correct Algorithm (1)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7504" y="1268760"/>
            <a:ext cx="4392488" cy="558924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P0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Flag[0] = true;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(flag[1])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{  if (turn == 1)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{  flag[0] = false;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while (turn ==1)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/* do noting */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	   flag[0] = true; 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turn = 1;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flag[0] = false;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268760"/>
            <a:ext cx="4392488" cy="558924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P1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Flag[1] = true;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(flag[0])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{  if (turn == 0)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{  flag[1] = false;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while (turn ==0)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/* do noting */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	   flag[1] = true; 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turn = 0;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flag[1] = false;</a:t>
            </a:r>
          </a:p>
        </p:txBody>
      </p:sp>
    </p:spTree>
    <p:extLst>
      <p:ext uri="{BB962C8B-B14F-4D97-AF65-F5344CB8AC3E}">
        <p14:creationId xmlns:p14="http://schemas.microsoft.com/office/powerpoint/2010/main" val="41922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Principles of Concurrency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เนื้อหาส่วนใหญ่ในการออกแบบระบบปฏิบัติการ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(OS)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อยู่ที่การบริหารจัดการการทำงานของคอมพิวเตอร์ให้สามารถประมวลผลได้หลายๆงาน การจัดการทั้ง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multi-processes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multi-threads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จึงเป็นเรื่องสำคัญของ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นอกจากนี้ลักษณะระบบคอมพิวเตอร์ทางด้านฮาร์ดแวร์ก็ส่งผลต่อการออกแบบ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ด้วยเช่นกันเนื่องจากปัญหาและสภาพแวดล้อมที่แตกต่างๆกัน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Multiprogramming: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การจัดการหลายๆงานภายใต้ระบบคอมพิวเตอร์ซึ่งมีหน่วยประมวลผล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(processor)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เดียว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Multiprocessing: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การจัดการหลายๆงานภายใต้ระบบคอมพิวเตอร์ซึ่งมีหน่วยประมวลมากกว่า 1 ชุด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Distributed processing: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การจัดการหลายๆงานภายใต้ระบบที่มีคอมพิวเตอร์หลายชุด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591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Correct Algorithm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Algorithm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ที่ถูกต้องที่สุดแก้ไขปัญหาที่เกิดขึ้นได้ ด้วยการใช้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turn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เป็นค่าที่บอกให้ทราบว่าเป็นรอบของใคร ซึ่งสามารถแก้ไขได้ทั้งปัญหา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deadlock,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livelock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ประกันคุณลักษณะ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ได้อีกด้วย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618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Peterson’s Algorithm (1)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7504" y="1268760"/>
            <a:ext cx="4392488" cy="432048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P0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(true)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{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flag[0] = true;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turn = 1;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while ((flag[1] == true) &amp;&amp; (turn ==1))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/* do noting */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flag[0] = false;</a:t>
            </a:r>
            <a:b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}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268760"/>
            <a:ext cx="4392488" cy="432048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P1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While (true)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{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flag[1] = true;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turn = 0;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while ((flag[0</a:t>
            </a:r>
            <a:r>
              <a:rPr lang="en-GB" sz="2800">
                <a:latin typeface="TH Sarabun New" panose="020B0500040200020003" pitchFamily="34" charset="-34"/>
                <a:cs typeface="TH Sarabun New" panose="020B0500040200020003" pitchFamily="34" charset="-34"/>
              </a:rPr>
              <a:t>]==true) &amp;&amp; (turn==0))</a:t>
            </a:r>
            <a:endParaRPr lang="en-GB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/* do noting */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/* critical section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flag[1] = false;</a:t>
            </a:r>
            <a:b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78608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Peterson’s Algorithm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Peterson’s algorithm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เป็นวิธีการที่ง่ายกว่า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Dekker’s algorithm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และสามารถแก้ไขปัญหา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deadlock, starvation,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livelock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ต้องการประมวลผลในส่วน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โดยเริ่มจากการเซต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ของตัวเองให้มีค่า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true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ซึ่งอาจจะทำให้เวลาเดียวกัน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ต้องเซต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turn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เป็นสิทธ์ของ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ตรงข้าม เนื่องจาก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turn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public variable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ดังนั้นจะได้รับค่าล่าสุดที่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กำหนดให้ สมมุติ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เซต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turn = 1 </a:t>
            </a:r>
            <a:r>
              <a:rPr lang="th-TH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หลังจาก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นั้นอีกเสี้ยววินาที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เซตค่า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turn = 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แสดงว่าสิทธิ์ถูกกำหนดให้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จากนั้น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ตรวจสอบ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flag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turn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หากพบว่าเป็นฝั่งตรงข้ามกำลังทำงานก็จะคอยจนกระทั่งได้สิทธิ์การประมวล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66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Exclusion: Hardware Approach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ในการควบคุม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โดยเฉพาะการใช้พื้นที่หน่วยความจำร่วมกัน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สามารถกระทำได้ในระดับของคำสั่งในภาษาเครื่อง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(machine instruction)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ซึ่งเป็นคำสั่งพิเศษ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คำสั่งพิเศษนี้ถูกออกแบบให้มีการทำงานรวดเร็วเพียง 1 วงรอบประมวลผล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(1 machine cycle)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atomic instruction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นอกจากนั้น ถึงแม้ระบบที่เป็น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multi-processors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คำสั่งพิเศษนี้จะถูกประมวลผลเพียงชุดเดียวในเวลาหนึ่งๆ ซึ่งป้องกันไม่ให้เกิดกรณี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ได้รับสิทธิเข้าประมวลผลในส่วน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พร้อมกัน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ตัวอย่างคำสั่ง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มี 2 ชนิดคือ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Test-Set instruction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Exchange instruction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621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Test-Set Instruction (1)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7504" y="1268760"/>
            <a:ext cx="4392488" cy="4464496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program mutual exclusion */</a:t>
            </a:r>
          </a:p>
          <a:p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const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n = /*number of processes*/;</a:t>
            </a:r>
          </a:p>
          <a:p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bolt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0;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void P(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{   while (true)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{  while (!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testset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(bolt))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/* do noting */ 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/* critical section */;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bolt = 0;    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268760"/>
            <a:ext cx="4392488" cy="4464496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/*  Atomic test-set instruction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Boolean 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testset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(bolt)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{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if (bolt == 0)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{bolt = 1;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return true;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else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{  return = false; }</a:t>
            </a:r>
            <a:b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75809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Test-Set Instruction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ฟังค์ชั่น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testset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atomic instruction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โดยมีการทำงานที่เรียบง่าย โดยการตรวจสอบค่าตัวแปร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ที่รับเข้ามา ซึ่งเป็นตัวแปรสาธารณะที่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ต่างๆใช้ร่วมกัน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หากพบว่า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มีค่าเป็น 0 จึงเซตค่าเป็น 1 และส่งค่ากลับเป็น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true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หากพบว่า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มีค่าเป็น 1 ไม่ทำอะไร และส่งค่ากลับเป็น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false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ต้องการใช้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ก็จะเริ่มตรวจสอบค่าตัวแปร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bolt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ซึ่งส่งค่าให้ตัวแปร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ในฟังค์ชั่น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testset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หากพบว่า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bolt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นั้นจะได้เข้าทำงานในส่วน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แต่หากเป็นตรงข้ามก็จะรอ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938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Exchange Instruction (1)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7504" y="1268760"/>
            <a:ext cx="4392488" cy="54006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program mutual exclusion */</a:t>
            </a:r>
          </a:p>
          <a:p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const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n = /*number of processes*/</a:t>
            </a:r>
          </a:p>
          <a:p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bolt = 0;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void P(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{ 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; 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while (true)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{ 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= 1;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while (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!= 0)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exchange(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,  bolt);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/* critical section */;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exchange(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,  bolt);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}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268760"/>
            <a:ext cx="4392488" cy="54006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/*  Atomic exchange instruction */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void exchange (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reg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,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mem)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{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temp;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temp = mem;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mem =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reg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;</a:t>
            </a:r>
          </a:p>
          <a:p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en-GB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reg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= temp;</a:t>
            </a:r>
            <a:b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385257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Exchange Instruction (2)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ฟังค์ชั่น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exchange (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reg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, mem)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atomic instruction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ซึ่งทำการแลกเปลี่ยนค่ากันระหว่างสองตัวแปร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reg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ซึ่งรับค่ามาจาก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bolt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เป็นตัวแปรภายใน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นั้นๆ แต่ตัวแปร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bolt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เป็นตัวแปรสาธารณะที่สามารถเข้าถึงได้ทุก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ที่ต้องการใช้งานส่วน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จะทำการเซตค่า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=1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และตรวจสอบ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bolt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ด้วยการเรียกฟังค์ชั่น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exchange()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จะเห็นว่า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bolt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ถูกถ่ายค่ามาที่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และตรวจสอบค่าใน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keyi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อีกครั้ง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ใดที่พบว่า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bolt = 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ก็จะออกจากการวนรอบและทำงานในส่วน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837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Semaphores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Semaphores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เป็นเครื่องมือสำหรับการควบคุมการใช้งานส่วน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ต่างๆ ให้สอดคล้องกัน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Semaphores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นอกจากจะสามารถใช้ในการควบคุม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Mutual exclusion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ในการทำงานในส่วน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ในรูปแบบทีละ 1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แล้วยังสามารถนำมาควบคุมการทำงาน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หลายตัวด้วย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Semaphores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 2 ฟังค์ชั่น ซึ่งเป็น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atomic function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wait(s)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signal(s)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เป็นตัวแปรสาธารณะเลขจำนวนเต็มซึ่งจะเรียก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จะทำการลดค่าครั้งละหนึ่ง 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signal()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ทำการเพิ่มค่าครั้งละหนึ่ง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4198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Wait()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3613666"/>
            <a:ext cx="8424936" cy="3127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Semaphores (S.P)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เปรียบเสมือนคนคุมทางเข้าส่วน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ซึ่งในกรณีนี้ สามารถมี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ทำงานได้พร้อมกันครั้งละ 3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ใดที่ต้องการเข้าทำงานส่วน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ต้องเรียก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wait()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หากส่วน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ยังมีพื้นที่ว่าง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(s &gt; 0)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S.P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จะอนุญาตให้เข้า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หากพื้นที่ไม่ว่าง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(s &lt;= 0) S.P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จะผลัก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นั้นเข้าสู่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waiting queue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เพื่อรอสิทธิ์เข้าใช้ต่อไป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899592" y="1052736"/>
            <a:ext cx="6624736" cy="2664296"/>
            <a:chOff x="899592" y="1052736"/>
            <a:chExt cx="6624736" cy="2664296"/>
          </a:xfrm>
        </p:grpSpPr>
        <p:grpSp>
          <p:nvGrpSpPr>
            <p:cNvPr id="15" name="Group 14"/>
            <p:cNvGrpSpPr/>
            <p:nvPr/>
          </p:nvGrpSpPr>
          <p:grpSpPr>
            <a:xfrm>
              <a:off x="5724128" y="1484784"/>
              <a:ext cx="1800200" cy="2232248"/>
              <a:chOff x="4139952" y="1628800"/>
              <a:chExt cx="1800200" cy="2232248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V="1">
                <a:off x="4139952" y="1628800"/>
                <a:ext cx="0" cy="8640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4139952" y="1628800"/>
                <a:ext cx="1800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940152" y="1628800"/>
                <a:ext cx="0" cy="22322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4139952" y="3861048"/>
                <a:ext cx="1800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4139952" y="3068960"/>
                <a:ext cx="0" cy="7920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16"/>
            <p:cNvSpPr/>
            <p:nvPr/>
          </p:nvSpPr>
          <p:spPr>
            <a:xfrm>
              <a:off x="6663571" y="1742456"/>
              <a:ext cx="576064" cy="5760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P1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6665240" y="2916996"/>
              <a:ext cx="576064" cy="5760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P3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6048164" y="2312876"/>
              <a:ext cx="576064" cy="5760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P2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483768" y="1928120"/>
              <a:ext cx="576064" cy="5760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P4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1763688" y="1957482"/>
              <a:ext cx="576064" cy="5760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P5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716016" y="1497896"/>
              <a:ext cx="288032" cy="858452"/>
              <a:chOff x="3923928" y="1886472"/>
              <a:chExt cx="288032" cy="858452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3923928" y="1886472"/>
                <a:ext cx="288032" cy="31839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4" name="Straight Connector 23"/>
              <p:cNvCxnSpPr>
                <a:stCxn id="22" idx="4"/>
              </p:cNvCxnSpPr>
              <p:nvPr/>
            </p:nvCxnSpPr>
            <p:spPr>
              <a:xfrm>
                <a:off x="4067944" y="2204864"/>
                <a:ext cx="0" cy="5400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923928" y="234888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923928" y="2744924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4626635" y="1052736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S.P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463988" y="2785574"/>
              <a:ext cx="828092" cy="82809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 = -2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899592" y="1860866"/>
              <a:ext cx="2376264" cy="720080"/>
              <a:chOff x="899592" y="1813466"/>
              <a:chExt cx="2376264" cy="7200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899592" y="1813466"/>
                <a:ext cx="23762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275856" y="1816288"/>
                <a:ext cx="0" cy="7172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899592" y="2533546"/>
                <a:ext cx="23762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1739685" y="1381418"/>
              <a:ext cx="1555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Waiting queue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46611" y="1102659"/>
              <a:ext cx="1559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Critical section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44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Multiprogramming vs. Multiprocessing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65" y="1268760"/>
            <a:ext cx="7839559" cy="191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26" y="3772358"/>
            <a:ext cx="7848872" cy="161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949280"/>
            <a:ext cx="359139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83768" y="3212741"/>
            <a:ext cx="466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(a) Multiprogramming (single-processor system)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74232" y="5390268"/>
            <a:ext cx="436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(b) Multiprocessing (multi-processor system)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6453336"/>
            <a:ext cx="6175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W.Stalling</a:t>
            </a:r>
            <a:r>
              <a:rPr lang="en-GB" dirty="0"/>
              <a:t>, “Operating </a:t>
            </a:r>
            <a:r>
              <a:rPr lang="en-GB" dirty="0" err="1"/>
              <a:t>Systwem</a:t>
            </a:r>
            <a:r>
              <a:rPr lang="en-GB" dirty="0"/>
              <a:t>”, Prentice-Hall International, Inc.</a:t>
            </a:r>
          </a:p>
        </p:txBody>
      </p:sp>
    </p:spTree>
    <p:extLst>
      <p:ext uri="{BB962C8B-B14F-4D97-AF65-F5344CB8AC3E}">
        <p14:creationId xmlns:p14="http://schemas.microsoft.com/office/powerpoint/2010/main" val="36635924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Signal()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3933056"/>
            <a:ext cx="8424936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ใดทำงานในส่วนของ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เสร็จสิ้น จะเรียก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signal()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เพื่อขอออก โดย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S.P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จะทำการเพิ่มค่า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หนึ่งค่า</a:t>
            </a:r>
          </a:p>
          <a:p>
            <a:pPr marL="352425" indent="-352425" algn="thaiDi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ดังนั้นค่า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มีความหมายดังต่อไปนี้ </a:t>
            </a:r>
          </a:p>
          <a:p>
            <a:pPr algn="thaiDist">
              <a:spcBef>
                <a:spcPts val="0"/>
              </a:spcBef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 &gt; 0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ว่าง</a:t>
            </a:r>
          </a:p>
          <a:p>
            <a:pPr algn="thaiDist">
              <a:spcBef>
                <a:spcPts val="0"/>
              </a:spcBef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  = 0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หมายถึง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เต็มโดยไม่มี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คอย</a:t>
            </a:r>
          </a:p>
          <a:p>
            <a:pPr algn="thaiDist">
              <a:spcBef>
                <a:spcPts val="0"/>
              </a:spcBef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  &lt; 0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หมายถึง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เต็มและมี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คอยตามจำนวน</a:t>
            </a: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    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724128" y="1381418"/>
            <a:ext cx="1800200" cy="2232248"/>
            <a:chOff x="4139952" y="1628800"/>
            <a:chExt cx="1800200" cy="2232248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4139952" y="1628800"/>
              <a:ext cx="0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139952" y="1628800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40152" y="1628800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139952" y="3861048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139952" y="3068960"/>
              <a:ext cx="0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6665240" y="2813630"/>
            <a:ext cx="576064" cy="5760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P3</a:t>
            </a:r>
          </a:p>
        </p:txBody>
      </p:sp>
      <p:sp>
        <p:nvSpPr>
          <p:cNvPr id="19" name="Oval 18"/>
          <p:cNvSpPr/>
          <p:nvPr/>
        </p:nvSpPr>
        <p:spPr>
          <a:xfrm>
            <a:off x="6048164" y="2209510"/>
            <a:ext cx="576064" cy="5760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</a:t>
            </a:r>
          </a:p>
        </p:txBody>
      </p:sp>
      <p:sp>
        <p:nvSpPr>
          <p:cNvPr id="20" name="Oval 19"/>
          <p:cNvSpPr/>
          <p:nvPr/>
        </p:nvSpPr>
        <p:spPr>
          <a:xfrm>
            <a:off x="6665240" y="1462718"/>
            <a:ext cx="576064" cy="5760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P4</a:t>
            </a:r>
          </a:p>
        </p:txBody>
      </p:sp>
      <p:sp>
        <p:nvSpPr>
          <p:cNvPr id="21" name="Oval 20"/>
          <p:cNvSpPr/>
          <p:nvPr/>
        </p:nvSpPr>
        <p:spPr>
          <a:xfrm>
            <a:off x="2517302" y="1941059"/>
            <a:ext cx="576064" cy="5760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P5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716016" y="1497896"/>
            <a:ext cx="288032" cy="858452"/>
            <a:chOff x="3923928" y="1886472"/>
            <a:chExt cx="288032" cy="858452"/>
          </a:xfrm>
        </p:grpSpPr>
        <p:sp>
          <p:nvSpPr>
            <p:cNvPr id="22" name="Oval 21"/>
            <p:cNvSpPr/>
            <p:nvPr/>
          </p:nvSpPr>
          <p:spPr>
            <a:xfrm>
              <a:off x="3923928" y="1886472"/>
              <a:ext cx="288032" cy="3183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>
              <a:stCxn id="22" idx="4"/>
            </p:cNvCxnSpPr>
            <p:nvPr/>
          </p:nvCxnSpPr>
          <p:spPr>
            <a:xfrm>
              <a:off x="4067944" y="2204864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923928" y="234888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923928" y="274492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4626635" y="105273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S.P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463988" y="2785574"/>
            <a:ext cx="828092" cy="8280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 = -1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99592" y="1860866"/>
            <a:ext cx="2376264" cy="720080"/>
            <a:chOff x="899592" y="1813466"/>
            <a:chExt cx="2376264" cy="72008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99592" y="1813466"/>
              <a:ext cx="23762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275856" y="1816288"/>
              <a:ext cx="0" cy="717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899592" y="2533546"/>
              <a:ext cx="23762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1739685" y="1381418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Waiting queue</a:t>
            </a:r>
          </a:p>
        </p:txBody>
      </p:sp>
    </p:spTree>
    <p:extLst>
      <p:ext uri="{BB962C8B-B14F-4D97-AF65-F5344CB8AC3E}">
        <p14:creationId xmlns:p14="http://schemas.microsoft.com/office/powerpoint/2010/main" val="13323102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Definition of Semaphore Primitives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7504" y="1268760"/>
            <a:ext cx="4392488" cy="54006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struct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semaphore {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count;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queueType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queue;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}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void  wait(semaphore   s)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{  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s.count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-- 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if (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s.count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&lt;0)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{   place this process in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s.queue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block this process;  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}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}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void  signal(semaphore  s)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{  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s.count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++ 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if (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s.count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&lt;= 0)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{  remove a process P from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s.queue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place process P on ready list; 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}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}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268760"/>
            <a:ext cx="4392488" cy="54006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/* program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mutualexclusion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*/</a:t>
            </a:r>
          </a:p>
          <a:p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const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n = /*number of processes*/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Semaphore  s = 1;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void P(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{   while (true)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{   wait(s);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/* critical section */;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signal(s);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/* remainder */;   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}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}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void main()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{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en-GB" sz="2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parbegin</a:t>
            </a:r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(P(1), P(2), …, P(n));</a:t>
            </a:r>
          </a:p>
          <a:p>
            <a:r>
              <a:rPr lang="en-GB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7092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Problems of Semaphores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เนื่องจากการใช้ตัวแปร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counter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เพื่อนับจำนวน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ที่เข้าและออกจากส่วน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Semaphores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จึงมีจุดอ่อนจากความไม่สัมพันธ์กันระหว่างการนับเพิ่มและลบ ทั้งนี้อาจเกิดจากการทำงานผิดพลาดของ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หรือแม้แต่โปรแกรมเมอร์เองที่ทำการเรียกฟังค์ชั่น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signal()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ไม่ถูกต้อง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เพียงการทำงานผิดพลาดของ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เดียวก็ทำให้การเข้าถึง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ทั้งระบบผิดพลาด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ตัวอย่างเช่น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หนึ่งเรียก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wait()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 critical section 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ก็จะเกิดปัญหา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deadlock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คือไม่ออกจาก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C.S.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สลับการเรียกฟังค์ชั่น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signal()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 critical section  wait()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ทำให้เกิด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concurrent 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ใน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critical section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602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Concept of Monitors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Monitor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เป็นเครื่องมือในการจัดการปัญหานี้โดยผู้พัฒนา ออกแบบให้อยู่ในระดับ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high-level synchronisation construct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โดยใช้ภาษาคอมพิวเตอร์ชั้นสูง เช่น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java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หลักการของ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Monitors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shared data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นั้นจะเข้าใช้งานได้ ต้องผ่านตัวแทนคือ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method()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ในการจัดการ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shared data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จึงมีลักษณะ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private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ซึ่งจะเข้าถึงได้ผ่าน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method()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ซึ่งประกาศเป็น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public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เท่านั้น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มีเพียง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เดียวที่จะเข้าทำงานกับ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monitor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ได้ในเวลาหนึ่งๆ</a:t>
            </a:r>
            <a:endParaRPr lang="en-GB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1835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Structure of a Monitor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43608" y="1124744"/>
            <a:ext cx="6336704" cy="5733256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monitor  monitor-name {</a:t>
            </a:r>
          </a:p>
          <a:p>
            <a:pPr algn="thaiDist"/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//shared variables declarations</a:t>
            </a:r>
          </a:p>
          <a:p>
            <a:pPr algn="thaiDist"/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procedure P1 ( . . .) {  .     .      .}</a:t>
            </a:r>
          </a:p>
          <a:p>
            <a:pPr algn="thaiDist"/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procedure P2 ( . . .) {  .     .      .}</a:t>
            </a:r>
          </a:p>
          <a:p>
            <a:pPr algn="thaiDist"/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.		.		.</a:t>
            </a:r>
          </a:p>
          <a:p>
            <a:pPr algn="thaiDist"/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.		.		.</a:t>
            </a:r>
          </a:p>
          <a:p>
            <a:pPr algn="thaiDist"/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.		.		.</a:t>
            </a:r>
          </a:p>
          <a:p>
            <a:pPr algn="thaiDist"/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procedure </a:t>
            </a:r>
            <a:r>
              <a:rPr lang="en-GB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Pn</a:t>
            </a:r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 . . .) {  .     .      .}</a:t>
            </a:r>
          </a:p>
          <a:p>
            <a:pPr algn="thaiDist"/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initialisation code ( . . .) { .   .   . }</a:t>
            </a:r>
          </a:p>
          <a:p>
            <a:pPr algn="thaiDist"/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en-GB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}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0759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Synchronisation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Monitor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ควบคุมการใช้งาน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ให้มีความสอดคล้องกันด้วยการใช้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condition variables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x,y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การใช้งาน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condition variables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กระทำผ่าน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operations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</a:t>
            </a:r>
          </a:p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	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x.wait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();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หมายถึงการผลักให้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เข้าสู่คิว</a:t>
            </a:r>
          </a:p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x.signal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();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หมายถึงการเรียกให้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เข้าทำงานต่อได้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7058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View of a Monitor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123728" y="1196752"/>
            <a:ext cx="5616624" cy="5334163"/>
            <a:chOff x="2123728" y="1196752"/>
            <a:chExt cx="5616624" cy="533416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8" y="1196752"/>
              <a:ext cx="5616624" cy="53341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546059" y="3679167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5856" y="3679167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04084" y="3679167"/>
              <a:ext cx="425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Pn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58897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Problems of Concurrency Processing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sharing of global resources: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ปัญหาด้านการใช้ทรัพยากรร่วมกันระหว่างหลาย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เช่น 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ชุดเรียกใช้ตัวแปรประเภท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global variable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ร่วมกัน การเขียนและอ่านตัวแปรดังกล่าวจึงอาจมีโอกาสขัดแย้งกันสูง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allocation of resources: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ปัญหาด้านการจัดสรรทรัพยากรให้กับ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ต่างๆที่ต้องการใช้ เช่น ระบบทำการจองช่องทางสื่อสารกับ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device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ไว้ให้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แต่มีการขัดจังหวะ 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เข้าสู่สภาวะ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waiting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ดังนั้นช่องทางสื่อสาร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ที่ถูกจองไว้จึงไม่สามารถถูก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อื่นขอเข้าใช้ได้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65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Example of Using echo()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spcBef>
                <a:spcPts val="0"/>
              </a:spcBef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	</a:t>
            </a:r>
          </a:p>
          <a:p>
            <a:pPr algn="thaiDist">
              <a:spcBef>
                <a:spcPts val="0"/>
              </a:spcBef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>
              <a:spcBef>
                <a:spcPts val="0"/>
              </a:spcBef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การใช้พื้นที่หน่วยความจำร่วมกันมีข้อดีในการใช้งานทรัพยากรให้เกิดประโยชน์สูงสุด อย่างไรก็ตามอาจเกิดปัญหาขัดแย้งกันทางข้อมูลดังตัวอย่างการใช้งานฟังค์ชั่น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echo()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ซึ่งเป็นฟังค์ชั่นสาธารณะ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977" y="1124744"/>
            <a:ext cx="3784054" cy="28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33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Problem in Single-Processor System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เข้าใช้งานฟังค์ชั่น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echo()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ซึ่งรอให้ผู้ใช้ระบุ 1 ตัวอักษร เมื่อผู้ใช้กดแป้นพิมพ์ตัวอักษรโดยสมมุติให้เป็น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“x”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ถูกเก็บไว้ในตัวแปร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chin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ถูกขัดจังหวะก่อนจะได้ทำคำสั่งถัดไปโดย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ซึ่งเข้ามาใช้งาน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echo()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เช่นเดียวกัน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ผู้ใช้กดแป้นพิมพ์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“y”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ซึ่งเก็บไว้ในตัวแปร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chin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และสำเนามาให้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chout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จะเห็นว่าค่า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“x”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ในตัวแปร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chin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ถูกเขียนทับเป็น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“y” </a:t>
            </a:r>
            <a:r>
              <a:rPr lang="th-TH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 </a:t>
            </a:r>
            <a:r>
              <a:rPr lang="en-GB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จากนั้นค่าในตัวแปร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chout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ถูกพิมพ์ออกหน้าจอ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และจบการทำงานของ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จากนั้นระบบกลับมาทำ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ต่อไป ซึ่งจะสำเนา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chin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มาสู่ </a:t>
            </a: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chout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และพิมพ์ค่าออกหน้าจอ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ค่าที่พิมพ์เป็น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“y”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อีกครั้ง (เกิดจากการเขียนทับ </a:t>
            </a:r>
            <a:r>
              <a:rPr lang="en-GB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“x”) 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413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Control Access to Shared Resources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การแก้ปัญหาการใช้ทรัพยากรเช่น ตัวแปร ร่วมกัน ทำได้โดยวิธีการควบคุมการเข้าถึงทรัพยากร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Control access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to the shared resources 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ในกรณีตัวอย่าง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จะไม่สามารถเข้าใช้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echo()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ยังคงใช้งานอยู่ ไม่ว่า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จะอยู่ในสถานะรอจากการขัดจังหวะหรือทำงานปกติ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จะถูกกันออกไปให้อยู่ใน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blocked queue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จนกระทั่ง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P1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ทำงานเสร็จสิ้นจากฟังค์ชั่น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echo()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P2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จึงจะสามารถเข้าใช้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echo()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47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Critical-Section Problem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196752"/>
            <a:ext cx="842493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ทรัพยากรเช่นเครื่องพิมพ์เรียกว่า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device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ซึ่งจำเป็นทีต้องควบคุมการเข้าใช้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พิจารณาระบบที่มี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จำนวน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 {P</a:t>
            </a:r>
            <a:r>
              <a:rPr lang="en-GB" baseline="-25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0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P</a:t>
            </a:r>
            <a:r>
              <a:rPr lang="en-GB" baseline="-25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…, P</a:t>
            </a:r>
            <a:r>
              <a:rPr lang="en-GB" baseline="-25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n-1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โดยที่ในแต่ละ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มีส่วนโปรแกรมที่ต้องเข้าใช้ทรัพยากรประเภท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device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เช่นในกรณีตัวอย่างที่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ต้องใช้งานเครื่องพิมพ์ ดังนั้นส่วนของโปรแกรมดังกล่าวถือเป็นส่วน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section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ที่ต้องถูกควบคุมการใช้งานร่วมกับ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processes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อื่นๆ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132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9923</TotalTime>
  <Words>4366</Words>
  <Application>Microsoft Office PowerPoint</Application>
  <PresentationFormat>On-screen Show (4:3)</PresentationFormat>
  <Paragraphs>464</Paragraphs>
  <Slides>46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Courier New</vt:lpstr>
      <vt:lpstr>TH Sarabun New</vt:lpstr>
      <vt:lpstr>Office Theme</vt:lpstr>
      <vt:lpstr>Chapter 6: Synchronisation</vt:lpstr>
      <vt:lpstr>Objectives</vt:lpstr>
      <vt:lpstr>Principles of Concurrency</vt:lpstr>
      <vt:lpstr>Multiprogramming vs. Multiprocessing</vt:lpstr>
      <vt:lpstr>Problems of Concurrency Processing</vt:lpstr>
      <vt:lpstr>Example of Using echo() </vt:lpstr>
      <vt:lpstr>Problem in Single-Processor System</vt:lpstr>
      <vt:lpstr>Control Access to Shared Resources</vt:lpstr>
      <vt:lpstr>Critical-Section Problem</vt:lpstr>
      <vt:lpstr>Mutual Exclusion</vt:lpstr>
      <vt:lpstr>Process Interaction</vt:lpstr>
      <vt:lpstr>Processes Unaware of Each Other</vt:lpstr>
      <vt:lpstr>Mutual Exclusion’s Problems (1)</vt:lpstr>
      <vt:lpstr>Mutual Exclusion’s Problems (2)</vt:lpstr>
      <vt:lpstr>Processes Indirectly Aware of Each Other</vt:lpstr>
      <vt:lpstr>Data Integrity (1)</vt:lpstr>
      <vt:lpstr>Data Integrity (2)</vt:lpstr>
      <vt:lpstr>Processes Directly Aware of Each Other</vt:lpstr>
      <vt:lpstr>Mutual Exclusion : Software Approach</vt:lpstr>
      <vt:lpstr>Dekker’s Algorithm </vt:lpstr>
      <vt:lpstr>First Attempt (1)</vt:lpstr>
      <vt:lpstr>First Attempt (2)</vt:lpstr>
      <vt:lpstr>Second Attempt (1)</vt:lpstr>
      <vt:lpstr>Second Attempt (2)</vt:lpstr>
      <vt:lpstr>Third Attempt (1)</vt:lpstr>
      <vt:lpstr>Third Attempt (2)</vt:lpstr>
      <vt:lpstr>Fourth Attempt (1)</vt:lpstr>
      <vt:lpstr>Fourth Attempt (2)</vt:lpstr>
      <vt:lpstr>The Correct Algorithm (1)</vt:lpstr>
      <vt:lpstr>The Correct Algorithm (2)</vt:lpstr>
      <vt:lpstr>Peterson’s Algorithm (1) </vt:lpstr>
      <vt:lpstr>Peterson’s Algorithm (2)</vt:lpstr>
      <vt:lpstr>Mutual Exclusion: Hardware Approach</vt:lpstr>
      <vt:lpstr>Test-Set Instruction (1)</vt:lpstr>
      <vt:lpstr>Test-Set Instruction (2)</vt:lpstr>
      <vt:lpstr>Exchange Instruction (1)</vt:lpstr>
      <vt:lpstr>Exchange Instruction (2)</vt:lpstr>
      <vt:lpstr>Semaphores</vt:lpstr>
      <vt:lpstr>Wait()</vt:lpstr>
      <vt:lpstr>Signal()</vt:lpstr>
      <vt:lpstr>Definition of Semaphore Primitives </vt:lpstr>
      <vt:lpstr>Problems of Semaphores</vt:lpstr>
      <vt:lpstr>Concept of Monitors</vt:lpstr>
      <vt:lpstr>Structure of a Monitor</vt:lpstr>
      <vt:lpstr>Synchronisation</vt:lpstr>
      <vt:lpstr>View of a Monitor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Attapol Adulyasas</dc:creator>
  <cp:lastModifiedBy>Attapol Adulyasas</cp:lastModifiedBy>
  <cp:revision>485</cp:revision>
  <dcterms:created xsi:type="dcterms:W3CDTF">2016-08-08T01:27:27Z</dcterms:created>
  <dcterms:modified xsi:type="dcterms:W3CDTF">2022-03-10T08:43:29Z</dcterms:modified>
</cp:coreProperties>
</file>