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58466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55259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D8DEB5-2D5E-453F-944F-F0A7A815B4C4}" type="slidenum">
              <a:rPr lang="th-TH" smtClean="0"/>
              <a:t>‹#›</a:t>
            </a:fld>
            <a:endParaRPr lang="th-T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160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h-TH"/>
              <a:t>คลิกเพื่อแก้ไขสไตล์ชื่อเรื่องต้นแบบ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3CA5A5B-E0EC-4CC8-ADE2-1C70AE028639}" type="datetimeFigureOut">
              <a:rPr lang="th-TH" smtClean="0"/>
              <a:t>30/12/64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3874168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3CA5A5B-E0EC-4CC8-ADE2-1C70AE028639}" type="datetimeFigureOut">
              <a:rPr lang="th-TH" smtClean="0"/>
              <a:t>30/12/64</a:t>
            </a:fld>
            <a:endParaRPr lang="th-TH"/>
          </a:p>
        </p:txBody>
      </p:sp>
      <p:sp>
        <p:nvSpPr>
          <p:cNvPr id="6" name="Footer Placeholder 5"/>
          <p:cNvSpPr>
            <a:spLocks noGrp="1"/>
          </p:cNvSpPr>
          <p:nvPr>
            <p:ph type="ftr" sz="quarter" idx="11"/>
          </p:nvPr>
        </p:nvSpPr>
        <p:spPr/>
        <p:txBody>
          <a:bodyPr/>
          <a:lstStyle/>
          <a:p>
            <a:endParaRPr lang="th-T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D8DEB5-2D5E-453F-944F-F0A7A815B4C4}" type="slidenum">
              <a:rPr lang="th-TH" smtClean="0"/>
              <a:t>‹#›</a:t>
            </a:fld>
            <a:endParaRPr lang="th-T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2494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3CA5A5B-E0EC-4CC8-ADE2-1C70AE028639}" type="datetimeFigureOut">
              <a:rPr lang="th-TH" smtClean="0"/>
              <a:t>30/12/64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1197362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739958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45288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255839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3CA5A5B-E0EC-4CC8-ADE2-1C70AE028639}" type="datetimeFigureOut">
              <a:rPr lang="th-TH" smtClean="0"/>
              <a:t>30/12/64</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50131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13CA5A5B-E0EC-4CC8-ADE2-1C70AE028639}" type="datetimeFigureOut">
              <a:rPr lang="th-TH" smtClean="0"/>
              <a:t>30/12/64</a:t>
            </a:fld>
            <a:endParaRPr lang="th-TH"/>
          </a:p>
        </p:txBody>
      </p:sp>
      <p:sp>
        <p:nvSpPr>
          <p:cNvPr id="6" name="Footer Placeholder 5"/>
          <p:cNvSpPr>
            <a:spLocks noGrp="1"/>
          </p:cNvSpPr>
          <p:nvPr>
            <p:ph type="ftr" sz="quarter" idx="11"/>
          </p:nvPr>
        </p:nvSpPr>
        <p:spPr/>
        <p:txBody>
          <a:bodyPr/>
          <a:lstStyle/>
          <a:p>
            <a:endParaRPr lang="th-T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415442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13CA5A5B-E0EC-4CC8-ADE2-1C70AE028639}" type="datetimeFigureOut">
              <a:rPr lang="th-TH" smtClean="0"/>
              <a:t>30/12/64</a:t>
            </a:fld>
            <a:endParaRPr lang="th-TH"/>
          </a:p>
        </p:txBody>
      </p:sp>
      <p:sp>
        <p:nvSpPr>
          <p:cNvPr id="8" name="Footer Placeholder 7"/>
          <p:cNvSpPr>
            <a:spLocks noGrp="1"/>
          </p:cNvSpPr>
          <p:nvPr>
            <p:ph type="ftr" sz="quarter" idx="11"/>
          </p:nvPr>
        </p:nvSpPr>
        <p:spPr/>
        <p:txBody>
          <a:bodyPr/>
          <a:lstStyle/>
          <a:p>
            <a:endParaRPr lang="th-T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370797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13CA5A5B-E0EC-4CC8-ADE2-1C70AE028639}" type="datetimeFigureOut">
              <a:rPr lang="th-TH" smtClean="0"/>
              <a:t>30/12/64</a:t>
            </a:fld>
            <a:endParaRPr lang="th-TH"/>
          </a:p>
        </p:txBody>
      </p:sp>
      <p:sp>
        <p:nvSpPr>
          <p:cNvPr id="4" name="Footer Placeholder 3"/>
          <p:cNvSpPr>
            <a:spLocks noGrp="1"/>
          </p:cNvSpPr>
          <p:nvPr>
            <p:ph type="ftr" sz="quarter" idx="11"/>
          </p:nvPr>
        </p:nvSpPr>
        <p:spPr/>
        <p:txBody>
          <a:bodyPr/>
          <a:lstStyle/>
          <a:p>
            <a:endParaRPr lang="th-T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277469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A5A5B-E0EC-4CC8-ADE2-1C70AE028639}" type="datetimeFigureOut">
              <a:rPr lang="th-TH" smtClean="0"/>
              <a:t>30/12/64</a:t>
            </a:fld>
            <a:endParaRPr lang="th-TH"/>
          </a:p>
        </p:txBody>
      </p:sp>
      <p:sp>
        <p:nvSpPr>
          <p:cNvPr id="3" name="Footer Placeholder 2"/>
          <p:cNvSpPr>
            <a:spLocks noGrp="1"/>
          </p:cNvSpPr>
          <p:nvPr>
            <p:ph type="ftr" sz="quarter" idx="11"/>
          </p:nvPr>
        </p:nvSpPr>
        <p:spPr/>
        <p:txBody>
          <a:bodyPr/>
          <a:lstStyle/>
          <a:p>
            <a:endParaRPr lang="th-T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239625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3CA5A5B-E0EC-4CC8-ADE2-1C70AE028639}" type="datetimeFigureOut">
              <a:rPr lang="th-TH" smtClean="0"/>
              <a:t>30/12/64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123638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3CA5A5B-E0EC-4CC8-ADE2-1C70AE028639}" type="datetimeFigureOut">
              <a:rPr lang="th-TH" smtClean="0"/>
              <a:t>30/12/64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D8DEB5-2D5E-453F-944F-F0A7A815B4C4}" type="slidenum">
              <a:rPr lang="th-TH" smtClean="0"/>
              <a:t>‹#›</a:t>
            </a:fld>
            <a:endParaRPr lang="th-TH"/>
          </a:p>
        </p:txBody>
      </p:sp>
    </p:spTree>
    <p:extLst>
      <p:ext uri="{BB962C8B-B14F-4D97-AF65-F5344CB8AC3E}">
        <p14:creationId xmlns:p14="http://schemas.microsoft.com/office/powerpoint/2010/main" val="255414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3CA5A5B-E0EC-4CC8-ADE2-1C70AE028639}" type="datetimeFigureOut">
              <a:rPr lang="th-TH" smtClean="0"/>
              <a:t>30/12/64</a:t>
            </a:fld>
            <a:endParaRPr lang="th-T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h-T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BD8DEB5-2D5E-453F-944F-F0A7A815B4C4}" type="slidenum">
              <a:rPr lang="th-TH" smtClean="0"/>
              <a:t>‹#›</a:t>
            </a:fld>
            <a:endParaRPr lang="th-TH"/>
          </a:p>
        </p:txBody>
      </p:sp>
    </p:spTree>
    <p:extLst>
      <p:ext uri="{BB962C8B-B14F-4D97-AF65-F5344CB8AC3E}">
        <p14:creationId xmlns:p14="http://schemas.microsoft.com/office/powerpoint/2010/main" val="598137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A9C4055-CA58-44A5-9F5F-782BFFCDB7B4}"/>
              </a:ext>
            </a:extLst>
          </p:cNvPr>
          <p:cNvSpPr>
            <a:spLocks noGrp="1"/>
          </p:cNvSpPr>
          <p:nvPr>
            <p:ph type="ctrTitle"/>
          </p:nvPr>
        </p:nvSpPr>
        <p:spPr>
          <a:xfrm>
            <a:off x="1524000" y="1122363"/>
            <a:ext cx="9144000" cy="734717"/>
          </a:xfrm>
        </p:spPr>
        <p:txBody>
          <a:bodyPr>
            <a:normAutofit/>
          </a:bodyPr>
          <a:lstStyle/>
          <a:p>
            <a:pPr algn="ctr"/>
            <a:r>
              <a:rPr lang="ar-EG" sz="2000" b="1" u="sng" dirty="0"/>
              <a:t>أ</a:t>
            </a:r>
            <a:r>
              <a:rPr lang="ar-EG" sz="2000" b="1" dirty="0"/>
              <a:t>هم الشروط الموضوعيّة للمراسلات</a:t>
            </a:r>
            <a:endParaRPr lang="th-TH" sz="2000" dirty="0"/>
          </a:p>
        </p:txBody>
      </p:sp>
      <p:sp>
        <p:nvSpPr>
          <p:cNvPr id="3" name="ชื่อเรื่องรอง 2">
            <a:extLst>
              <a:ext uri="{FF2B5EF4-FFF2-40B4-BE49-F238E27FC236}">
                <a16:creationId xmlns:a16="http://schemas.microsoft.com/office/drawing/2014/main" id="{86F3049B-E641-439D-BBEE-EFE56EEF17E5}"/>
              </a:ext>
            </a:extLst>
          </p:cNvPr>
          <p:cNvSpPr>
            <a:spLocks noGrp="1"/>
          </p:cNvSpPr>
          <p:nvPr>
            <p:ph type="subTitle" idx="1"/>
          </p:nvPr>
        </p:nvSpPr>
        <p:spPr>
          <a:xfrm>
            <a:off x="989815" y="2234153"/>
            <a:ext cx="10514798" cy="3669509"/>
          </a:xfrm>
        </p:spPr>
        <p:txBody>
          <a:bodyPr>
            <a:normAutofit/>
          </a:bodyPr>
          <a:lstStyle/>
          <a:p>
            <a:pPr marL="342900" lvl="0" indent="-342900" algn="just" rtl="1">
              <a:buFont typeface="+mj-lt"/>
              <a:buAutoNum type="arabicPeriod"/>
            </a:pPr>
            <a:endParaRPr lang="en-US" sz="4000" dirty="0">
              <a:cs typeface="Traditional Arabic" panose="02020603050405020304" pitchFamily="18" charset="-78"/>
            </a:endParaRPr>
          </a:p>
          <a:p>
            <a:pPr marL="342900" lvl="0" indent="-342900" algn="just" rtl="1">
              <a:buFont typeface="+mj-lt"/>
              <a:buAutoNum type="arabicPeriod"/>
            </a:pPr>
            <a:r>
              <a:rPr lang="ar-EG" sz="4000" dirty="0">
                <a:cs typeface="Traditional Arabic" panose="02020603050405020304" pitchFamily="18" charset="-78"/>
              </a:rPr>
              <a:t>وضوح معاني الرسالة.</a:t>
            </a:r>
            <a:endParaRPr lang="en-US" sz="4000" dirty="0"/>
          </a:p>
          <a:p>
            <a:pPr marL="342900" lvl="0" indent="-342900" algn="just" rtl="1">
              <a:buFont typeface="+mj-lt"/>
              <a:buAutoNum type="arabicPeriod"/>
            </a:pPr>
            <a:r>
              <a:rPr lang="ar-EG" sz="4000" dirty="0">
                <a:cs typeface="Traditional Arabic" panose="02020603050405020304" pitchFamily="18" charset="-78"/>
              </a:rPr>
              <a:t>إيجاز الرسالة واختصارها.</a:t>
            </a:r>
            <a:endParaRPr lang="en-US" sz="4000" dirty="0"/>
          </a:p>
          <a:p>
            <a:pPr marL="342900" lvl="0" indent="-342900" algn="just" rtl="1">
              <a:buFont typeface="+mj-lt"/>
              <a:buAutoNum type="arabicPeriod"/>
            </a:pPr>
            <a:r>
              <a:rPr lang="ar-EG" sz="4000" dirty="0">
                <a:cs typeface="Traditional Arabic" panose="02020603050405020304" pitchFamily="18" charset="-78"/>
              </a:rPr>
              <a:t>اللطافة في التعبير.</a:t>
            </a:r>
            <a:endParaRPr lang="en-US" sz="4000" dirty="0"/>
          </a:p>
          <a:p>
            <a:endParaRPr lang="th-TH" dirty="0"/>
          </a:p>
        </p:txBody>
      </p:sp>
    </p:spTree>
    <p:extLst>
      <p:ext uri="{BB962C8B-B14F-4D97-AF65-F5344CB8AC3E}">
        <p14:creationId xmlns:p14="http://schemas.microsoft.com/office/powerpoint/2010/main" val="424856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1AF0676-81F9-4338-AA58-210CFF36899F}"/>
              </a:ext>
            </a:extLst>
          </p:cNvPr>
          <p:cNvSpPr>
            <a:spLocks noGrp="1"/>
          </p:cNvSpPr>
          <p:nvPr>
            <p:ph type="title"/>
          </p:nvPr>
        </p:nvSpPr>
        <p:spPr/>
        <p:txBody>
          <a:bodyPr>
            <a:normAutofit/>
          </a:bodyPr>
          <a:lstStyle/>
          <a:p>
            <a:pPr algn="just" rtl="1"/>
            <a:r>
              <a:rPr lang="ar-EG" sz="2800" b="1" dirty="0"/>
              <a:t>وضوح معاني الرسالة</a:t>
            </a:r>
            <a:endParaRPr lang="th-TH" sz="2800" dirty="0"/>
          </a:p>
        </p:txBody>
      </p:sp>
      <p:sp>
        <p:nvSpPr>
          <p:cNvPr id="3" name="ตัวแทนเนื้อหา 2">
            <a:extLst>
              <a:ext uri="{FF2B5EF4-FFF2-40B4-BE49-F238E27FC236}">
                <a16:creationId xmlns:a16="http://schemas.microsoft.com/office/drawing/2014/main" id="{B5367474-DA4D-4246-A1C2-3EB521DAAC8E}"/>
              </a:ext>
            </a:extLst>
          </p:cNvPr>
          <p:cNvSpPr>
            <a:spLocks noGrp="1"/>
          </p:cNvSpPr>
          <p:nvPr>
            <p:ph idx="1"/>
          </p:nvPr>
        </p:nvSpPr>
        <p:spPr/>
        <p:txBody>
          <a:bodyPr/>
          <a:lstStyle/>
          <a:p>
            <a:pPr algn="just" rtl="1"/>
            <a:r>
              <a:rPr lang="ar-EG" sz="3200" b="1" dirty="0"/>
              <a:t>أ</a:t>
            </a:r>
            <a:r>
              <a:rPr lang="ar-EG" sz="3200" dirty="0"/>
              <a:t>- أن تتضح فكرة الرسالة في ذهن كاتبها؛ إذ لا يستطيع كاتبٌ أن ينشئ رسالة إلا إذا كان مستوعبًا وفاهمًا لموضوعها استيعابًا وفهمًا جيدًا.</a:t>
            </a:r>
            <a:endParaRPr lang="en-US" sz="3200" dirty="0"/>
          </a:p>
          <a:p>
            <a:pPr algn="just" rtl="1"/>
            <a:r>
              <a:rPr lang="ar-EG" sz="3200" b="1" dirty="0"/>
              <a:t>ب</a:t>
            </a:r>
            <a:r>
              <a:rPr lang="ar-EG" sz="3200" dirty="0"/>
              <a:t>- أن يفهم الكاتب معاني ومدلولات الكلمات والعبارات التي يكتبها.</a:t>
            </a:r>
            <a:endParaRPr lang="en-US" sz="3200" dirty="0"/>
          </a:p>
          <a:p>
            <a:pPr algn="just" rtl="1"/>
            <a:r>
              <a:rPr lang="ar-EG" sz="3200" b="1" dirty="0"/>
              <a:t>ج</a:t>
            </a:r>
            <a:r>
              <a:rPr lang="ar-EG" sz="3200" dirty="0"/>
              <a:t>- أن يستخدم الكلمات والمفردات ذات المعاني المحددة التي لا تحمل التأويل أو التفسير أو الرمز.</a:t>
            </a:r>
            <a:endParaRPr lang="en-US" sz="3200" dirty="0"/>
          </a:p>
          <a:p>
            <a:endParaRPr lang="th-TH" dirty="0"/>
          </a:p>
        </p:txBody>
      </p:sp>
    </p:spTree>
    <p:extLst>
      <p:ext uri="{BB962C8B-B14F-4D97-AF65-F5344CB8AC3E}">
        <p14:creationId xmlns:p14="http://schemas.microsoft.com/office/powerpoint/2010/main" val="270103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E9FCA59-8D41-4354-AA1E-6489EF65CF82}"/>
              </a:ext>
            </a:extLst>
          </p:cNvPr>
          <p:cNvSpPr>
            <a:spLocks noGrp="1"/>
          </p:cNvSpPr>
          <p:nvPr>
            <p:ph type="title"/>
          </p:nvPr>
        </p:nvSpPr>
        <p:spPr/>
        <p:txBody>
          <a:bodyPr/>
          <a:lstStyle/>
          <a:p>
            <a:pPr algn="r" rtl="1"/>
            <a:r>
              <a:rPr lang="ar-KW" dirty="0"/>
              <a:t>تابع</a:t>
            </a:r>
            <a:endParaRPr lang="th-TH" dirty="0"/>
          </a:p>
        </p:txBody>
      </p:sp>
      <p:sp>
        <p:nvSpPr>
          <p:cNvPr id="3" name="ตัวแทนเนื้อหา 2">
            <a:extLst>
              <a:ext uri="{FF2B5EF4-FFF2-40B4-BE49-F238E27FC236}">
                <a16:creationId xmlns:a16="http://schemas.microsoft.com/office/drawing/2014/main" id="{C28C19A6-AE9D-478B-BD6E-2D55FB431C82}"/>
              </a:ext>
            </a:extLst>
          </p:cNvPr>
          <p:cNvSpPr>
            <a:spLocks noGrp="1"/>
          </p:cNvSpPr>
          <p:nvPr>
            <p:ph idx="1"/>
          </p:nvPr>
        </p:nvSpPr>
        <p:spPr>
          <a:xfrm>
            <a:off x="2589212" y="1319753"/>
            <a:ext cx="8915400" cy="4591469"/>
          </a:xfrm>
        </p:spPr>
        <p:txBody>
          <a:bodyPr/>
          <a:lstStyle/>
          <a:p>
            <a:pPr marL="685800" algn="just" rtl="1"/>
            <a:r>
              <a:rPr lang="ar-EG" sz="2800" b="1" dirty="0">
                <a:cs typeface="Traditional Arabic" panose="02020603050405020304" pitchFamily="18" charset="-78"/>
              </a:rPr>
              <a:t>د</a:t>
            </a:r>
            <a:r>
              <a:rPr lang="ar-EG" sz="2800" dirty="0">
                <a:cs typeface="Traditional Arabic" panose="02020603050405020304" pitchFamily="18" charset="-78"/>
              </a:rPr>
              <a:t>- عدم استخدام كلمات التسويف والتي تعطي معاني عدم الحسم، مثل: ( يبدو، أظن، من الممكن، أعتقد، ربما...).  </a:t>
            </a:r>
            <a:endParaRPr lang="en-US" sz="2800" dirty="0"/>
          </a:p>
          <a:p>
            <a:pPr marL="457200" indent="228600" algn="just" rtl="1"/>
            <a:r>
              <a:rPr lang="ar-EG" sz="2800" b="1" dirty="0">
                <a:cs typeface="Traditional Arabic" panose="02020603050405020304" pitchFamily="18" charset="-78"/>
              </a:rPr>
              <a:t>هـ</a:t>
            </a:r>
            <a:r>
              <a:rPr lang="ar-EG" sz="2800" dirty="0">
                <a:cs typeface="Traditional Arabic" panose="02020603050405020304" pitchFamily="18" charset="-78"/>
              </a:rPr>
              <a:t>- التعبير عن مضمون الرسالة بأقل عدد من الكلمات دون الاخلال بالمعنى، ولا يجوز الاختصار على حساب اكتمال الرسالة واحتوائها على البيانات اللازمة أو على حساب وضوحها وفعاليتها، ويجب عدم الخلط بين الرسالة المختصرة وبين الرسالة القصيرة جدًّا (البرقية).( في الإيجاز)</a:t>
            </a:r>
            <a:endParaRPr lang="en-US" sz="2800" dirty="0"/>
          </a:p>
          <a:p>
            <a:pPr marL="457200" algn="r" rtl="1"/>
            <a:r>
              <a:rPr lang="ar-EG" sz="2800" dirty="0">
                <a:cs typeface="Traditional Arabic" panose="02020603050405020304" pitchFamily="18" charset="-78"/>
              </a:rPr>
              <a:t>مثال ذلك: </a:t>
            </a:r>
            <a:endParaRPr lang="en-US" sz="2800" dirty="0"/>
          </a:p>
          <a:p>
            <a:pPr marL="457200" algn="just" rtl="1"/>
            <a:r>
              <a:rPr lang="ar-EG" sz="2800" dirty="0">
                <a:cs typeface="Traditional Arabic" panose="02020603050405020304" pitchFamily="18" charset="-78"/>
              </a:rPr>
              <a:t>"في المستقبل القريب"، قد تعني بعد يوم أو أسبوع أو شهر أو سنة".</a:t>
            </a:r>
            <a:endParaRPr lang="en-US" sz="2800" dirty="0"/>
          </a:p>
          <a:p>
            <a:pPr marL="457200" algn="r" rtl="1"/>
            <a:r>
              <a:rPr lang="ar-EG" sz="2800" dirty="0">
                <a:cs typeface="Traditional Arabic" panose="02020603050405020304" pitchFamily="18" charset="-78"/>
              </a:rPr>
              <a:t> من المحتمل" قد تعني نسبة احتمال 10%، 20%، 0%، 80%...</a:t>
            </a:r>
            <a:endParaRPr lang="en-US" sz="2800" dirty="0"/>
          </a:p>
          <a:p>
            <a:endParaRPr lang="th-TH" dirty="0"/>
          </a:p>
        </p:txBody>
      </p:sp>
    </p:spTree>
    <p:extLst>
      <p:ext uri="{BB962C8B-B14F-4D97-AF65-F5344CB8AC3E}">
        <p14:creationId xmlns:p14="http://schemas.microsoft.com/office/powerpoint/2010/main" val="392232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C7F63180-6509-4BB0-8D5F-61FA4C62E22F}"/>
              </a:ext>
            </a:extLst>
          </p:cNvPr>
          <p:cNvSpPr>
            <a:spLocks noGrp="1"/>
          </p:cNvSpPr>
          <p:nvPr>
            <p:ph type="title"/>
          </p:nvPr>
        </p:nvSpPr>
        <p:spPr>
          <a:xfrm>
            <a:off x="2592925" y="633537"/>
            <a:ext cx="8911687" cy="818191"/>
          </a:xfrm>
        </p:spPr>
        <p:txBody>
          <a:bodyPr/>
          <a:lstStyle/>
          <a:p>
            <a:pPr algn="r" rtl="1"/>
            <a:r>
              <a:rPr lang="ar-EG" b="1" dirty="0">
                <a:ea typeface="Calibri" panose="020F0502020204030204" pitchFamily="34" charset="0"/>
                <a:cs typeface="Traditional Arabic" panose="02020603050405020304" pitchFamily="18" charset="-78"/>
              </a:rPr>
              <a:t>إيجاز الرسالة واختصارها</a:t>
            </a:r>
            <a:endParaRPr lang="th-TH" dirty="0"/>
          </a:p>
        </p:txBody>
      </p:sp>
      <p:sp>
        <p:nvSpPr>
          <p:cNvPr id="3" name="ตัวแทนเนื้อหา 2">
            <a:extLst>
              <a:ext uri="{FF2B5EF4-FFF2-40B4-BE49-F238E27FC236}">
                <a16:creationId xmlns:a16="http://schemas.microsoft.com/office/drawing/2014/main" id="{72106E38-237A-4DF9-AD38-9A414F6180C0}"/>
              </a:ext>
            </a:extLst>
          </p:cNvPr>
          <p:cNvSpPr>
            <a:spLocks noGrp="1"/>
          </p:cNvSpPr>
          <p:nvPr>
            <p:ph idx="1"/>
          </p:nvPr>
        </p:nvSpPr>
        <p:spPr/>
        <p:txBody>
          <a:bodyPr>
            <a:normAutofit lnSpcReduction="10000"/>
          </a:bodyPr>
          <a:lstStyle/>
          <a:p>
            <a:pPr algn="just" rtl="1">
              <a:lnSpc>
                <a:spcPct val="107000"/>
              </a:lnSpc>
              <a:spcAft>
                <a:spcPts val="800"/>
              </a:spcAft>
            </a:pPr>
            <a:r>
              <a:rPr lang="ar-EG" sz="3200" dirty="0">
                <a:latin typeface="Calibri" panose="020F0502020204030204" pitchFamily="34" charset="0"/>
                <a:ea typeface="Calibri" panose="020F0502020204030204" pitchFamily="34" charset="0"/>
                <a:cs typeface="Traditional Arabic" panose="02020603050405020304" pitchFamily="18" charset="-78"/>
              </a:rPr>
              <a:t>- عدم استخدام كلمات وعبارات تزيد الكتابة للشرح.</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just" rtl="1">
              <a:lnSpc>
                <a:spcPct val="107000"/>
              </a:lnSpc>
              <a:spcAft>
                <a:spcPts val="800"/>
              </a:spcAft>
            </a:pPr>
            <a:r>
              <a:rPr lang="ar-EG" sz="3200" dirty="0">
                <a:latin typeface="Calibri" panose="020F0502020204030204" pitchFamily="34" charset="0"/>
                <a:ea typeface="Calibri" panose="020F0502020204030204" pitchFamily="34" charset="0"/>
                <a:cs typeface="Traditional Arabic" panose="02020603050405020304" pitchFamily="18" charset="-78"/>
              </a:rPr>
              <a:t>- عدم تكرار عبارات أو أرقام أو معلومات وردت في الرسالة.</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just" rtl="1">
              <a:lnSpc>
                <a:spcPct val="107000"/>
              </a:lnSpc>
              <a:spcAft>
                <a:spcPts val="800"/>
              </a:spcAft>
            </a:pPr>
            <a:r>
              <a:rPr lang="ar-EG" sz="3200" dirty="0">
                <a:latin typeface="Calibri" panose="020F0502020204030204" pitchFamily="34" charset="0"/>
                <a:ea typeface="Calibri" panose="020F0502020204030204" pitchFamily="34" charset="0"/>
                <a:cs typeface="Traditional Arabic" panose="02020603050405020304" pitchFamily="18" charset="-78"/>
              </a:rPr>
              <a:t>- عدم إدخال مواضيع لا علاقة لها بالموضوع.</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just" rtl="1">
              <a:lnSpc>
                <a:spcPct val="107000"/>
              </a:lnSpc>
              <a:spcAft>
                <a:spcPts val="800"/>
              </a:spcAft>
            </a:pPr>
            <a:r>
              <a:rPr lang="ar-EG" sz="3200" dirty="0">
                <a:latin typeface="Calibri" panose="020F0502020204030204" pitchFamily="34" charset="0"/>
                <a:ea typeface="Calibri" panose="020F0502020204030204" pitchFamily="34" charset="0"/>
                <a:cs typeface="Traditional Arabic" panose="02020603050405020304" pitchFamily="18" charset="-78"/>
              </a:rPr>
              <a:t>- التخلص من عبارات الحشو دون الإخلال بالمعنى العام للكتابة؛ وذلك بالالتزام بقواعد اللغة من حيث ترتيب الكلام فيذكر الفعل أولًا ثم الفاعل ثم المفعول به، وحذف الكلمات الزائدة التي لا تضيف شيئًا لفهم القارئ ومعرفته.</a:t>
            </a:r>
            <a:endParaRPr lang="en-US" sz="3200" dirty="0">
              <a:latin typeface="Calibri" panose="020F0502020204030204" pitchFamily="34" charset="0"/>
              <a:ea typeface="Calibri" panose="020F0502020204030204" pitchFamily="34" charset="0"/>
              <a:cs typeface="Cordia New" panose="020B0304020202020204" pitchFamily="34" charset="-34"/>
            </a:endParaRPr>
          </a:p>
          <a:p>
            <a:endParaRPr lang="th-TH" dirty="0"/>
          </a:p>
        </p:txBody>
      </p:sp>
    </p:spTree>
    <p:extLst>
      <p:ext uri="{BB962C8B-B14F-4D97-AF65-F5344CB8AC3E}">
        <p14:creationId xmlns:p14="http://schemas.microsoft.com/office/powerpoint/2010/main" val="359585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02C0411B-8680-4464-9D04-19E41C4F11A9}"/>
              </a:ext>
            </a:extLst>
          </p:cNvPr>
          <p:cNvSpPr>
            <a:spLocks noGrp="1"/>
          </p:cNvSpPr>
          <p:nvPr>
            <p:ph type="title"/>
          </p:nvPr>
        </p:nvSpPr>
        <p:spPr/>
        <p:txBody>
          <a:bodyPr/>
          <a:lstStyle/>
          <a:p>
            <a:pPr algn="r" rtl="1"/>
            <a:r>
              <a:rPr lang="ar-EG" sz="2800" b="1" u="sng" dirty="0"/>
              <a:t>العبارات المطولة</a:t>
            </a:r>
            <a:br>
              <a:rPr lang="en-US" dirty="0"/>
            </a:br>
            <a:endParaRPr lang="th-TH" dirty="0"/>
          </a:p>
        </p:txBody>
      </p:sp>
      <p:graphicFrame>
        <p:nvGraphicFramePr>
          <p:cNvPr id="4" name="ตัวแทนเนื้อหา 3">
            <a:extLst>
              <a:ext uri="{FF2B5EF4-FFF2-40B4-BE49-F238E27FC236}">
                <a16:creationId xmlns:a16="http://schemas.microsoft.com/office/drawing/2014/main" id="{21002A73-D75C-45D1-8C9E-2A8E646EF8BE}"/>
              </a:ext>
            </a:extLst>
          </p:cNvPr>
          <p:cNvGraphicFramePr>
            <a:graphicFrameLocks noGrp="1"/>
          </p:cNvGraphicFramePr>
          <p:nvPr>
            <p:ph idx="1"/>
            <p:extLst>
              <p:ext uri="{D42A27DB-BD31-4B8C-83A1-F6EECF244321}">
                <p14:modId xmlns:p14="http://schemas.microsoft.com/office/powerpoint/2010/main" val="665630773"/>
              </p:ext>
            </p:extLst>
          </p:nvPr>
        </p:nvGraphicFramePr>
        <p:xfrm>
          <a:off x="3233418" y="2290714"/>
          <a:ext cx="8757476" cy="3943177"/>
        </p:xfrm>
        <a:graphic>
          <a:graphicData uri="http://schemas.openxmlformats.org/drawingml/2006/table">
            <a:tbl>
              <a:tblPr rtl="1" firstRow="1" firstCol="1" bandRow="1"/>
              <a:tblGrid>
                <a:gridCol w="4378738">
                  <a:extLst>
                    <a:ext uri="{9D8B030D-6E8A-4147-A177-3AD203B41FA5}">
                      <a16:colId xmlns:a16="http://schemas.microsoft.com/office/drawing/2014/main" val="2354526638"/>
                    </a:ext>
                  </a:extLst>
                </a:gridCol>
                <a:gridCol w="4378738">
                  <a:extLst>
                    <a:ext uri="{9D8B030D-6E8A-4147-A177-3AD203B41FA5}">
                      <a16:colId xmlns:a16="http://schemas.microsoft.com/office/drawing/2014/main" val="703800249"/>
                    </a:ext>
                  </a:extLst>
                </a:gridCol>
              </a:tblGrid>
              <a:tr h="563311">
                <a:tc>
                  <a:txBody>
                    <a:bodyPr/>
                    <a:lstStyle/>
                    <a:p>
                      <a:pPr algn="ctr" rtl="1">
                        <a:lnSpc>
                          <a:spcPct val="107000"/>
                        </a:lnSpc>
                        <a:spcAft>
                          <a:spcPts val="0"/>
                        </a:spcAft>
                      </a:pPr>
                      <a:r>
                        <a:rPr lang="ar-EG" sz="2800" b="1">
                          <a:effectLst/>
                          <a:latin typeface="Calibri" panose="020F0502020204030204" pitchFamily="34" charset="0"/>
                          <a:ea typeface="Calibri" panose="020F0502020204030204" pitchFamily="34" charset="0"/>
                          <a:cs typeface="Traditional Arabic" panose="02020603050405020304" pitchFamily="18" charset="-78"/>
                        </a:rPr>
                        <a:t>عبارة مطولة</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EG" sz="2800" b="1" dirty="0">
                          <a:effectLst/>
                          <a:latin typeface="Calibri" panose="020F0502020204030204" pitchFamily="34" charset="0"/>
                          <a:ea typeface="Calibri" panose="020F0502020204030204" pitchFamily="34" charset="0"/>
                          <a:cs typeface="Traditional Arabic" panose="02020603050405020304" pitchFamily="18" charset="-78"/>
                        </a:rPr>
                        <a:t>عبارة مختصرة</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707303"/>
                  </a:ext>
                </a:extLst>
              </a:tr>
              <a:tr h="563311">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إنه لمن دواعي سرورنا وغبطتنا أن نرسل إليكم</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يسرنا إرسال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318141"/>
                  </a:ext>
                </a:extLst>
              </a:tr>
              <a:tr h="563311">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إنن</a:t>
                      </a:r>
                      <a:r>
                        <a:rPr lang="ar-KW" sz="2800" dirty="0">
                          <a:effectLst/>
                          <a:latin typeface="Calibri" panose="020F0502020204030204" pitchFamily="34" charset="0"/>
                          <a:ea typeface="Calibri" panose="020F0502020204030204" pitchFamily="34" charset="0"/>
                          <a:cs typeface="Traditional Arabic" panose="02020603050405020304" pitchFamily="18" charset="-78"/>
                        </a:rPr>
                        <a:t>ي</a:t>
                      </a:r>
                      <a:r>
                        <a:rPr lang="ar-EG" sz="2800" dirty="0">
                          <a:effectLst/>
                          <a:latin typeface="Calibri" panose="020F0502020204030204" pitchFamily="34" charset="0"/>
                          <a:ea typeface="Calibri" panose="020F0502020204030204" pitchFamily="34" charset="0"/>
                          <a:cs typeface="Traditional Arabic" panose="02020603050405020304" pitchFamily="18" charset="-78"/>
                        </a:rPr>
                        <a:t> لعلى ثقة وطيدة</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وإني واثق</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137834"/>
                  </a:ext>
                </a:extLst>
              </a:tr>
              <a:tr h="563311">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لقد تم تحديد موعد للقائكم في المستقبل القريب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تَحَدَّد موعدُ لقائكم بتاريخ 5|3|2016</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074945"/>
                  </a:ext>
                </a:extLst>
              </a:tr>
              <a:tr h="1126622">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سوف نكون من الشاكرين لو تكرمتم وأرسلتم...</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نكون شاكرين إن أرسلتم...</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9327359"/>
                  </a:ext>
                </a:extLst>
              </a:tr>
              <a:tr h="563311">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كل عام وحضراتكم جميعًا بألف خير وسلامة</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كل عامٍ وأنتم بخير</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105883"/>
                  </a:ext>
                </a:extLst>
              </a:tr>
            </a:tbl>
          </a:graphicData>
        </a:graphic>
      </p:graphicFrame>
    </p:spTree>
    <p:extLst>
      <p:ext uri="{BB962C8B-B14F-4D97-AF65-F5344CB8AC3E}">
        <p14:creationId xmlns:p14="http://schemas.microsoft.com/office/powerpoint/2010/main" val="305257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F137473-9AB5-419A-A968-AED4EF8A8DFC}"/>
              </a:ext>
            </a:extLst>
          </p:cNvPr>
          <p:cNvSpPr>
            <a:spLocks noGrp="1"/>
          </p:cNvSpPr>
          <p:nvPr>
            <p:ph type="title"/>
          </p:nvPr>
        </p:nvSpPr>
        <p:spPr>
          <a:xfrm>
            <a:off x="2592925" y="624110"/>
            <a:ext cx="8911687" cy="610801"/>
          </a:xfrm>
        </p:spPr>
        <p:txBody>
          <a:bodyPr>
            <a:normAutofit fontScale="90000"/>
          </a:bodyPr>
          <a:lstStyle/>
          <a:p>
            <a:pPr algn="r" rtl="1"/>
            <a:r>
              <a:rPr lang="ar-EG" sz="2200" b="1" dirty="0"/>
              <a:t>قائمة ببعض عبارات الحشو والإطناب وبدائلها</a:t>
            </a:r>
            <a:br>
              <a:rPr lang="en-US" dirty="0"/>
            </a:br>
            <a:endParaRPr lang="th-TH" dirty="0"/>
          </a:p>
        </p:txBody>
      </p:sp>
      <p:graphicFrame>
        <p:nvGraphicFramePr>
          <p:cNvPr id="5" name="ตัวแทนเนื้อหา 4">
            <a:extLst>
              <a:ext uri="{FF2B5EF4-FFF2-40B4-BE49-F238E27FC236}">
                <a16:creationId xmlns:a16="http://schemas.microsoft.com/office/drawing/2014/main" id="{185547C7-6DDE-4A8D-9B53-869C45917B56}"/>
              </a:ext>
            </a:extLst>
          </p:cNvPr>
          <p:cNvGraphicFramePr>
            <a:graphicFrameLocks noGrp="1"/>
          </p:cNvGraphicFramePr>
          <p:nvPr>
            <p:ph idx="1"/>
            <p:extLst>
              <p:ext uri="{D42A27DB-BD31-4B8C-83A1-F6EECF244321}">
                <p14:modId xmlns:p14="http://schemas.microsoft.com/office/powerpoint/2010/main" val="3681409352"/>
              </p:ext>
            </p:extLst>
          </p:nvPr>
        </p:nvGraphicFramePr>
        <p:xfrm>
          <a:off x="2592925" y="1234912"/>
          <a:ext cx="9218860" cy="4232633"/>
        </p:xfrm>
        <a:graphic>
          <a:graphicData uri="http://schemas.openxmlformats.org/drawingml/2006/table">
            <a:tbl>
              <a:tblPr rtl="1" firstRow="1" firstCol="1" bandRow="1"/>
              <a:tblGrid>
                <a:gridCol w="4609430">
                  <a:extLst>
                    <a:ext uri="{9D8B030D-6E8A-4147-A177-3AD203B41FA5}">
                      <a16:colId xmlns:a16="http://schemas.microsoft.com/office/drawing/2014/main" val="2124659202"/>
                    </a:ext>
                  </a:extLst>
                </a:gridCol>
                <a:gridCol w="4609430">
                  <a:extLst>
                    <a:ext uri="{9D8B030D-6E8A-4147-A177-3AD203B41FA5}">
                      <a16:colId xmlns:a16="http://schemas.microsoft.com/office/drawing/2014/main" val="1278428255"/>
                    </a:ext>
                  </a:extLst>
                </a:gridCol>
              </a:tblGrid>
              <a:tr h="470293">
                <a:tc>
                  <a:txBody>
                    <a:bodyPr/>
                    <a:lstStyle/>
                    <a:p>
                      <a:pPr algn="ctr" rtl="1">
                        <a:lnSpc>
                          <a:spcPct val="107000"/>
                        </a:lnSpc>
                        <a:spcAft>
                          <a:spcPts val="0"/>
                        </a:spcAft>
                      </a:pPr>
                      <a:r>
                        <a:rPr lang="ar-EG" sz="2800" b="1">
                          <a:effectLst/>
                          <a:latin typeface="Calibri" panose="020F0502020204030204" pitchFamily="34" charset="0"/>
                          <a:ea typeface="Calibri" panose="020F0502020204030204" pitchFamily="34" charset="0"/>
                          <a:cs typeface="Traditional Arabic" panose="02020603050405020304" pitchFamily="18" charset="-78"/>
                        </a:rPr>
                        <a:t>الحشو</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EG" sz="2800" b="1">
                          <a:effectLst/>
                          <a:latin typeface="Calibri" panose="020F0502020204030204" pitchFamily="34" charset="0"/>
                          <a:ea typeface="Calibri" panose="020F0502020204030204" pitchFamily="34" charset="0"/>
                          <a:cs typeface="Traditional Arabic" panose="02020603050405020304" pitchFamily="18" charset="-78"/>
                        </a:rPr>
                        <a:t>البديل</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839398"/>
                  </a:ext>
                </a:extLst>
              </a:tr>
              <a:tr h="940585">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وهناك العديد من البدائل التي يمكنكم </a:t>
                      </a:r>
                      <a:r>
                        <a:rPr lang="ar-KW" sz="2800" dirty="0">
                          <a:effectLst/>
                          <a:latin typeface="Calibri" panose="020F0502020204030204" pitchFamily="34" charset="0"/>
                          <a:ea typeface="Calibri" panose="020F0502020204030204" pitchFamily="34" charset="0"/>
                          <a:cs typeface="Traditional Arabic" panose="02020603050405020304" pitchFamily="18" charset="-78"/>
                        </a:rPr>
                        <a:t>أ</a:t>
                      </a:r>
                      <a:r>
                        <a:rPr lang="ar-EG" sz="2800" dirty="0">
                          <a:effectLst/>
                          <a:latin typeface="Calibri" panose="020F0502020204030204" pitchFamily="34" charset="0"/>
                          <a:ea typeface="Calibri" panose="020F0502020204030204" pitchFamily="34" charset="0"/>
                          <a:cs typeface="Traditional Arabic" panose="02020603050405020304" pitchFamily="18" charset="-78"/>
                        </a:rPr>
                        <a:t>ن تفاضلوا بينها.</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يمكنكم المفاضلة بين عدّة بدائل</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8700368"/>
                  </a:ext>
                </a:extLst>
              </a:tr>
              <a:tr h="940585">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ومن المعتقد </a:t>
                      </a:r>
                      <a:r>
                        <a:rPr lang="ar-KW" sz="2800" dirty="0">
                          <a:effectLst/>
                          <a:latin typeface="Calibri" panose="020F0502020204030204" pitchFamily="34" charset="0"/>
                          <a:ea typeface="Calibri" panose="020F0502020204030204" pitchFamily="34" charset="0"/>
                          <a:cs typeface="Traditional Arabic" panose="02020603050405020304" pitchFamily="18" charset="-78"/>
                        </a:rPr>
                        <a:t>أ</a:t>
                      </a:r>
                      <a:r>
                        <a:rPr lang="ar-EG" sz="2800" dirty="0" err="1">
                          <a:effectLst/>
                          <a:latin typeface="Calibri" panose="020F0502020204030204" pitchFamily="34" charset="0"/>
                          <a:ea typeface="Calibri" panose="020F0502020204030204" pitchFamily="34" charset="0"/>
                          <a:cs typeface="Traditional Arabic" panose="02020603050405020304" pitchFamily="18" charset="-78"/>
                        </a:rPr>
                        <a:t>ننا</a:t>
                      </a:r>
                      <a:r>
                        <a:rPr lang="ar-EG" sz="2800" dirty="0">
                          <a:effectLst/>
                          <a:latin typeface="Calibri" panose="020F0502020204030204" pitchFamily="34" charset="0"/>
                          <a:ea typeface="Calibri" panose="020F0502020204030204" pitchFamily="34" charset="0"/>
                          <a:cs typeface="Traditional Arabic" panose="02020603050405020304" pitchFamily="18" charset="-78"/>
                        </a:rPr>
                        <a:t> سوف نحقق في المستقبل أهدافنا المرجوة</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أعتقد أن اهدافنا ستتحقق</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0249888"/>
                  </a:ext>
                </a:extLst>
              </a:tr>
              <a:tr h="940585">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هناك زيادات قد تحققت في معدلات النمو بشكل أثّر إيجابيًا على تقدم العمل</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قد أثّرت الزيادة في معدّل النمو على تقدم العمل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430893"/>
                  </a:ext>
                </a:extLst>
              </a:tr>
              <a:tr h="940585">
                <a:tc>
                  <a:txBody>
                    <a:bodyPr/>
                    <a:lstStyle/>
                    <a:p>
                      <a:pPr algn="just" rtl="1">
                        <a:lnSpc>
                          <a:spcPct val="107000"/>
                        </a:lnSpc>
                        <a:spcAft>
                          <a:spcPts val="0"/>
                        </a:spcAft>
                      </a:pPr>
                      <a:r>
                        <a:rPr lang="ar-EG" sz="2800">
                          <a:effectLst/>
                          <a:latin typeface="Calibri" panose="020F0502020204030204" pitchFamily="34" charset="0"/>
                          <a:ea typeface="Calibri" panose="020F0502020204030204" pitchFamily="34" charset="0"/>
                          <a:cs typeface="Traditional Arabic" panose="02020603050405020304" pitchFamily="18" charset="-78"/>
                        </a:rPr>
                        <a:t>هناك الكثير من الأساليب التي يمكنكم الاختيار من بينها</a:t>
                      </a:r>
                      <a:endParaRPr lang="en-US" sz="280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EG" sz="2800" dirty="0">
                          <a:effectLst/>
                          <a:latin typeface="Calibri" panose="020F0502020204030204" pitchFamily="34" charset="0"/>
                          <a:ea typeface="Calibri" panose="020F0502020204030204" pitchFamily="34" charset="0"/>
                          <a:cs typeface="Traditional Arabic" panose="02020603050405020304" pitchFamily="18" charset="-78"/>
                        </a:rPr>
                        <a:t>ويمكن الاختيار من بين عدة أساليب</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242252"/>
                  </a:ext>
                </a:extLst>
              </a:tr>
            </a:tbl>
          </a:graphicData>
        </a:graphic>
      </p:graphicFrame>
    </p:spTree>
    <p:extLst>
      <p:ext uri="{BB962C8B-B14F-4D97-AF65-F5344CB8AC3E}">
        <p14:creationId xmlns:p14="http://schemas.microsoft.com/office/powerpoint/2010/main" val="257353456"/>
      </p:ext>
    </p:extLst>
  </p:cSld>
  <p:clrMapOvr>
    <a:masterClrMapping/>
  </p:clrMapOvr>
</p:sld>
</file>

<file path=ppt/theme/theme1.xml><?xml version="1.0" encoding="utf-8"?>
<a:theme xmlns:a="http://schemas.openxmlformats.org/drawingml/2006/main" name="ช่อ">
  <a:themeElements>
    <a:clrScheme name="ช่อ">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ช่อ">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ช่อ">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296</TotalTime>
  <Words>390</Words>
  <Application>Microsoft Office PowerPoint</Application>
  <PresentationFormat>شاشة عريضة</PresentationFormat>
  <Paragraphs>44</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Century Gothic</vt:lpstr>
      <vt:lpstr>Wingdings 3</vt:lpstr>
      <vt:lpstr>ช่อ</vt:lpstr>
      <vt:lpstr>أهم الشروط الموضوعيّة للمراسلات</vt:lpstr>
      <vt:lpstr>وضوح معاني الرسالة</vt:lpstr>
      <vt:lpstr>تابع</vt:lpstr>
      <vt:lpstr>إيجاز الرسالة واختصارها</vt:lpstr>
      <vt:lpstr>العبارات المطولة </vt:lpstr>
      <vt:lpstr>قائمة ببعض عبارات الحشو والإطناب وبدائلها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 الشروط الموضوعيّة للمراسلات</dc:title>
  <dc:creator>ACER</dc:creator>
  <cp:lastModifiedBy>Redwan Madeng</cp:lastModifiedBy>
  <cp:revision>6</cp:revision>
  <dcterms:created xsi:type="dcterms:W3CDTF">2020-12-15T14:32:55Z</dcterms:created>
  <dcterms:modified xsi:type="dcterms:W3CDTF">2021-12-30T04:30:13Z</dcterms:modified>
</cp:coreProperties>
</file>