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4" r:id="rId3"/>
    <p:sldId id="265" r:id="rId4"/>
    <p:sldId id="266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67" r:id="rId14"/>
    <p:sldId id="268" r:id="rId15"/>
    <p:sldId id="269" r:id="rId16"/>
    <p:sldId id="271" r:id="rId17"/>
    <p:sldId id="273" r:id="rId18"/>
    <p:sldId id="272" r:id="rId19"/>
    <p:sldId id="270" r:id="rId20"/>
    <p:sldId id="283" r:id="rId21"/>
    <p:sldId id="285" r:id="rId22"/>
    <p:sldId id="284" r:id="rId23"/>
    <p:sldId id="282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A42"/>
    <a:srgbClr val="35D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00" autoAdjust="0"/>
  </p:normalViewPr>
  <p:slideViewPr>
    <p:cSldViewPr>
      <p:cViewPr varScale="1">
        <p:scale>
          <a:sx n="60" d="100"/>
          <a:sy n="60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CC496-F3F3-4390-B2C4-8781D0D39136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BAB3D-AE15-4992-B9C2-C76B886B0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8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ricalfundablog.com/digital-communication-introduction-basic-components-how-signal-process-works-and-advantages/#4_Source_Encod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aq.com/blog/analog-digital-%E2%80%93-part-2-conversion-proces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https://electricalfundablog.com/digital-communication-introduction-basic-components-how-signal-process-works-and-advantages/#4_Source_Encoder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8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hlinkClick r:id="rId3"/>
              </a:rPr>
              <a:t>https://www.nutaq.com/blog/analog-digital-%E2%80%93-part-2-conversion-process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BAB3D-AE15-4992-B9C2-C76B886B015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5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1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2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6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3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7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5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0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D882-818F-46FD-AC3A-AB5178133B6B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2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9D882-818F-46FD-AC3A-AB5178133B6B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C84-E091-4A43-903B-54789B658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7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researchgate.net/figure/Wireless-Sensor-Network-structure_fig1_32406154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217" y="332656"/>
            <a:ext cx="7848872" cy="1152128"/>
          </a:xfrm>
        </p:spPr>
        <p:txBody>
          <a:bodyPr>
            <a:noAutofit/>
          </a:bodyPr>
          <a:lstStyle/>
          <a:p>
            <a:r>
              <a:rPr lang="th-TH" sz="3800" b="1" dirty="0" smtClean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สถาปัตยกรรม</a:t>
            </a:r>
            <a:r>
              <a:rPr lang="th-TH" sz="3800" b="1" dirty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อุปกรณ์</a:t>
            </a:r>
            <a:r>
              <a:rPr lang="th-TH" sz="3800" b="1" dirty="0" smtClean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อิเล็กทรอนิกส์</a:t>
            </a:r>
            <a:r>
              <a:rPr lang="en-GB" sz="3800" b="1" dirty="0" smtClean="0">
                <a:solidFill>
                  <a:srgbClr val="AC83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(Electronic Devices Architecture)</a:t>
            </a:r>
            <a:endParaRPr lang="en-GB" sz="3800" b="1" dirty="0">
              <a:solidFill>
                <a:srgbClr val="AC83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31640" y="479715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อาจารย์ ดร.อรรถพล อดุลยศาสน์</a:t>
            </a:r>
            <a:endParaRPr lang="en-GB" sz="36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36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คณะวิทยาศาสตร์เทคโนโลยี และการเกษตร</a:t>
            </a:r>
            <a:endParaRPr lang="th-TH" sz="36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329707" cy="320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9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48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Diagram of Digital Communication</a:t>
            </a:r>
            <a:endParaRPr lang="en-GB" sz="48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9" y="1988840"/>
            <a:ext cx="8587401" cy="40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Localisation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Finding </a:t>
            </a:r>
            <a:r>
              <a:rPr lang="en-GB" sz="54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196752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ระบบหาตำแหน่ง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(Localisation Finding System) :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เป็นส่วนทำหน้าที่รับข้อมูลตำแหน่ง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(latitude and longitude)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จากดาวเทียม ไม่น้อยกว่า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ดวง เพื่อหาตำแหน่งบนเพื่อโลก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สำหรับงานบางอย่างจำเป็นต้องใช้การระบุตำแหน่ง เช่น โปรแกรมหาเส้นทางบนแผนที่ เป็นต้น</a:t>
            </a:r>
          </a:p>
          <a:p>
            <a:pPr algn="l"/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8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Mobiliser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196752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ระบบช่วยเหลือในการเคลื่อนที่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(Mobiliser) :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มีหน้าที่ในการสนับสนุนให้แก่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ในการเคลื่อนที่ โดยการเรียนรู้เครือข่าย สถานะของอุปกรณ์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อื่นๆ ที่อยู่ในรัศมี เพื่อการสื่อสารข้อมูลได้อย่างมีประสิทธิภาพ</a:t>
            </a:r>
          </a:p>
          <a:p>
            <a:pPr algn="l"/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3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ESP8266 </a:t>
            </a:r>
            <a:r>
              <a:rPr lang="en-GB" sz="5400" b="1" dirty="0" err="1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NodeMCU</a:t>
            </a:r>
            <a:endParaRPr lang="en-GB" sz="54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27984" y="1484784"/>
            <a:ext cx="4248472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เป็นชุดพัฒนา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Develop Kit)</a:t>
            </a:r>
          </a:p>
          <a:p>
            <a:pPr marL="268288" indent="-268288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มีชุดสื่อสาร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WiFi</a:t>
            </a: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68288" indent="-268288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สามารถเขียนโปรแกรมและบรรจุไว้ในหน่วยความจำ</a:t>
            </a:r>
          </a:p>
          <a:p>
            <a:pPr marL="268288" indent="-268288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185270" cy="283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9552" y="4077072"/>
            <a:ext cx="7920880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Port micro USB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สำหรับเชื่อมต่อกับ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PC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ได้โดยรับไฟเลี้ยง 5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VDC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มาใช้งาน และสามารถรับส่งผ่านข้อมูลได้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68288" indent="-268288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Pin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ชนิด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 – out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ทั้งใน</a:t>
            </a:r>
            <a:r>
              <a:rPr lang="th-TH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แบบดิจิทัล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และอนาล็อก</a:t>
            </a: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84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Specification</a:t>
            </a:r>
            <a:endParaRPr lang="en-GB" sz="54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6850"/>
            <a:ext cx="7359531" cy="513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920880" cy="1152128"/>
          </a:xfrm>
        </p:spPr>
        <p:txBody>
          <a:bodyPr>
            <a:noAutofit/>
          </a:bodyPr>
          <a:lstStyle/>
          <a:p>
            <a:pPr algn="l"/>
            <a:r>
              <a:rPr lang="en-GB" sz="48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Pin Definition of </a:t>
            </a:r>
            <a:r>
              <a:rPr lang="en-GB" sz="4800" b="1" dirty="0" err="1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nodeMCU</a:t>
            </a:r>
            <a:endParaRPr lang="en-GB" sz="48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67" y="1052736"/>
            <a:ext cx="709612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5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ESP-12E</a:t>
            </a:r>
            <a:endParaRPr lang="en-GB" sz="54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890588"/>
            <a:ext cx="69056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8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Digital Pin Name &amp; GPIO</a:t>
            </a:r>
            <a:endParaRPr lang="en-GB" sz="36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937345"/>
            <a:ext cx="30003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687988"/>
              </p:ext>
            </p:extLst>
          </p:nvPr>
        </p:nvGraphicFramePr>
        <p:xfrm>
          <a:off x="3071812" y="1397000"/>
          <a:ext cx="30003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88"/>
                <a:gridCol w="15001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Pin  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GPIO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0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Power</a:t>
            </a:r>
            <a:endParaRPr lang="en-GB" sz="54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9552" y="1412776"/>
            <a:ext cx="792088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ไฟเลี้ยงใช้แรงดัน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 VDC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อาจเป็นไฟเลี้ยงจากการต่อ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USB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เข้ากับคอมพิวเตอร์ในขณะทำการ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เขียนโปรแกรม หรือใช้แหล่งจ่ายไฟต่างหาก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ต่อเข้ากับขา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Vin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GND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บอร์ด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nodeMCU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จะทำการปรับแรงดัน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(regulation)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ให้พอเหมาะอยู่ที่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3.3 VDC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ESP8266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38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GPIO</a:t>
            </a:r>
            <a:endParaRPr lang="en-GB" sz="54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9552" y="1412776"/>
            <a:ext cx="792088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GPIO : General Purpose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Input/Output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 </a:t>
            </a:r>
            <a:r>
              <a:rPr lang="en-GB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pin </a:t>
            </a:r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ใช้สำหรับต่อกับอุปกรณ์ภายนอก เพื่อรับหรือส่งข้อมูล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การใช้งานจึงต้องกำหนดหน้าที่การทำงานให้เป็นการรับข้อมูลเข้า </a:t>
            </a:r>
            <a:r>
              <a:rPr lang="en-GB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(Input)</a:t>
            </a:r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หรือเป็นการส่งข้อมูลออก </a:t>
            </a:r>
            <a:r>
              <a:rPr lang="en-GB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(Output) </a:t>
            </a:r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โดยพิจารณาให้ </a:t>
            </a:r>
            <a:r>
              <a:rPr lang="en-GB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microprocessor </a:t>
            </a:r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เป็นส่วนกลาง 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ทั้งนี้การกำหนดหน้าที่การทำงานสามารถทำได้โดยใช้ซอฟต์แวร์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แรงดันไฟฟ้า คือ </a:t>
            </a:r>
            <a:r>
              <a:rPr lang="en-GB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HIGH </a:t>
            </a:r>
            <a:r>
              <a:rPr lang="en-GB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 3.3v,   LOW  0 v</a:t>
            </a:r>
            <a:endParaRPr lang="en-GB" sz="2800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87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วัตถุประสงค์</a:t>
            </a:r>
            <a:endParaRPr lang="en-GB" sz="54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196752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arenR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นักศึกษาเข้าใจ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ถึงสถาปัตยกรรมของอุปกรณ์อิเล็กทรอนิกส์ สำหรับ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ในส่วนต่าง ๆ </a:t>
            </a: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 algn="l">
              <a:buAutoNum type="arabicParenR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เพื่อให้นักศึกษาเข้าใจและสามารถเขียนโปรแกรมควบคุมอุปกรณ์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</a:p>
          <a:p>
            <a:pPr marL="514350" indent="-514350" algn="l">
              <a:buAutoNum type="arabicParenR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เพื่อให้นักศึกษาเข้าใจหลักการทำงานของวงจรไฟฟ้าอิเล็กทรอนิกส์ที่เกี่ยวข้อง</a:t>
            </a:r>
          </a:p>
          <a:p>
            <a:pPr marL="514350" indent="-514350" algn="l">
              <a:buAutoNum type="arabicParenR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เพื่อให้นักศึกษาสามารถพัฒนาชิ้นงานขนาดเล็กได้</a:t>
            </a: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1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920880" cy="1152128"/>
          </a:xfrm>
        </p:spPr>
        <p:txBody>
          <a:bodyPr>
            <a:noAutofit/>
          </a:bodyPr>
          <a:lstStyle/>
          <a:p>
            <a:pPr algn="l"/>
            <a:r>
              <a:rPr lang="en-GB" sz="48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Pin Definition of </a:t>
            </a:r>
            <a:r>
              <a:rPr lang="en-GB" sz="4800" b="1" dirty="0" err="1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nodeMCU</a:t>
            </a:r>
            <a:endParaRPr lang="en-GB" sz="48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67" y="1052736"/>
            <a:ext cx="709612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6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632848" cy="1152128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Analogue Signal &amp; Digital Signal</a:t>
            </a:r>
            <a:endParaRPr lang="en-GB" sz="36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9552" y="1412776"/>
            <a:ext cx="792088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สัญญาณอนาล็อก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มีลักษณะการเปลี่ยนแปลง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ขนาดและความถี่ต่อเนื่องเมื่อเวลาเปลี่ยนแปลงไป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(continuous amplitude &amp; continuous frequency)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th-TH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สัญญาณดิจิทัล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มีลักษณะการเปลี่ยนขนาดของสัญญาณไม่ต่อเนื่อง เมื่อ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เวลาเปลี่ยนแปลงไป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(discrete amplitude)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14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632848" cy="1152128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Analogue Signal &amp; Digital Signal</a:t>
            </a:r>
            <a:endParaRPr lang="en-GB" sz="36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ttapol\Documents\Main\YRU\Teaching\1-2562\4111366-IoT\Picture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43" y="2879675"/>
            <a:ext cx="269317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02" y="5541329"/>
            <a:ext cx="2056507" cy="124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Attapol\Documents\Main\YRU\Teaching\1-2562\4111366-IoT\Picture\Analog-Sig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393351" cy="190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ttapol\Documents\Main\YRU\Teaching\1-2562\4111366-IoT\Picture\51c495ebce395f1b5a0000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5168"/>
            <a:ext cx="4601805" cy="16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ttapol\Documents\Main\YRU\Teaching\1-2562\4111366-IoT\Picture\download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70446"/>
            <a:ext cx="3868117" cy="18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41" y="2879675"/>
            <a:ext cx="2396568" cy="237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51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632848" cy="1152128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Analogue to Digital Converter: ADC</a:t>
            </a:r>
            <a:endParaRPr lang="en-GB" sz="36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9552" y="1412776"/>
            <a:ext cx="792088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ADC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เป็นชุดวงจรแปลงสัญญาณอนาล็อกเป็น</a:t>
            </a:r>
            <a:r>
              <a:rPr lang="th-TH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สัญญาณดิจิทัล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ADC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มีความสำคัญต่อการสื่อสารระยะไกล เนื่องจาก</a:t>
            </a:r>
            <a:r>
              <a:rPr lang="th-TH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สัญญาณดิจิทัล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มีความคงทนต่อสัญญาณรบกวนมากกว่าสัญญาณอนาล็อก ดังนั้นจึงจำเป็นที่ต้องแปลงสัญญาณอนาล็อกให้</a:t>
            </a:r>
            <a:r>
              <a:rPr lang="th-TH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เป็นดิจิทัล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ก่อนการส่งสัญญาณไปยังเครื่องรับเครื่องรับจะทำการกรองสัญญาณรบกวนออกจาก</a:t>
            </a:r>
            <a:r>
              <a:rPr lang="th-TH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สัญญาณดิจิทัล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ได้ง่าย ก่อนที่จะแปลงสัญญาณดังกล่าวกลับมาในรูปอนาล็อกดังเดิม</a:t>
            </a: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61950" indent="-36195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ในกรณี </a:t>
            </a:r>
            <a:r>
              <a:rPr lang="en-GB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การวัดค่าต่าง ๆ เช่น อุณหภูมิ เป็นสัญญาณอนาล็อกตามธรรมชาติ ดังนั้นเมื่อต้องการนำมาประมวลผล จำเป็นต้องแปลงให้เป็น</a:t>
            </a:r>
            <a:r>
              <a:rPr lang="th-TH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ข้อมูลดิจิทัล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82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632848" cy="1152128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ADC</a:t>
            </a:r>
            <a:r>
              <a:rPr lang="th-TH" sz="36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GB" sz="36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Diagram</a:t>
            </a:r>
            <a:endParaRPr lang="en-GB" sz="36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Two-stage process conversion of the voltage generated by the sensor to its digital equivalent performed by the A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5" y="1052736"/>
            <a:ext cx="781801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5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776864" cy="1152128"/>
          </a:xfrm>
        </p:spPr>
        <p:txBody>
          <a:bodyPr>
            <a:noAutofit/>
          </a:bodyPr>
          <a:lstStyle/>
          <a:p>
            <a:pPr algn="l"/>
            <a:r>
              <a:rPr lang="th-TH" sz="36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วัตถุประสงค์</a:t>
            </a:r>
            <a:r>
              <a:rPr lang="en-GB" sz="36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สถาปัตยกรรมอุปกรณ์อิเล็กทรอนิกส์ใน </a:t>
            </a:r>
            <a:r>
              <a:rPr lang="en-GB" sz="3600" b="1" dirty="0" err="1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endParaRPr lang="en-GB" sz="36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6278287"/>
            <a:ext cx="806489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0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</a:t>
            </a:r>
            <a:r>
              <a:rPr lang="en-GB" sz="20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en-GB" sz="20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https://www.researchgate.net/figure/Wireless-Sensor-Network-structure_fig1_324061549</a:t>
            </a:r>
            <a:endParaRPr lang="th-TH" sz="20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ttapol\Documents\Main\YRU\Teaching\1-2562\4111366-IoT\Picture\Wireless-Sensor-Network-stru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9625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AC8300"/>
                </a:solidFill>
                <a:latin typeface="Times New Roman" panose="02020603050405020304" pitchFamily="18" charset="0"/>
                <a:cs typeface="TH Sarabun New" panose="020B0500040200020003" pitchFamily="34" charset="-34"/>
              </a:rPr>
              <a:t>องค์ประกอบหลัก</a:t>
            </a:r>
            <a:endParaRPr lang="en-GB" sz="5400" b="1" dirty="0">
              <a:solidFill>
                <a:srgbClr val="AC8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196752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arenR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Processing Unit</a:t>
            </a:r>
          </a:p>
          <a:p>
            <a:pPr marL="514350" indent="-514350" algn="l">
              <a:buAutoNum type="arabicParenR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Sensing Unit</a:t>
            </a:r>
          </a:p>
          <a:p>
            <a:pPr marL="514350" indent="-514350" algn="l">
              <a:buAutoNum type="arabicParenR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Communication Unit</a:t>
            </a: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 algn="l">
              <a:buAutoNum type="arabicParenR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Power Supply</a:t>
            </a:r>
          </a:p>
          <a:p>
            <a:pPr marL="514350" indent="-514350" algn="l">
              <a:buAutoNum type="arabicParenR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Localisation Finding System</a:t>
            </a:r>
          </a:p>
          <a:p>
            <a:pPr marL="514350" indent="-514350" algn="l">
              <a:buAutoNum type="arabicParenR"/>
            </a:pP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Mobiliser</a:t>
            </a:r>
          </a:p>
          <a:p>
            <a:pPr marL="514350" indent="-514350" algn="l">
              <a:buAutoNum type="arabicParenR"/>
            </a:pP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4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Processing Unit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196752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หน่วยประมวลผล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(Processing unit)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คือหน่วยควบคุมการทำงานของไม</a:t>
            </a:r>
            <a:r>
              <a:rPr lang="th-TH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โครคอล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โทร</a:t>
            </a:r>
            <a:r>
              <a:rPr lang="th-TH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เลอร์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และอุปกรณ์ต่อพ่วง ให้สามารถประมวลผลตามโปรแกรมที่กำหนด และคำนวณทางคณิตศาสตร์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หน่วยประมวลผลเป็นผู้ควบคุมการนำเข้าชุดคำสั่ง และข้อมูลจากหน่วยความจำเพื่อนำเข้าสู่หน่วยประมวลผล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หน่วยประมวลผลควบคุมการทำงานให้สอดคล้องกับอุปกรณ์ต่อพ่วง เช่น หน่วยความจำ พอร์ทอินพุท และเอาท์พุท</a:t>
            </a: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1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Sensing Unit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196752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หน่วยการตรวจวัด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(Sensing unit)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คือหน่วยปฏิบัติการวัดค่าทางกายภาพต่าง ๆ ซึ่งสามารถแบ่งได้เป็น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ด้านสภาพแวดล้อม เช่น ระดับแสง อุณหภูมิ และความชื้น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ด้านกายภาพทางไฟฟ้า เช่น ระดับแรงดันไฟฟ้า กระแสไฟฟ้า และความต้านทาน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ด้านทางกล เช่น การสั่นสะเทือน การเคลื่อนที่ และการไหลของเหลว เป็นต้น</a:t>
            </a: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หน่วยตรวจวัดจะทำการวัดค่าที่มีลักษณะต่อเนื่อง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(analogue)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โดยทำการแปลงค่าเหล่านี้ด้วยการสุ่ม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(digitising)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และแปรค่าเป็นข้อมูล</a:t>
            </a:r>
            <a:r>
              <a:rPr lang="th-TH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ทางดิจิทัล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เรียกกระบวนการนี้ว่า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Analogue to Digital (ADC)</a:t>
            </a: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6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Communication Unit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1196752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หน่วยการสื่อสาร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(Communication Unit)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เป็นส่วนทำการสื่อสารข้อมูลไร้สาย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โดยใช้คลื่นวิทยุ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(radio frequency)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ซึ่งสามารถแยกหน้าที่ได้เป็นสองส่วนย่อยคือ ภาคส่งข้อมูล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(transmitter)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และภาครับข้อมูล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(receiver)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เรียกโดยรวมว่า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transceiver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Transmitter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836712"/>
            <a:ext cx="8640960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ภาคส่งข้อมูล </a:t>
            </a:r>
            <a:r>
              <a:rPr lang="en-GB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(Transmitter) </a:t>
            </a:r>
            <a:r>
              <a:rPr lang="th-TH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ทำหน้าที่เปลี่ยนข้อมูลเป็นสัญญาณทางไฟฟ้าสนามแม่เหล็ก นำส่งสัญญาณจากต้นทางสู่ปลายทางผ่านช่องทางไร้สาย โดยมีส่วนสำคัญ ๆ ดังนี้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ส่วนเข้ารหัสข้อมูล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(Source Encoder) :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ทำหน้าที่บีบอัดข้อมูลให้มีจำนวนน้อยที่สุดโดยลดรูปข้อมูลที่ไม่มีความสำคัญออก เพื่อการส่งทีมีประสิทธิภาพ</a:t>
            </a: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ส่วนเข้ารหัสช่องสัญญาณ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(Channel Encoder) :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มีหน้าที่ในการเข้ารหัสข้อมูลให้เหมาะสมกับการสื่อสาร โดยเพิ่มคุณสมบัติการป้องกันความเสียหายของข้อมูลระหว่างรับส่ง และการกู้ข้อมูลในกรณีการเกิดความผิดพลาด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ส่วนการควบกล่ำสัญญาณ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(Digital Modulator) :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มีหน้าที่ในการควบกล่ำสัญญาณข้อมูล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(data signal)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กับสัญญาณความถี่พาหะ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(carrier frequency)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เพื่อให้เหมาะกับการส่งสัญญาณเข้าไปในอากาศและส่งได้ในระยะไกล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สายอากาศ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(Antenna) :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มีหน้าที่ในการแผ่สัญญาณไฟฟ้าสนามแม่เหล็กออกสู่อากาศ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7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Receiver</a:t>
            </a:r>
            <a:endParaRPr lang="en-GB" sz="5400" b="1" dirty="0">
              <a:solidFill>
                <a:srgbClr val="AC83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908720"/>
            <a:ext cx="8568952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ภาครับข้อมูล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(receiver)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ทำหน้าที่รับสัญญาณไฟฟ้าสนามแม่เหล็กในอากาศซึ่งส่งมาจากภาคส่ง และแปลงสัญญาณดังกล่าวให้เป็น</a:t>
            </a:r>
            <a:r>
              <a:rPr lang="th-TH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ข้อมูลดิจิทัล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เพื่อนำไปประมวลผลต่อไป ประกอบด้วยส่วนสำคัญ คือ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สายอากาศ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(Antenna) 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ในรวบรวมพลังงานสัญญาณไฟฟ้าสนามแม่เหล็กจากอากาศเข้าสู่วงจรไฟฟ้าภาครับ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ส่วนการควบกล่ำสัญญาณ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(Digital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Demodulator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มีหน้าที่ใน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การแจกแจงสัญญาณ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(data signal)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ออกจากสัญญาณ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ความถี่พาหะ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(carrier frequency) 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เพื่อนำข้อมูลที่ได้มาประมวลผล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ส่วนถอดรหัส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ช่องสัญญาณ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(Channel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Decoder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มีหน้าที่ใน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การถอดรหัสข้อมูลสำหรับกับ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 โด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ยมีการตรวจสอบและแก้ความผิดพลาดของข้อมูล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ส่วนถอดรหัส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(Source </a:t>
            </a:r>
            <a:r>
              <a:rPr lang="en-GB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Decoder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หน้าที่แจกแจงข้อมูล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  <a:r>
              <a:rPr lang="th-TH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มีสภาพดั่งเดิมจากต้นฉบับ เพื่อนำไปใช้งานต่อไป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2918"/>
            <a:ext cx="1008112" cy="9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2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</TotalTime>
  <Words>1072</Words>
  <Application>Microsoft Office PowerPoint</Application>
  <PresentationFormat>On-screen Show (4:3)</PresentationFormat>
  <Paragraphs>94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สถาปัตยกรรมอุปกรณ์อิเล็กทรอนิกส์ (Electronic Devices Architecture)</vt:lpstr>
      <vt:lpstr>วัตถุประสงค์</vt:lpstr>
      <vt:lpstr>วัตถุประสงค์ สถาปัตยกรรมอุปกรณ์อิเล็กทรอนิกส์ใน IoT</vt:lpstr>
      <vt:lpstr>องค์ประกอบหลัก</vt:lpstr>
      <vt:lpstr>Processing Unit</vt:lpstr>
      <vt:lpstr>Sensing Unit</vt:lpstr>
      <vt:lpstr>Communication Unit</vt:lpstr>
      <vt:lpstr>Transmitter</vt:lpstr>
      <vt:lpstr>Receiver</vt:lpstr>
      <vt:lpstr>Diagram of Digital Communication</vt:lpstr>
      <vt:lpstr>Localisation Finding System</vt:lpstr>
      <vt:lpstr>Mobiliser</vt:lpstr>
      <vt:lpstr>ESP8266 NodeMCU</vt:lpstr>
      <vt:lpstr>Specification</vt:lpstr>
      <vt:lpstr>Pin Definition of nodeMCU</vt:lpstr>
      <vt:lpstr>ESP-12E</vt:lpstr>
      <vt:lpstr>Digital Pin Name &amp; GPIO</vt:lpstr>
      <vt:lpstr>Power</vt:lpstr>
      <vt:lpstr>GPIO</vt:lpstr>
      <vt:lpstr>Pin Definition of nodeMCU</vt:lpstr>
      <vt:lpstr>Analogue Signal &amp; Digital Signal</vt:lpstr>
      <vt:lpstr>Analogue Signal &amp; Digital Signal</vt:lpstr>
      <vt:lpstr>Analogue to Digital Converter: ADC</vt:lpstr>
      <vt:lpstr>ADC Diagram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4112427 : วิศวกรรมซอฟแวร์ (1/2558)</dc:title>
  <dc:creator>Attapol Adulyasas</dc:creator>
  <cp:lastModifiedBy>Attapol Adulyasas</cp:lastModifiedBy>
  <cp:revision>263</cp:revision>
  <dcterms:created xsi:type="dcterms:W3CDTF">2015-09-02T12:08:06Z</dcterms:created>
  <dcterms:modified xsi:type="dcterms:W3CDTF">2019-09-24T09:44:29Z</dcterms:modified>
</cp:coreProperties>
</file>