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95" r:id="rId8"/>
    <p:sldId id="263" r:id="rId9"/>
    <p:sldId id="264" r:id="rId10"/>
    <p:sldId id="296" r:id="rId11"/>
    <p:sldId id="265" r:id="rId12"/>
    <p:sldId id="266" r:id="rId13"/>
    <p:sldId id="267" r:id="rId14"/>
    <p:sldId id="297" r:id="rId15"/>
    <p:sldId id="268" r:id="rId16"/>
    <p:sldId id="29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99" r:id="rId27"/>
    <p:sldId id="300" r:id="rId28"/>
    <p:sldId id="292" r:id="rId29"/>
    <p:sldId id="293" r:id="rId3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96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503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82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833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49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15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72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526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848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40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00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448CBD-D0FE-460A-B37F-0DF71EF6C9E5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2288E1-0468-4733-9BDC-EA81289D85D9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3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3700" y="802531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/>
              <a:t>บทที่ </a:t>
            </a:r>
            <a:r>
              <a:rPr lang="en-US" sz="4000" dirty="0" smtClean="0"/>
              <a:t>8</a:t>
            </a:r>
            <a:endParaRPr lang="th-TH" sz="4000" dirty="0" smtClean="0"/>
          </a:p>
          <a:p>
            <a:pPr algn="ctr"/>
            <a:r>
              <a:rPr lang="th-TH" sz="4000" dirty="0" smtClean="0"/>
              <a:t>   ผู้นำชุมชน</a:t>
            </a:r>
            <a:r>
              <a:rPr lang="th-TH" dirty="0" smtClean="0"/>
              <a:t>	</a:t>
            </a:r>
          </a:p>
          <a:p>
            <a:r>
              <a:rPr lang="th-TH" dirty="0" smtClean="0"/>
              <a:t>	ผู้นำ (</a:t>
            </a:r>
            <a:r>
              <a:rPr lang="en-US" dirty="0" smtClean="0"/>
              <a:t>Leader) </a:t>
            </a:r>
            <a:r>
              <a:rPr lang="th-TH" dirty="0" smtClean="0"/>
              <a:t>เป็นปัจจัยที่สำคัญยิ่งประการหนึ่งต่อความสำเร็จ ขององค์การ เพราะผู้นำมีภาระหน้าที่ และความรับผิดชอบโดยตรงที่จะต้องวางแผนสั่งการดูแล และ ควบคุมให้บุคลากรขององค์การปฏิบัติงานต่างๆ ให้ประสบความสำเร็จตามเป้าหมาย และวัตถุประสงค์ที่ตั้ง ไว้ปัญหาที่เป็นที่สนใจอยู่ตรงที่ว่า ผู้นำทำอย่างไรหรือมีวิธีการนำอย่างไรจึง ทำให้ผู้ตามเกิดความผูกพันกับงานแล้วทุ่มเทความสามารถ และพยายามที่จะทำให้งาน สำเร็จด้วยความเต็มใจ ในขณะที่ผู้นำบางคนนำอย่างไร นอกจากผู้ใต้บังคับบัญชาจะไม่เต็มใจในการปฏิบัติ งานให้สำเร็จอย่างมประสิทธิภาพแล้ว ยังเกลียดชังและพร้อมที่จะร่วมกันขับไล่ผู้นำให้ไปจากองค์การ การมี ภาวะความเป็นผู้นำ (</a:t>
            </a:r>
            <a:r>
              <a:rPr lang="en-US" dirty="0" smtClean="0"/>
              <a:t>Leadership) </a:t>
            </a:r>
            <a:r>
              <a:rPr lang="th-TH" dirty="0" smtClean="0"/>
              <a:t>นับว่ามีความสำคัญอย่างมาก เพื่อที่จะทำให้องค์กรพร้อมรับกับการ เปลี่ยนแปลง (</a:t>
            </a:r>
            <a:r>
              <a:rPr lang="en-US" dirty="0" smtClean="0"/>
              <a:t>Change) </a:t>
            </a:r>
            <a:r>
              <a:rPr lang="th-TH" dirty="0" smtClean="0"/>
              <a:t> (</a:t>
            </a:r>
            <a:r>
              <a:rPr lang="en-US" dirty="0" err="1" smtClean="0"/>
              <a:t>Bhutanaro</a:t>
            </a:r>
            <a:r>
              <a:rPr lang="en-US" dirty="0" smtClean="0"/>
              <a:t>, 2017)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077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44700" y="2305616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2</a:t>
            </a:r>
            <a:r>
              <a:rPr lang="th-TH" dirty="0"/>
              <a:t>) ผู้นำการต่อสู้ เมื่อเกิดปัญหาหรือมีสถานการณ์ต้องเผชิญหน้ากับทางราชการ หรือโรงงาน อุตสาหกรรม จะมีผู้นำที่เป็นคนหนุ่ม การที่จะต่อรองและเรียกร้องสิทธิแต่จะไม่ค่อยมีคุณธรรม ผู้นำประเภท นี้ระยะหลังหาผลประโยชน์ใส่ตัวเอง ทำให้ไม่ได้รับการยอมรับจากสมาชิกในชุมชนในภาวะปกติ</a:t>
            </a:r>
          </a:p>
        </p:txBody>
      </p:sp>
    </p:spTree>
    <p:extLst>
      <p:ext uri="{BB962C8B-B14F-4D97-AF65-F5344CB8AC3E}">
        <p14:creationId xmlns:p14="http://schemas.microsoft.com/office/powerpoint/2010/main" val="52128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480011"/>
            <a:ext cx="87503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ความหมายของชุมชน</a:t>
            </a:r>
          </a:p>
          <a:p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ราชบัณฑิต ให้ความหมายชุมชนหรือประชาคม คือ </a:t>
            </a:r>
          </a:p>
          <a:p>
            <a:r>
              <a:rPr lang="th-TH" dirty="0"/>
              <a:t>	</a:t>
            </a:r>
            <a:r>
              <a:rPr lang="th-TH" dirty="0" smtClean="0"/>
              <a:t>1. กลุ่มย่อยที่มีลักษณะหลายประการเหมือน กันลักษณะสังคม แต่มีขนาดเล็กกว่าและมีความสนใจร่วมทีประสานงานในวงแคบกว่า ชุมชน หมายถึง เขต พื้นที่ระดับของความคุ้นเคย และการติดต่อระหว่างบุคคล ตลอดจนพื้นฐานความยึดเหนี่ยวเฉพาะบางอย่างที่ ทำให้ชุมชนต่างไปจากกลุ่มเพื่อนบ้าน ชุมชนมีลักษณะเศรษฐกิจเป็นแบบเลี้ยงตัวเองทีจำกัดมากว่าสังคมแต่ ภายในวงจำกัดเหล่านั้นย่อมมีการสังสรรค์ใกล้ชิดกว่า และความเห็นอกเห็นใจลึกซึ้งกว่า อาจจะมีสิ่งเฉพาะ บางประการที่ผูกพันเอกภาพ เช่นเชื้อชาติ ต้นกำเนิดเดิมของชาติหรือศาสนา </a:t>
            </a:r>
          </a:p>
          <a:p>
            <a:r>
              <a:rPr lang="th-TH" dirty="0" smtClean="0"/>
              <a:t>	2. ความรู้สึกและทัศนคติทั้ง มวลที่ผูกพันปัจเจกบุคคลให้รวมเข้าเป็นกลุ่ม (</a:t>
            </a:r>
            <a:r>
              <a:rPr lang="en-US" dirty="0" smtClean="0"/>
              <a:t>Royal Academy, 1981)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34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443841"/>
            <a:ext cx="88519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Robert M </a:t>
            </a:r>
            <a:r>
              <a:rPr lang="en-US" dirty="0" err="1" smtClean="0"/>
              <a:t>Maclver</a:t>
            </a:r>
            <a:r>
              <a:rPr lang="en-US" dirty="0" smtClean="0"/>
              <a:t> </a:t>
            </a:r>
            <a:r>
              <a:rPr lang="th-TH" dirty="0" smtClean="0"/>
              <a:t>ให้ความหมายไว้ในหนังสือ </a:t>
            </a:r>
            <a:r>
              <a:rPr lang="en-US" dirty="0" smtClean="0"/>
              <a:t>Society, Its Structure and changes </a:t>
            </a:r>
            <a:r>
              <a:rPr lang="th-TH" dirty="0" smtClean="0"/>
              <a:t>ว่า ชุมชน คือ กลุ่มชนที่อยู่รวมกันและสมาชิกทุกคนได้ให้ความสนใจในเรื่องราวต่างๆที่เกิดขึ้นในชุมชนนั้นร่วมกัน มิเพียงแต่ให้ความสนใจอย่างใดอย่างหนึ่งเฉพาะแต่ให้ความสนใจโดยทั่วไป ซึ่งมีขอบเขตมากพอที่จะอยู่ร่วม กันในชีวิตประจำวัน นอกจากนี้แล้วชุมชนนั้นอาจหมายถึงการอยู่รวมกันอย่างง่ายๆ เช่น หมู่บ้านหนึ่ง ชนเผ่าหนึ่ง หรือการอยู่ร่วมกันขนาดใหญ่  เช่นเมืองหนึ่งๆ หรือประเทศหนึ่ง (</a:t>
            </a:r>
            <a:r>
              <a:rPr lang="en-US" dirty="0" err="1" smtClean="0"/>
              <a:t>Techarin</a:t>
            </a:r>
            <a:r>
              <a:rPr lang="en-US" dirty="0" smtClean="0"/>
              <a:t>, 2004)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529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78000" y="1492359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Roland </a:t>
            </a:r>
            <a:r>
              <a:rPr lang="en-US" dirty="0" err="1" smtClean="0"/>
              <a:t>Warran</a:t>
            </a:r>
            <a:r>
              <a:rPr lang="en-US" dirty="0" smtClean="0"/>
              <a:t> </a:t>
            </a:r>
            <a:r>
              <a:rPr lang="th-TH" dirty="0" smtClean="0"/>
              <a:t>ให้ความหมายไว้ว่า “ชุมชน” หมายถึง กลุ่มบุคคลหลายๆ กลุ่มมารวมกันอยู่ใน อาณาเขตและภายใต้กฎหมายหรือข้อบังคับอันเดียวกัน มีการสังสรรค์กัน มีความสนใจร่วมกัน มีผลประโยชน์ คล้ายๆ กันมีแนวพฤติกรรมเป็นอย่างเดียวกัน เช่น ภาษาพูด ขนบธรรมเนียม ประเพณี หรือพูดอีกอย่าง หนึ่งก็คือ มีวัฒนธรรมร่วมกัน (</a:t>
            </a:r>
            <a:r>
              <a:rPr lang="en-US" dirty="0" err="1" smtClean="0"/>
              <a:t>Kanchanachitra</a:t>
            </a:r>
            <a:r>
              <a:rPr lang="en-US" dirty="0" smtClean="0"/>
              <a:t>, 1987)</a:t>
            </a:r>
            <a:endParaRPr lang="th-TH" dirty="0" smtClean="0"/>
          </a:p>
          <a:p>
            <a:r>
              <a:rPr lang="en-US" dirty="0" smtClean="0"/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33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79600" y="1470154"/>
            <a:ext cx="881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Cristient</a:t>
            </a:r>
            <a:r>
              <a:rPr lang="en-US" dirty="0" smtClean="0"/>
              <a:t> </a:t>
            </a:r>
            <a:r>
              <a:rPr lang="en-US" dirty="0"/>
              <a:t>T </a:t>
            </a:r>
            <a:r>
              <a:rPr lang="en-US" dirty="0" err="1"/>
              <a:t>Onussenb</a:t>
            </a:r>
            <a:r>
              <a:rPr lang="en-US" dirty="0"/>
              <a:t> </a:t>
            </a:r>
            <a:r>
              <a:rPr lang="th-TH" dirty="0"/>
              <a:t>อธิบายว่า “ชุมชน“ ได้แก่ คนที่อยู่ร่วมกันในขอบเขตทางภูมิศาสตร์ที่ แน่นอน และมีความสัมพันธ์และโครงสร้างทางวัฒนธรรมที่เกี่ยวข้องและพึ่งพาอาศัยกัน ความสัมพันธ์และ โครงสร้างดังกล่าวมีวิวัฒนาการขึ้นมาจากกระบวนการกลุ่มที่ปรับตัวให้เข้ากับสถานการณ์ทางสิ่งแวดล้อม ของชุมชนจึงถือได้ว่าเป็นกลุ่มทางดินแดน ทั้งนี้เพราะการพึ่งพาอาศัยกัน และการอยู่ร่วมกันเป็นปึกแผ่น ภายในกลุ่มเกิดขึ้นได้เนื่องจากคนในกลุ่มสำนึกเรื่องเอกภาพ และความสามารถของชุมชนอันเพียงพอในการ ควบคุมกระบวนการทางสังคมและวัฒนธรรม ซึ่งเกิดขึ้นในขอบเขตทางดินแดน (</a:t>
            </a:r>
            <a:r>
              <a:rPr lang="en-US" dirty="0" err="1"/>
              <a:t>Panyasing</a:t>
            </a:r>
            <a:r>
              <a:rPr lang="en-US" dirty="0"/>
              <a:t>, 1989)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976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60600" y="1670616"/>
            <a:ext cx="873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กรมการพัฒนาชุมชน (</a:t>
            </a:r>
            <a:r>
              <a:rPr lang="en-US" dirty="0" smtClean="0"/>
              <a:t>Department of Community Development, 1983) </a:t>
            </a:r>
            <a:r>
              <a:rPr lang="th-TH" dirty="0" smtClean="0"/>
              <a:t>ให้ความหมายว่า “ชุมชน” หมายถึง กลุ่มคนที่มีความคิดเห็นไปในแนวทางเดียวกัน และสามารถดำเนินงานกิจกรรมใดๆ เพื่อ ประโยชน์ร่วมกันได้ </a:t>
            </a:r>
          </a:p>
          <a:p>
            <a:endParaRPr lang="th-TH" dirty="0" smtClean="0"/>
          </a:p>
          <a:p>
            <a:r>
              <a:rPr lang="th-TH" dirty="0" smtClean="0"/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65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456998"/>
            <a:ext cx="89281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สรุป</a:t>
            </a:r>
            <a:r>
              <a:rPr lang="th-TH" dirty="0"/>
              <a:t>ได้ว่า ชุมชน หมายถึง พื้นที่ที่มีกลุ่มคนพักอาศัยอยู่ร่วมกันตั้งแต่สองคนขึ้นไปอยู่รวมกันระยะ เวลาที่ยาวนานจนเกิดความรู้สึกเป็นพวกเดียวกันไม่ว่าในเมืองหรือชนบท โดยกายภาพมีสิ่งอำนวยความ สะดวกในด้านการดำเนินชีวิตร่วมกัน เช่น มีถนนหนทางไฟฟ้า ประปา วัด/</a:t>
            </a:r>
            <a:r>
              <a:rPr lang="th-TH" dirty="0" err="1"/>
              <a:t>ศาสน</a:t>
            </a:r>
            <a:r>
              <a:rPr lang="th-TH" dirty="0"/>
              <a:t>สถาน โรงเรียน เป็นต้น คนกลุ่มนี้มีลักษณะทางสังคมและเศรษฐกิจบางอย่างร่วมกัน มีขอบเขตอาณาบริเวณที่ชัดเจน มีความสนใจ และปฏิบัติตนในวิถีชีวิตประจำวันที่คล้ายคลึงกัน และมีความสัมพันธ์กันภายในข้อตกลงของการอยู่ร่วมกัน ในกลุ่มของตนภายใต้กฎระเบียบกฎเกณฑ์เดียวกัน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37563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1012954"/>
            <a:ext cx="8864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โครงสร้างของชุมชน </a:t>
            </a:r>
          </a:p>
          <a:p>
            <a:r>
              <a:rPr lang="th-TH" dirty="0" smtClean="0"/>
              <a:t>	โครงสร้างของชุมชนหมายถึง ส่วนที่ประกอบและมีความสัมพันธ์เกี่ยวข้องกันเป็นโครงสร้างชุมชน ซึ่งประกอบด้วยส่วนใหญ่ ดังนี้</a:t>
            </a:r>
          </a:p>
          <a:p>
            <a:r>
              <a:rPr lang="th-TH" dirty="0"/>
              <a:t>	</a:t>
            </a:r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 1) กลุ่มคน หมายถึงการที่คน 2 คนหรือมากกว่านั้นเข้ามาติดต่อเกี่ยวข้องกันและมีปฏิสัมพันธ์ต่อ กันทางสังคมในชั่วเวลาหนึ่งด้วยความมุ่งหมายอย่างใดอย่างหนึ่งร่วมกันความมุ่งหมายนั้นอาจเป็นการร่วมมือ ช่วยเหลือกันหรือเป็นศัตรูต่อกันก็ได้ และในการมารวมกลุ่มนี้จะมีการคาดคะเนพฤติกรรมซึ่งกันและกัน และ จะต้องปรับปรุงพฤติกรรมให้เป็นไปในลักษณะที่คนในกลุ่มต้องการ ในแง่ของชีววิทยามนุษย์เป็นสิ่งมีชีวิต เช่นเดียวกันกับสิ่งมีชีวิตอื่นๆ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20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16100" y="564347"/>
            <a:ext cx="91313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ถ้าจะแบ่งกลุ่มโดยยึดความสัมพันธ์ของสมาชิกในกลุ่มเป็นหลัก ก็อาจแบ่งได้ 2 กลุ่ม ใหญ่ๆ คือ </a:t>
            </a:r>
          </a:p>
          <a:p>
            <a:r>
              <a:rPr lang="th-TH" dirty="0" smtClean="0"/>
              <a:t>	(1) กลุ่มปฐมภูมิ (</a:t>
            </a:r>
            <a:r>
              <a:rPr lang="en-US" dirty="0" smtClean="0"/>
              <a:t>Primary Groups) </a:t>
            </a:r>
            <a:r>
              <a:rPr lang="th-TH" dirty="0" smtClean="0"/>
              <a:t>สมาชิกของกลุ่มอาจจะมีความสัมพันธ์กันอย่างใกล้ชิดด้วย เหตุทางการเป็นเครือญาติมิตรภาพ ลักษณะความสัมพันธ์ของสมาชิกในกลุ่มจะใกล้ชิด มีความรู้สึกเป็นพวก เดียวกันอย่างลึกซึ้งพร้อมที่จะให้ความช่วยเหลือสนับสนุนเมื่อมีความจำเป็นโดยไม่หวังสิ่งตอบแทน ความ ใกล้ชิดนี้เป็นความสัมพันธ์กันทั้งทางร่างกายและจิตใจ สมาชิกในกลุ่มจะมีความรู้สึกร่วมกัน คือถ้าสมาชิกคน อื่นมีความทุกข์สมาชิกอื่นๆก็จะรู้สึกทุกข์ร้อนด้วยในทางตรงกันข้ามถ้าสมาชิกมีความสุข สมาชิกอื่นก็จะมี ความสุขด้วยเช่นกันกลุ่มปฐมภูมิมักจะมีขนาดเล็กมีหน้าที่สำคัญที่จะก่อให้เกิดกระบวนการเรียนรู้ทางสังคม หรือ “สังคม</a:t>
            </a:r>
            <a:r>
              <a:rPr lang="th-TH" dirty="0" err="1" smtClean="0"/>
              <a:t>กรณ์</a:t>
            </a:r>
            <a:r>
              <a:rPr lang="th-TH" dirty="0" smtClean="0"/>
              <a:t>” (</a:t>
            </a:r>
            <a:r>
              <a:rPr lang="en-US" dirty="0" smtClean="0"/>
              <a:t>Socialization) </a:t>
            </a:r>
            <a:r>
              <a:rPr lang="th-TH" dirty="0" smtClean="0"/>
              <a:t>แก่สมาชิกในอันที่จะทำตามตำแหน่งหน้าที่ของแต่ละคนได้ กลุ่มปฐมภูมิ ที่สำคัญมี 2 ชนิดคือ กลุ่มครอบครัว ซึ่งมีความผูกพันกันโดยเครือญาติ กลุ่มเพื่อนฝูง ซึ่งสัมพันธ์กันโดย มิตรภาพ กลุ่มเพื่อนร่วมชั้นเรียน เป็นต้น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70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582067"/>
            <a:ext cx="896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(2) กลุ่มทุติยภูมิ (</a:t>
            </a:r>
            <a:r>
              <a:rPr lang="en-US" dirty="0" smtClean="0"/>
              <a:t>Secondary Groups) </a:t>
            </a:r>
            <a:r>
              <a:rPr lang="th-TH" dirty="0" smtClean="0"/>
              <a:t>กลุ่มนี้จะเป็นกลุ่มที่สมาชิกของกลุ่มขาดความคุ้นเคย ใกล้ชิดสนิทสนม มีการพบปะกันเป็นครั้งคราว ความสัมพันธ์ของสมาชิกมักเป็นตามกำหนดกฎเกณฑ์ แบบแผนของกลุ่ม มีการสัมพันธ์กันเพื่อผลประโยชน์สิ่งใดสิ่งหนึ่ง การเข้าเป็นสมาชิกกลุ่มมักจะเป็นไปเพื่อ ผลประโยชน์ของคนใดคนหนึ่งมากกว่าความรู้สึกร่วมทางอารมณ์และเมื่อใดที่สมาชิกรู้สึกว่าตนจะไม่ได้รับ ประโยชน์หรือได้รับประโยชน์น้อยลง ก็อาจออกจากการเป็นสมาชิกได้ง่าย เพราะความสัมพันธ์ของสมาชิก มักเกิดจากผลประโยชน์มากกว่าอารมณ์ร่วม ตัวอย่างของกลุ่มทุติยภูมิ เช่น กลุ่มนายจ้างกับลูกจ้าง กลุ่ม พ่อค้ากับลูกค้า หน่วยราชการต่างๆ โดยปกติแล้วกลุ่มทุติยภูมิจะเป็นกลุ่มที่มีสมาชิกมากเป็นกลุ่มใหญ่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72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1435249"/>
            <a:ext cx="899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ผู้นำเป็นปัจจัยสำคัญต่อความสำเร็จของงานและองค์การ มีความเชื่อว่าผู้นำไม่ได้เป็นมาโดย กำเนิด การเป็นผู้นำสามารถสร้างขึ้นได้ จากการที่ผู้นั้นใช้ความพยายามและการทำงานหนัก (</a:t>
            </a:r>
            <a:r>
              <a:rPr lang="en-US" dirty="0" smtClean="0"/>
              <a:t>Leaders are not born, leaders are made and they are made by effort and hard work) </a:t>
            </a:r>
            <a:r>
              <a:rPr lang="th-TH" dirty="0" smtClean="0"/>
              <a:t>การเป็นผู้นำจึงเป็น เรื่องที่เรียนรู้ได้ ภาวะผู้นำจึงเป็นกระบวนการอิทธิผลที่ช่วย ให้กลุ่มสามารถบรรลุเป้าหมาย ซึ่งประกอบได้ด้วยหลายองค์ประกอบ ไม่ว่าจะเป็นการให้ความไว้วางใจและ เชื่อมั่นในภาวะผู้นำเพื่อเป็นตัวบ่งชี้ความน่าเชื่อถือได้มากที่สุดในความพอใจของพนักงานในองค์การ รวมถึง การสื่อความหมายที่มีประสิทธิผลโดยภาวะผู้นำที่มีประโยชน์ในขอบข่ายที่สำคัญสามขอบข่าย นั่นคือ กุญแจ ในการเอาชนะความไว้วางใจและความเชื่อมั่นของคนในองค์การ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93704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1012954"/>
            <a:ext cx="866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2) สถาบันทางสังคม เมื่อคนมาอยู่รวมกันเป็นกลุ่มแล้ว และมีวิวัฒนาการไปถึงขั้นตั้งองค์กรทาง สังคมแล้ว ก็จะมีการกำหนดแบบแผนของการปฏิบัติต่อกันของสมาชิกในกลุ่มเพื่อสามารถดำเนินการตาม ภารกิจกลุ่มได้ เป็นสิ่งที่สังคมกำหนดขึ้นเพื่อควบคุมพฤติกรรมของสมาชิกในสังคมให้ปฏิบัติไปในลักษณะที่ สังคมต้องการ เพื่อการดำรงอยู่ของสังคมนั้น (</a:t>
            </a:r>
            <a:r>
              <a:rPr lang="en-US" dirty="0" err="1" smtClean="0"/>
              <a:t>Laksila</a:t>
            </a:r>
            <a:r>
              <a:rPr lang="en-US" dirty="0" smtClean="0"/>
              <a:t>, 1992) </a:t>
            </a:r>
            <a:r>
              <a:rPr lang="th-TH" dirty="0" smtClean="0"/>
              <a:t>วิถีทางปฏิบัติซึ่งจัดตั้งขึ้นเป็นแบบแผน ภายในสังคมหนึ่ง ซึ่งเป็นที่ยอมรับกันโดยทั่วไปและเป็นทางการของคนในสังคมหรือประเพณีที่สังคมได้ตั้ง หรือวางไว้เป็นระเบียบแบบแผน (</a:t>
            </a:r>
            <a:r>
              <a:rPr lang="en-US" dirty="0" err="1" smtClean="0"/>
              <a:t>Hirunto</a:t>
            </a:r>
            <a:r>
              <a:rPr lang="en-US" dirty="0" smtClean="0"/>
              <a:t>, 1983; </a:t>
            </a:r>
            <a:r>
              <a:rPr lang="en-US" dirty="0" err="1" smtClean="0"/>
              <a:t>Maneerat</a:t>
            </a:r>
            <a:r>
              <a:rPr lang="en-US" dirty="0" smtClean="0"/>
              <a:t>, 1978)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366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247900" y="2305616"/>
            <a:ext cx="77851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สรุปได้ว่า สถาบันชุมชนหรือสังคม หมายถึง วิถีทางของการปฏิบัติซึ่งจัดขึ้นเพื่อก่อให้เกิดความเป็น ระบบระเบียบและเป็นมาตรฐานที่ดี เป็นที่ยอมรับของมวลชนในสังคมทั้งปวง โดยมีองค์กรเป็นเครื่องรองรับ ตอบสนองความต้องการในด้านต่างๆ ของสังคมได้เป็นอย่างดียิ่ง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90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89100" y="582067"/>
            <a:ext cx="89535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/>
              <a:t>การพัฒนาความรู้และทักษะของผู้นำชุมชน </a:t>
            </a:r>
          </a:p>
          <a:p>
            <a:endParaRPr lang="th-TH" sz="3600" b="1" dirty="0" smtClean="0"/>
          </a:p>
          <a:p>
            <a:r>
              <a:rPr lang="th-TH" dirty="0"/>
              <a:t>	</a:t>
            </a:r>
            <a:r>
              <a:rPr lang="th-TH" dirty="0" smtClean="0"/>
              <a:t>การพัฒนาความรู้และทักษะของผู้นำเป็นสิ่งที่จำเป็นอย่างยิ่ง เพราะการเสริมสร้างความรู้และ พัฒนาทักษะจะทำให้ผู้นำชุมชนมีโลกทัศน์ใหม่ต่องานพัฒนา การพัฒนาความรู้ ทักษะของผู้นำจึงเป็นสิ่งจะ ต้องนำมาพิจารณาควบคู่ไปกับการทำงานพัฒนาชุมชนมาประยุกต์ใช้ได้ตามความเหมาะสมในแต่ละชุมชน ผู้นำโดยส่วนใหญ่จะเป็นบุคคลที่มีความสนใจใฝ่รู้ศึกษาและพัฒนาตนเองอยู่เสมอ จะศึกษาด้วยตนเอง วิธี การศึกษาด้วยตนเองนั้น อาจเป็นการสังเกตสิ่งที่ตนเองพบเห็น แล้วจดจำมาทดลองปฏิบัติ หรือผ่านการพูด คุยแลกเปลี่ยนความคิดเห็นกับบุคคลต่างๆจัดกลุ่มพูดคุยสนทนา หลังจากผ่านการไปศึกษาดูงานภายนอก ลักษณะทางสังคมและวัฒนธรรม ตลอดจนสถานการณ์ของชุมชนของตน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90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39900" y="797511"/>
            <a:ext cx="8712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หลักการ</a:t>
            </a:r>
            <a:r>
              <a:rPr lang="th-TH" dirty="0" err="1" smtClean="0"/>
              <a:t>ดําเนินงาน</a:t>
            </a:r>
            <a:r>
              <a:rPr lang="th-TH" dirty="0" smtClean="0"/>
              <a:t>พัฒนาชุมชนจากแนวคิดพื้นฐาน หลักการพัฒนาได้</a:t>
            </a:r>
            <a:r>
              <a:rPr lang="th-TH" dirty="0" err="1" smtClean="0"/>
              <a:t>นํามาใช้</a:t>
            </a:r>
            <a:r>
              <a:rPr lang="th-TH" dirty="0" smtClean="0"/>
              <a:t>เป็นหลักในการดำเนินงานพัฒนาชุมชน ดังต่อไปนี้ </a:t>
            </a:r>
          </a:p>
          <a:p>
            <a:r>
              <a:rPr lang="th-TH" dirty="0"/>
              <a:t>	</a:t>
            </a:r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1</a:t>
            </a:r>
            <a:r>
              <a:rPr lang="th-TH" dirty="0" smtClean="0"/>
              <a:t>. ยึดหลักความมีศักดิ์ศรีและศักยภาพของประชาชน โดยการเปิดโอกาสให้ประชาชนในท้องถิ่นใช้ ศักยภาพที่มีอยู่ให้มากที่สุด และต้องเชื่อมั่นว่าประชาชนนั้นมีศักยภาพที่จะใช้ความรู้ ความสามารถที่จะ ปรับปรุงพัฒนาตนเองได้ จึงต้องให้โอกาสประชาชนในการคิด วางแผน เพื่อแก้ปัญหาชุมชนด้วยตัวของเขาเอง </a:t>
            </a:r>
          </a:p>
          <a:p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20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93900" y="1228398"/>
            <a:ext cx="8559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th-TH" dirty="0" smtClean="0"/>
              <a:t>2</a:t>
            </a:r>
            <a:r>
              <a:rPr lang="th-TH" dirty="0" smtClean="0"/>
              <a:t>. ยึดหลักการพึ่งตนเองของประชาชน ยึดมั่นเป็นหลักการ</a:t>
            </a:r>
            <a:r>
              <a:rPr lang="th-TH" dirty="0" err="1" smtClean="0"/>
              <a:t>สําคัญ</a:t>
            </a:r>
            <a:r>
              <a:rPr lang="th-TH" dirty="0" smtClean="0"/>
              <a:t>ว่าต้องสนับสนุนให้ประชาชนพึ่ง ตนเองได้ โดยการสร้างพลังชุมชนเพื่อพัฒนาชุมชน ส่วนรัฐบาลจะช่วยเหลือสนับสนุนอยู่เบื้องหลัง และช่วย เหลือในส่วนที่เกินขีดความสามารถของประชาชน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65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228398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3. ยึดหลักการมีส่วนร่วมของประชาชน เป็นการเปิดโอกาสให้ประชาชนในชุมชนร่วมคิด ตัดสินใจ วางแผน ปฏิบัติตามแผน และติดตามประเมินผลในกิจกรรม หรือโครงการใดๆ ที่จะ</a:t>
            </a:r>
            <a:r>
              <a:rPr lang="th-TH" dirty="0" err="1" smtClean="0"/>
              <a:t>ทํา</a:t>
            </a:r>
            <a:r>
              <a:rPr lang="th-TH" dirty="0" smtClean="0"/>
              <a:t>ในชุมชนท้องถิ่น เพื่อ ให้ประชาชนได้มีส่วนร่วมอย่างแท้จริงในการ</a:t>
            </a:r>
            <a:r>
              <a:rPr lang="th-TH" dirty="0" err="1" smtClean="0"/>
              <a:t>ดําเนินงาน</a:t>
            </a:r>
            <a:r>
              <a:rPr lang="th-TH" dirty="0" smtClean="0"/>
              <a:t> อันเป็นการปลูกฝัง</a:t>
            </a:r>
            <a:r>
              <a:rPr lang="th-TH" dirty="0" err="1" smtClean="0"/>
              <a:t>จิตสํานึก</a:t>
            </a:r>
            <a:r>
              <a:rPr lang="th-TH" dirty="0" smtClean="0"/>
              <a:t>ในเรื่องความเป็นเจ้าของ โครงการ หรือกิจกรรม 4. ยึดหลักประชาธิปไตย ในการ</a:t>
            </a:r>
            <a:r>
              <a:rPr lang="th-TH" dirty="0" err="1" smtClean="0"/>
              <a:t>ทํางาน</a:t>
            </a:r>
            <a:r>
              <a:rPr lang="th-TH" dirty="0" smtClean="0"/>
              <a:t>พัฒนาชุมชน จะต้องเริ่มด้วยการพูดคุย ประชุม ปรึกษา หารือร่วมกัน คิดร่วมกัน ตัดสินใจและ</a:t>
            </a:r>
            <a:r>
              <a:rPr lang="th-TH" dirty="0" err="1" smtClean="0"/>
              <a:t>ทํา</a:t>
            </a:r>
            <a:r>
              <a:rPr lang="th-TH" dirty="0" smtClean="0"/>
              <a:t>ร่วมกัน รวมถึงรับผิดชอบร่วมกันภายใต้ความช่วยเหลือซึ่งกันและ กันตามวิถีทางแห่งประชาธิปไตย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54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00200" y="1228398"/>
            <a:ext cx="9169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>
                <a:solidFill>
                  <a:srgbClr val="000000"/>
                </a:solidFill>
                <a:latin typeface="Arial" panose="020B0604020202020204" pitchFamily="34" charset="0"/>
              </a:rPr>
              <a:t>สรุป</a:t>
            </a:r>
            <a:endParaRPr lang="th-TH" sz="4000" dirty="0"/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ชุมชนมีบทบาทในการพัฒนาชุมชนอย่างมาก ซึ่งผู้นำชุมชนต้องมีความรู้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ความสามารถ มี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คุณธรรม มีความมุ่งมั่นในการ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ทำงาน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มีความเป็นกันเอง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สูง ซึ่ง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ผู้นำ</a:t>
            </a:r>
            <a:r>
              <a:rPr lang="th-TH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ชุมชนต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สามารถจำแนก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ออกเป็นผู้นำทาง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ความคิด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ทางด้าน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ศีลธรรม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พัฒนา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ชุมชนนั้นผู้นำต้อง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ยึดหลักความมีศักดิ์ศรีและศักยภาพของ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ประชาชน ยึด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หลักการ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พึ่งตนเอง ยึด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หลักการมีส่วนร่วมของประชาชนเป็นประเด็น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สำคัญ 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0095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65300" y="582067"/>
            <a:ext cx="85598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แบบฝึกหัด </a:t>
            </a:r>
            <a:endParaRPr lang="th-TH" sz="4000" dirty="0" smtClean="0">
              <a:solidFill>
                <a:srgbClr val="000000"/>
              </a:solidFill>
              <a:latin typeface="Arial" panose="020B0604020202020204" pitchFamily="34" charset="0"/>
              <a:cs typeface="+mj-cs"/>
            </a:endParaRPr>
          </a:p>
          <a:p>
            <a:endParaRPr lang="th-TH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ให้นักศึกษาอธิบายองค์ประกอบของผู้นำชุมชนคือ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อะไร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มีองค์ประกอบอะไรบ้าง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2 นักศึกษา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สามารถ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แบ่งผู้นำออกเป็น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กี่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ประเภท อะไรบ้าง และใช้หลักใด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ในการแบ่งภาวะ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ผู้นำ 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อธิบาย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3 ผู้นำที่ดีต้องมีลักษณะ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อย่างไร จงอธิ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บาย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4 ให้นักศึกษาอธิบายความหมายของชุมชนตามความเข้าใจของนักศึกษา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5 ผู้นำชุมชนที่นักศึกษาอาศัยอยู่ในปัจจุบันนี้เป็นผู้นำประเภท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ใด 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อธิบาย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7475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24000" y="754847"/>
            <a:ext cx="9042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/>
              <a:t>เอกสารอ้างอิง</a:t>
            </a:r>
            <a:endParaRPr lang="en-US" sz="4000" dirty="0" smtClean="0"/>
          </a:p>
          <a:p>
            <a:r>
              <a:rPr lang="en-US" dirty="0" err="1" smtClean="0">
                <a:cs typeface="+mj-cs"/>
              </a:rPr>
              <a:t>Bhutanaro</a:t>
            </a:r>
            <a:r>
              <a:rPr lang="en-US" dirty="0">
                <a:cs typeface="+mj-cs"/>
              </a:rPr>
              <a:t>, T. (2017). Leadership and Community </a:t>
            </a:r>
            <a:r>
              <a:rPr lang="en-US" dirty="0" smtClean="0">
                <a:cs typeface="+mj-cs"/>
              </a:rPr>
              <a:t>	Development</a:t>
            </a:r>
          </a:p>
          <a:p>
            <a:r>
              <a:rPr lang="en-US" dirty="0" err="1">
                <a:cs typeface="+mj-cs"/>
              </a:rPr>
              <a:t>Hirunto</a:t>
            </a:r>
            <a:r>
              <a:rPr lang="en-US" dirty="0">
                <a:cs typeface="+mj-cs"/>
              </a:rPr>
              <a:t>, U. (1983). Sociological terminology - Anthropology. </a:t>
            </a:r>
            <a:r>
              <a:rPr lang="en-US" dirty="0" smtClean="0">
                <a:cs typeface="+mj-cs"/>
              </a:rPr>
              <a:t>	Bangkok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Odean</a:t>
            </a:r>
            <a:r>
              <a:rPr lang="en-US" dirty="0">
                <a:cs typeface="+mj-cs"/>
              </a:rPr>
              <a:t> Store</a:t>
            </a:r>
            <a:r>
              <a:rPr lang="en-US" dirty="0" smtClean="0">
                <a:cs typeface="+mj-cs"/>
              </a:rPr>
              <a:t>.</a:t>
            </a:r>
          </a:p>
          <a:p>
            <a:r>
              <a:rPr lang="en-US" dirty="0" err="1">
                <a:cs typeface="+mj-cs"/>
              </a:rPr>
              <a:t>Kanchanachitra</a:t>
            </a:r>
            <a:r>
              <a:rPr lang="en-US" dirty="0">
                <a:cs typeface="+mj-cs"/>
              </a:rPr>
              <a:t>, C. (1987). Community Development (10th </a:t>
            </a:r>
            <a:r>
              <a:rPr lang="en-US" dirty="0" smtClean="0">
                <a:cs typeface="+mj-cs"/>
              </a:rPr>
              <a:t>	ed</a:t>
            </a:r>
            <a:r>
              <a:rPr lang="en-US" dirty="0">
                <a:cs typeface="+mj-cs"/>
              </a:rPr>
              <a:t>.). Bangkok: </a:t>
            </a:r>
            <a:r>
              <a:rPr lang="en-US" dirty="0" err="1">
                <a:cs typeface="+mj-cs"/>
              </a:rPr>
              <a:t>Ramkhamhaeng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University</a:t>
            </a:r>
          </a:p>
          <a:p>
            <a:r>
              <a:rPr lang="en-US" dirty="0" err="1">
                <a:cs typeface="+mj-cs"/>
              </a:rPr>
              <a:t>Khiawlie</a:t>
            </a:r>
            <a:r>
              <a:rPr lang="en-US" dirty="0">
                <a:cs typeface="+mj-cs"/>
              </a:rPr>
              <a:t>, J. (2017). Leadership and Community Leadership </a:t>
            </a:r>
            <a:r>
              <a:rPr lang="en-US" dirty="0" smtClean="0">
                <a:cs typeface="+mj-cs"/>
              </a:rPr>
              <a:t>	for </a:t>
            </a:r>
            <a:r>
              <a:rPr lang="en-US" dirty="0">
                <a:cs typeface="+mj-cs"/>
              </a:rPr>
              <a:t>Development</a:t>
            </a:r>
            <a:r>
              <a:rPr lang="en-US" dirty="0" smtClean="0">
                <a:cs typeface="+mj-cs"/>
              </a:rPr>
              <a:t>.</a:t>
            </a:r>
          </a:p>
          <a:p>
            <a:r>
              <a:rPr lang="en-US" dirty="0" err="1">
                <a:cs typeface="+mj-cs"/>
              </a:rPr>
              <a:t>Laksila</a:t>
            </a:r>
            <a:r>
              <a:rPr lang="en-US" dirty="0">
                <a:cs typeface="+mj-cs"/>
              </a:rPr>
              <a:t>, P. (1992). Thai Society and Culture. Bangkok: </a:t>
            </a:r>
            <a:r>
              <a:rPr lang="en-US" dirty="0" err="1">
                <a:cs typeface="+mj-cs"/>
              </a:rPr>
              <a:t>Pikanet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	Printing</a:t>
            </a:r>
            <a:r>
              <a:rPr lang="en-US" dirty="0">
                <a:cs typeface="+mj-cs"/>
              </a:rPr>
              <a:t>. </a:t>
            </a:r>
          </a:p>
          <a:p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28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500" y="883672"/>
            <a:ext cx="85725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cs typeface="+mj-cs"/>
              </a:rPr>
              <a:t>Maneerat</a:t>
            </a:r>
            <a:r>
              <a:rPr lang="en-US" dirty="0">
                <a:cs typeface="+mj-cs"/>
              </a:rPr>
              <a:t>, P. (1978). Social and Cultural Change. Bangkok: </a:t>
            </a:r>
            <a:r>
              <a:rPr lang="en-US" dirty="0" smtClean="0">
                <a:cs typeface="+mj-cs"/>
              </a:rPr>
              <a:t>	</a:t>
            </a:r>
            <a:r>
              <a:rPr lang="en-US" dirty="0" err="1" smtClean="0">
                <a:cs typeface="+mj-cs"/>
              </a:rPr>
              <a:t>Thammasat</a:t>
            </a:r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University. </a:t>
            </a:r>
          </a:p>
          <a:p>
            <a:r>
              <a:rPr lang="en-US" dirty="0" err="1">
                <a:cs typeface="+mj-cs"/>
              </a:rPr>
              <a:t>Panyasing</a:t>
            </a:r>
            <a:r>
              <a:rPr lang="en-US" dirty="0">
                <a:cs typeface="+mj-cs"/>
              </a:rPr>
              <a:t>, S. (1989). Community Development. </a:t>
            </a:r>
            <a:r>
              <a:rPr lang="en-US" dirty="0" err="1">
                <a:cs typeface="+mj-cs"/>
              </a:rPr>
              <a:t>Khon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	</a:t>
            </a:r>
            <a:r>
              <a:rPr lang="en-US" dirty="0" err="1" smtClean="0">
                <a:cs typeface="+mj-cs"/>
              </a:rPr>
              <a:t>Kaen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Khon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Kaen</a:t>
            </a:r>
            <a:r>
              <a:rPr lang="en-US" dirty="0">
                <a:cs typeface="+mj-cs"/>
              </a:rPr>
              <a:t> University. </a:t>
            </a:r>
            <a:endParaRPr lang="en-US" dirty="0" smtClean="0">
              <a:cs typeface="+mj-cs"/>
            </a:endParaRPr>
          </a:p>
          <a:p>
            <a:r>
              <a:rPr lang="en-US" dirty="0">
                <a:cs typeface="+mj-cs"/>
              </a:rPr>
              <a:t>Royal Academy. (1981). Dictionary of Sociolinguistics, </a:t>
            </a:r>
            <a:r>
              <a:rPr lang="en-US" dirty="0" smtClean="0">
                <a:cs typeface="+mj-cs"/>
              </a:rPr>
              <a:t>	English-Thai</a:t>
            </a:r>
            <a:r>
              <a:rPr lang="en-US" dirty="0">
                <a:cs typeface="+mj-cs"/>
              </a:rPr>
              <a:t>, Royal Academy. Bangkok: Royal Institute of Thailand. </a:t>
            </a:r>
            <a:endParaRPr lang="en-US" dirty="0" smtClean="0">
              <a:cs typeface="+mj-cs"/>
            </a:endParaRPr>
          </a:p>
          <a:p>
            <a:r>
              <a:rPr lang="en-US" dirty="0" err="1" smtClean="0">
                <a:cs typeface="+mj-cs"/>
              </a:rPr>
              <a:t>Techarin</a:t>
            </a:r>
            <a:r>
              <a:rPr lang="en-US" dirty="0">
                <a:cs typeface="+mj-cs"/>
              </a:rPr>
              <a:t>, P. (2004). Policy and Strategy of Community </a:t>
            </a:r>
            <a:r>
              <a:rPr lang="en-US" dirty="0" smtClean="0">
                <a:cs typeface="+mj-cs"/>
              </a:rPr>
              <a:t>	Participation </a:t>
            </a:r>
            <a:r>
              <a:rPr lang="en-US" dirty="0">
                <a:cs typeface="+mj-cs"/>
              </a:rPr>
              <a:t>in Current Development Strategies. </a:t>
            </a:r>
            <a:r>
              <a:rPr lang="en-US" dirty="0" smtClean="0">
                <a:cs typeface="+mj-cs"/>
              </a:rPr>
              <a:t>	Bangkok</a:t>
            </a:r>
            <a:r>
              <a:rPr lang="en-US" dirty="0">
                <a:cs typeface="+mj-cs"/>
              </a:rPr>
              <a:t>: </a:t>
            </a:r>
            <a:endParaRPr lang="en-US" dirty="0" smtClean="0">
              <a:cs typeface="+mj-cs"/>
            </a:endParaRPr>
          </a:p>
          <a:p>
            <a:r>
              <a:rPr lang="en-US" dirty="0" err="1" smtClean="0">
                <a:cs typeface="+mj-cs"/>
              </a:rPr>
              <a:t>Saksopa</a:t>
            </a:r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Publishing. </a:t>
            </a:r>
            <a:r>
              <a:rPr lang="en-US" dirty="0" err="1">
                <a:cs typeface="+mj-cs"/>
              </a:rPr>
              <a:t>Thammachati</a:t>
            </a:r>
            <a:r>
              <a:rPr lang="en-US" dirty="0">
                <a:cs typeface="+mj-cs"/>
              </a:rPr>
              <a:t>, R. (2017). Leadership</a:t>
            </a:r>
          </a:p>
        </p:txBody>
      </p:sp>
    </p:spTree>
    <p:extLst>
      <p:ext uri="{BB962C8B-B14F-4D97-AF65-F5344CB8AC3E}">
        <p14:creationId xmlns:p14="http://schemas.microsoft.com/office/powerpoint/2010/main" val="22197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3700" y="1443841"/>
            <a:ext cx="8966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องค์ประกอบของผู้นำชุมชน</a:t>
            </a:r>
          </a:p>
          <a:p>
            <a:pPr algn="ctr"/>
            <a:endParaRPr lang="th-TH" b="1" dirty="0" smtClean="0"/>
          </a:p>
          <a:p>
            <a:r>
              <a:rPr lang="th-TH" dirty="0" smtClean="0"/>
              <a:t>	ผู้นำในระดับชุมชนมีความสำคัญต่อการพัฒนาชุมชนเป็นอย่างมาก เพราะสามารถนำพาชุมชนของ ตนไปสู่การพัฒนาที่มีความเหมาะสมกับการเชื่อมโยงไปสู่การพัฒนาในระดับภูมิภาคและระดับประเทศ ซึ่ง องค์ประกอบของผู้นำชุมชนมีลักษณะที่ไม่ต่างจากลักษณะของผู้นำทั่วไป เพียงแต่ความเป็นผู้นำในระดับชุมชนนั้นจะมีความเป็นกันเองกับชาวบ้าน มีความใกล้ชิดและเป็นระบบเครือญาติซึ่งสามารถสรุปได้ดังนี้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8950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78000" y="1403916"/>
            <a:ext cx="8763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องค์ประกอบของผู้นำชุมชน</a:t>
            </a:r>
          </a:p>
          <a:p>
            <a:pPr algn="ctr"/>
            <a:endParaRPr lang="th-TH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มีความรู้ ความสามารถในกิจกรรมที่มีอยู่ในชุมชนเป็นอย่างดี 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มีคุณธรรม เช่น ความโอบอ้อมอารี เป็นที่ยอมรับได้ในชุมชน 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มีความมุ่งมั่นในการทำงาน </a:t>
            </a:r>
          </a:p>
          <a:p>
            <a:pPr marL="514350" indent="-514350">
              <a:buAutoNum type="arabicPeriod"/>
            </a:pPr>
            <a:r>
              <a:rPr lang="th-TH" dirty="0" smtClean="0"/>
              <a:t>สามารถประสานต่อรองเรื่องต่างๆ ได้ 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มีฐานะค่อนข้างมั่นคง </a:t>
            </a:r>
          </a:p>
          <a:p>
            <a:pPr marL="514350" indent="-514350">
              <a:buAutoNum type="arabicPeriod"/>
            </a:pPr>
            <a:r>
              <a:rPr lang="th-TH" dirty="0" smtClean="0"/>
              <a:t>มีความเป็นกันเองสูง หรือมีมนุษย์สัมพันธ์ที่ดี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638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08200" y="922229"/>
            <a:ext cx="8648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ประเภทของผู้นำชุมชน </a:t>
            </a:r>
          </a:p>
          <a:p>
            <a:r>
              <a:rPr lang="th-TH" dirty="0" smtClean="0"/>
              <a:t>สามารถแบ่งออกเป็น 2 ประเภท คือ </a:t>
            </a:r>
          </a:p>
          <a:p>
            <a:endParaRPr lang="th-TH" dirty="0"/>
          </a:p>
          <a:p>
            <a:r>
              <a:rPr lang="th-TH" dirty="0" smtClean="0"/>
              <a:t>	1. ผู้นำที่เป็นทางการ เช่น ข้าราชการครู ตำรวจ คณะกรรมการพัฒนาหมู่บ้าน กำนัน สารวัตร กำนัน ผู้ใหญ่บ้าน ผู้ช่วยผู้ใหญ่บ้าน สมาชิกองค์การบริหารส่วนตำบล (ส.</a:t>
            </a:r>
            <a:r>
              <a:rPr lang="th-TH" dirty="0" err="1" smtClean="0"/>
              <a:t>อบต</a:t>
            </a:r>
            <a:r>
              <a:rPr lang="th-TH" dirty="0" smtClean="0"/>
              <a:t>.) ฯลฯ ซึ่งได้รับการแต่งตั้ง อย่างเป็นทางการ </a:t>
            </a:r>
          </a:p>
          <a:p>
            <a:endParaRPr lang="th-TH" dirty="0"/>
          </a:p>
          <a:p>
            <a:r>
              <a:rPr lang="th-TH" dirty="0" smtClean="0"/>
              <a:t>	2. ผู้นำที่ไม่เป็นทางการ เช่น พระภิกษุสงฆ์ ปราชญ์ชาวบ้าน (ผู้มีความรู้ความสามารถในด้าน ต่างๆ) ข้าราชการบำนาญ หรือผู้มีฐานะทางการเงินดี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7314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87500" y="366623"/>
            <a:ext cx="9004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/>
              <a:t>ประเภทของผู้นำชุมชน </a:t>
            </a:r>
          </a:p>
          <a:p>
            <a:r>
              <a:rPr lang="th-TH" dirty="0" smtClean="0"/>
              <a:t>	</a:t>
            </a:r>
          </a:p>
          <a:p>
            <a:r>
              <a:rPr lang="th-TH" dirty="0" smtClean="0"/>
              <a:t>	ผู้นำคนหนึ่งๆ สามารถจัดอยู่ได้ในหลายประเภท โดยมีลักษณะของการผสมผสานอยู่ในบุคคลคน เดียวกันก็ได้ ซึ่งสามารถจัดประเภทของผู้นำได้ดังต่อไปนี้ </a:t>
            </a:r>
          </a:p>
          <a:p>
            <a:r>
              <a:rPr lang="th-TH" dirty="0"/>
              <a:t>	</a:t>
            </a:r>
            <a:r>
              <a:rPr lang="th-TH" dirty="0" smtClean="0"/>
              <a:t>1. ผู้นำทางความคิด จะเป็นผู้นำที่นำเสนอความคิดในการพัฒนา เช่น คิดที่จะพัฒนาคนแล้วพัฒนา เศรษฐกิจ การพึ่งตนเองทางการเกษตรด้วยการทำเกษตรผสมผสาน การวิเคราะห์ชุมชน และทางเลือกใน การแก้ไขปัญหา วิเคราะห์ศักยภาพกลุ่มคนจน และการจัดการศึกษาเพื่อชุมชนโดยมีกิจกรรมที่ทำร่วมกัน </a:t>
            </a:r>
          </a:p>
          <a:p>
            <a:r>
              <a:rPr lang="th-TH" dirty="0"/>
              <a:t>	</a:t>
            </a:r>
            <a:r>
              <a:rPr lang="th-TH" dirty="0" smtClean="0"/>
              <a:t>2. ผู้นำทางด้านศีลธรรม โดยมีพระภิกษุสงฆ์เป็นผู้นำเริ่มจากการเทศน์สอนกรรมฐาน การลดละ อบายมุขและประยุกต์กับงานพัฒนา </a:t>
            </a:r>
          </a:p>
          <a:p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870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1201629"/>
            <a:ext cx="878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/>
              <a:t>ประเภทของผู้นำชุมชน </a:t>
            </a:r>
          </a:p>
          <a:p>
            <a:endParaRPr lang="th-TH" dirty="0" smtClean="0"/>
          </a:p>
          <a:p>
            <a:r>
              <a:rPr lang="th-TH" dirty="0" smtClean="0"/>
              <a:t>              3</a:t>
            </a:r>
            <a:r>
              <a:rPr lang="th-TH" dirty="0"/>
              <a:t>. ผู้นำทางด้านอาชีพ เทคนิค การปฏิบัติ </a:t>
            </a:r>
          </a:p>
          <a:p>
            <a:r>
              <a:rPr lang="th-TH" dirty="0"/>
              <a:t>	4. ผู้นำด้านการพูด แบบกระตุ้นเร่งเร้าทั้งแนวคิด และการปฏิบัติ </a:t>
            </a:r>
          </a:p>
          <a:p>
            <a:r>
              <a:rPr lang="th-TH" dirty="0"/>
              <a:t>	5. ผู้นำที่สามารถประยุกต์งานราชการกับเป้าหมาย เพื่อชาวบ้าน </a:t>
            </a:r>
          </a:p>
          <a:p>
            <a:r>
              <a:rPr lang="th-TH" dirty="0"/>
              <a:t>	6. ผู้นำทางการประสานทรัพยากรภายในและภายนอกชุมชน </a:t>
            </a:r>
          </a:p>
        </p:txBody>
      </p:sp>
    </p:spTree>
    <p:extLst>
      <p:ext uri="{BB962C8B-B14F-4D97-AF65-F5344CB8AC3E}">
        <p14:creationId xmlns:p14="http://schemas.microsoft.com/office/powerpoint/2010/main" val="409538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70000" y="589290"/>
            <a:ext cx="94361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คุณลักษณะของผู้นำ</a:t>
            </a:r>
          </a:p>
          <a:p>
            <a:r>
              <a:rPr lang="th-TH" dirty="0" smtClean="0"/>
              <a:t>	คุณสมบัติที่ผู้นำแต่ละท่านมีอยู่โดยไม่จำเป็นต้องเหมือนกันโดย</a:t>
            </a:r>
            <a:r>
              <a:rPr lang="th-TH" dirty="0" err="1" smtClean="0"/>
              <a:t>หลักการสัป</a:t>
            </a:r>
            <a:r>
              <a:rPr lang="th-TH" dirty="0" smtClean="0"/>
              <a:t>ปุ</a:t>
            </a:r>
            <a:r>
              <a:rPr lang="th-TH" dirty="0" err="1" smtClean="0"/>
              <a:t>ริส</a:t>
            </a:r>
            <a:r>
              <a:rPr lang="th-TH" dirty="0" smtClean="0"/>
              <a:t>ธรรม คือ คุณธรรม ของผู้นำที่จะต้องรู้เหตุ รู้ผล รู้ตน รู้ประมาณ รู้กาลเวลา รู้ชุมชน รู้บุคคล และเลือกใช้คุณธรรมนั้นอย่าง เหมาะสม เพราะถ้าผู้นำรู้จักสภาพการณ์ที่เหมาะสมย่อมสามารถที่จะนำพาสังคมไปสู่ความเป็นสังคมแห่ง ความดีงาม หลักการที่ทำให้เป็นผู้นำนั้นประกอบด้วยหลายองค์ประกอบ การรู้จักตนเองและค้นหาปรับปรุง ตัวเอง ให้รู้จักตัวเอง ให้เกิดความเชี่ยวชาญ เพื่อชี้นำองค์กรสู่สิ่งใหม่ๆ ด้วยความรับผิดชอบและมีการ วางแผนในการดำเนินงานเพื่อให้เป็นแบบอย่างแก่คนในชุมชน รวมถึงเป็นตัวอย่างให้กับบุคคลอื่น และเข้าถึง ผู้คนในชุมชนด้วยความเข้าใจ ทำให้สามารถสื่อสารกับผู้คนในชุมชนได้ง่าย เพื่อให้การสื่อความหมายเป็น แนวทางก้าวไปสู่ความสำเร็จดังกล่าว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6738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16100" y="519936"/>
            <a:ext cx="8953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ผู้นำที่ดีต้องเป็นบุคคลที่มีศีล สมาธิ และปัญญา ที่จะพัฒนาตนเองและสังคมไปสู่จุดหมาย (</a:t>
            </a:r>
            <a:r>
              <a:rPr lang="en-US" dirty="0" err="1" smtClean="0"/>
              <a:t>Khiawlie</a:t>
            </a:r>
            <a:r>
              <a:rPr lang="en-US" dirty="0" smtClean="0"/>
              <a:t>, 2017) </a:t>
            </a:r>
            <a:r>
              <a:rPr lang="th-TH" dirty="0" smtClean="0"/>
              <a:t>คุณลักษณะอีกประการหนึ่งที่แสดงออกถึงการเป็นผู้นำที่มีวุฒิภาวะคือ ความตระหนักใน ความรับผิดชอบ เช่น ความรับผิดชอบต่อหน้าที่ที่ได้รับเลือกเข้ามาเป็นผู้นำ ความรับผิดชอบต่อชุมชนและ สังคมส่วนรวม เป็นต้น โดยมีลักษณะของการเกิดผู้นำ ได้แก่ </a:t>
            </a:r>
          </a:p>
          <a:p>
            <a:r>
              <a:rPr lang="th-TH" dirty="0"/>
              <a:t>	</a:t>
            </a:r>
            <a:r>
              <a:rPr lang="th-TH" dirty="0" smtClean="0"/>
              <a:t>1) ผู้นำที่เกิดจากการพัฒนาชุมชน ผู้นำประเภทนี้ทำให้ชาวชุมชนเชื่อมั่นและเข้าร่วมกิจกรรม ตลอด ลักษณะผู้นำประเภทนี้ เน้นการประชาสัมพันธ์ การประชุม การประสานกับเพื่อนชุมชนอื่นๆ และ ถ่ายทอดได้ดี สมาชิกเข้าใจง่าย มีความโปร่งใส เคารพกติกาที่วางร่วมกัน </a:t>
            </a:r>
          </a:p>
          <a:p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65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583</TotalTime>
  <Words>226</Words>
  <Application>Microsoft Office PowerPoint</Application>
  <PresentationFormat>แบบจอกว้าง</PresentationFormat>
  <Paragraphs>92</Paragraphs>
  <Slides>29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5" baseType="lpstr">
      <vt:lpstr>Angsana New</vt:lpstr>
      <vt:lpstr>Arial</vt:lpstr>
      <vt:lpstr>Calibri</vt:lpstr>
      <vt:lpstr>Calibri Light</vt:lpstr>
      <vt:lpstr>Cordia New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24</cp:revision>
  <dcterms:created xsi:type="dcterms:W3CDTF">2022-05-25T14:38:05Z</dcterms:created>
  <dcterms:modified xsi:type="dcterms:W3CDTF">2022-06-05T18:12:50Z</dcterms:modified>
</cp:coreProperties>
</file>