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5"/>
  </p:handoutMasterIdLst>
  <p:sldIdLst>
    <p:sldId id="284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301" r:id="rId11"/>
    <p:sldId id="299" r:id="rId12"/>
    <p:sldId id="258" r:id="rId13"/>
    <p:sldId id="279" r:id="rId14"/>
    <p:sldId id="259" r:id="rId15"/>
    <p:sldId id="260" r:id="rId16"/>
    <p:sldId id="262" r:id="rId17"/>
    <p:sldId id="263" r:id="rId18"/>
    <p:sldId id="264" r:id="rId19"/>
    <p:sldId id="267" r:id="rId20"/>
    <p:sldId id="285" r:id="rId21"/>
    <p:sldId id="280" r:id="rId22"/>
    <p:sldId id="268" r:id="rId23"/>
    <p:sldId id="286" r:id="rId24"/>
    <p:sldId id="281" r:id="rId25"/>
    <p:sldId id="269" r:id="rId26"/>
    <p:sldId id="270" r:id="rId27"/>
    <p:sldId id="271" r:id="rId28"/>
    <p:sldId id="282" r:id="rId29"/>
    <p:sldId id="272" r:id="rId30"/>
    <p:sldId id="290" r:id="rId31"/>
    <p:sldId id="288" r:id="rId32"/>
    <p:sldId id="302" r:id="rId33"/>
    <p:sldId id="303" r:id="rId34"/>
  </p:sldIdLst>
  <p:sldSz cx="12192000" cy="6858000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C0E11-3032-476C-94BC-6642B8A78236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82639-AAFA-40A5-9FDF-0D5A5E7F6FF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0296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047C-AA7D-4E50-B5C4-76D4AF554EBD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5F3E-A02C-4423-80F4-A1F6C35F8744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51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047C-AA7D-4E50-B5C4-76D4AF554EBD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5F3E-A02C-4423-80F4-A1F6C35F8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825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047C-AA7D-4E50-B5C4-76D4AF554EBD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5F3E-A02C-4423-80F4-A1F6C35F8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637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047C-AA7D-4E50-B5C4-76D4AF554EBD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5F3E-A02C-4423-80F4-A1F6C35F8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740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047C-AA7D-4E50-B5C4-76D4AF554EBD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5F3E-A02C-4423-80F4-A1F6C35F8744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46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047C-AA7D-4E50-B5C4-76D4AF554EBD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5F3E-A02C-4423-80F4-A1F6C35F8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29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047C-AA7D-4E50-B5C4-76D4AF554EBD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5F3E-A02C-4423-80F4-A1F6C35F8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874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047C-AA7D-4E50-B5C4-76D4AF554EBD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5F3E-A02C-4423-80F4-A1F6C35F8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66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047C-AA7D-4E50-B5C4-76D4AF554EBD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5F3E-A02C-4423-80F4-A1F6C35F8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40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AD6047C-AA7D-4E50-B5C4-76D4AF554EBD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285F3E-A02C-4423-80F4-A1F6C35F8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85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047C-AA7D-4E50-B5C4-76D4AF554EBD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5F3E-A02C-4423-80F4-A1F6C35F8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657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AD6047C-AA7D-4E50-B5C4-76D4AF554EBD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0285F3E-A02C-4423-80F4-A1F6C35F8744}" type="slidenum">
              <a:rPr lang="th-TH" smtClean="0"/>
              <a:t>‹#›</a:t>
            </a:fld>
            <a:endParaRPr lang="th-TH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46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03400" y="1228398"/>
            <a:ext cx="82423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บทที่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5</a:t>
            </a:r>
            <a:endParaRPr lang="th-TH" sz="4000" dirty="0" smtClean="0">
              <a:solidFill>
                <a:srgbClr val="000000"/>
              </a:solidFill>
              <a:latin typeface="Arial" panose="020B0604020202020204" pitchFamily="34" charset="0"/>
              <a:cs typeface="+mj-cs"/>
            </a:endParaRPr>
          </a:p>
          <a:p>
            <a:pPr algn="ctr"/>
            <a:r>
              <a:rPr lang="th-TH" sz="4000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การ</a:t>
            </a:r>
            <a:r>
              <a:rPr lang="th-TH" sz="4000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พัฒนาภาวะผู้นำ</a:t>
            </a:r>
            <a:endParaRPr lang="th-TH" sz="4000" dirty="0"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	</a:t>
            </a:r>
            <a:r>
              <a:rPr lang="th-TH" dirty="0"/>
              <a:t> ผู้ที่ประสบความสำเร็จในการปฏิบัติงานจะต้องอาศัยวิธีการหลากหลาย วิธีมา</a:t>
            </a:r>
            <a:r>
              <a:rPr lang="th-TH" dirty="0" err="1"/>
              <a:t>บูรณา</a:t>
            </a:r>
            <a:r>
              <a:rPr lang="th-TH" dirty="0"/>
              <a:t>การสร้างความเป็นผู้นำ ซึ่งแต่ละบุคคลนั้นต้องมีความเป็นผู้นำอยู่ในตนเอง จะต่างก็เพียงแต่บางคนมีมาก บางคนมีน้อย ผู้นำที่ดี คือ ผู้ที่สามารถเปลี่ยนสิ่งที่อาจ เป็นไปไม่ได้ให้เป็นสิ่งที่เป็นไปได้จริง ๆ การเป็นผู้นำ มิได้มีมาแต่กำเนินเท่านั้น หากแต่ บุคคลสามารถได้รับการเรียนรู้การพัฒนาได้ ถ้าหากมีความปรารถนาจะเป็นผู้นำที่ดีก็ต้อง </a:t>
            </a:r>
            <a:r>
              <a:rPr lang="th-TH" dirty="0" smtClean="0"/>
              <a:t>เรียนรู้</a:t>
            </a:r>
            <a:r>
              <a:rPr lang="th-TH" dirty="0"/>
              <a:t>และ</a:t>
            </a:r>
            <a:r>
              <a:rPr lang="th-TH" dirty="0" smtClean="0"/>
              <a:t>พัฒนาได้ 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2270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387600" y="1099116"/>
            <a:ext cx="83185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วิเชียร </a:t>
            </a:r>
            <a:r>
              <a:rPr lang="th-TH" b="1" dirty="0" err="1"/>
              <a:t>วิทย</a:t>
            </a:r>
            <a:r>
              <a:rPr lang="th-TH" b="1" dirty="0"/>
              <a:t>อุดุม </a:t>
            </a:r>
            <a:r>
              <a:rPr lang="th-TH" dirty="0" smtClean="0"/>
              <a:t> </a:t>
            </a:r>
            <a:r>
              <a:rPr lang="th-TH" dirty="0"/>
              <a:t>กล่าวว่า วิธีการการพัฒนา</a:t>
            </a:r>
            <a:r>
              <a:rPr lang="th-TH" dirty="0" smtClean="0"/>
              <a:t>ภาวะผู้นำ </a:t>
            </a:r>
            <a:r>
              <a:rPr lang="th-TH" dirty="0"/>
              <a:t>ประกอบด้วย </a:t>
            </a:r>
            <a:endParaRPr lang="th-TH" dirty="0" smtClean="0"/>
          </a:p>
          <a:p>
            <a:r>
              <a:rPr lang="th-TH" dirty="0" smtClean="0"/>
              <a:t>โปรแกรม</a:t>
            </a:r>
            <a:r>
              <a:rPr lang="th-TH" dirty="0"/>
              <a:t>ฝึกอบรม </a:t>
            </a:r>
            <a:endParaRPr lang="th-TH" dirty="0" smtClean="0"/>
          </a:p>
          <a:p>
            <a:r>
              <a:rPr lang="th-TH" dirty="0" smtClean="0"/>
              <a:t>กิจกรรม</a:t>
            </a:r>
            <a:r>
              <a:rPr lang="th-TH" dirty="0"/>
              <a:t>เพื่อ</a:t>
            </a:r>
            <a:r>
              <a:rPr lang="th-TH" dirty="0" smtClean="0"/>
              <a:t>พัฒนาการ</a:t>
            </a:r>
          </a:p>
          <a:p>
            <a:r>
              <a:rPr lang="th-TH" dirty="0" smtClean="0"/>
              <a:t>มอบหมาย</a:t>
            </a:r>
            <a:r>
              <a:rPr lang="th-TH" dirty="0"/>
              <a:t>งานพิเศษ </a:t>
            </a:r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/>
              <a:t>หมุนเวียนตำแหน่ง </a:t>
            </a:r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/>
              <a:t>เรียนรู้โดยการปฏิบัติ </a:t>
            </a:r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/>
              <a:t>ให้</a:t>
            </a:r>
            <a:r>
              <a:rPr lang="th-TH" dirty="0" smtClean="0"/>
              <a:t>คำปรึกษา</a:t>
            </a:r>
          </a:p>
          <a:p>
            <a:r>
              <a:rPr lang="th-TH" dirty="0" smtClean="0"/>
              <a:t>และ</a:t>
            </a:r>
            <a:r>
              <a:rPr lang="th-TH" dirty="0"/>
              <a:t>นำเทคนิคการ พัฒนาตนเอง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04811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0700" y="1012954"/>
            <a:ext cx="89535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err="1" smtClean="0"/>
              <a:t>เนตร์</a:t>
            </a:r>
            <a:r>
              <a:rPr lang="th-TH" b="1" dirty="0" err="1"/>
              <a:t>พัณณา</a:t>
            </a:r>
            <a:r>
              <a:rPr lang="th-TH" b="1" dirty="0"/>
              <a:t> ยาวิราช </a:t>
            </a:r>
            <a:r>
              <a:rPr lang="th-TH" b="1" dirty="0" smtClean="0"/>
              <a:t> </a:t>
            </a:r>
            <a:r>
              <a:rPr lang="th-TH" dirty="0"/>
              <a:t>ให้แนวทางการพัฒนาภาวะผู้นำ ไว้ว่า การพัฒนาภาวะ</a:t>
            </a:r>
            <a:r>
              <a:rPr lang="th-TH" dirty="0" smtClean="0"/>
              <a:t>ผู้นำ คือ การ</a:t>
            </a:r>
            <a:r>
              <a:rPr lang="th-TH" dirty="0"/>
              <a:t>ประชุมสัมมนา และการพัฒนาตนเอง โดยการพัฒนา บุคลิกภาพ การพัฒนาความรู้ ความสามารถทักษะในการทำงาน การพัฒนาในด้านการ ปรับตัวให้</a:t>
            </a:r>
            <a:r>
              <a:rPr lang="th-TH" dirty="0" smtClean="0"/>
              <a:t>ทันสมัย</a:t>
            </a:r>
          </a:p>
          <a:p>
            <a:endParaRPr lang="th-TH" dirty="0"/>
          </a:p>
          <a:p>
            <a:r>
              <a:rPr lang="th-TH" dirty="0" smtClean="0"/>
              <a:t> </a:t>
            </a:r>
            <a:r>
              <a:rPr lang="en-US" dirty="0" err="1" smtClean="0"/>
              <a:t>Dessler</a:t>
            </a:r>
            <a:r>
              <a:rPr lang="en-US" dirty="0" smtClean="0"/>
              <a:t> </a:t>
            </a:r>
            <a:r>
              <a:rPr lang="th-TH" dirty="0"/>
              <a:t>ได้แบ่งวิธีการพัฒนาเป็น 3 วิธี คือ </a:t>
            </a:r>
            <a:endParaRPr lang="th-TH" dirty="0" smtClean="0"/>
          </a:p>
          <a:p>
            <a:r>
              <a:rPr lang="en-US" dirty="0" smtClean="0"/>
              <a:t>1. </a:t>
            </a:r>
            <a:r>
              <a:rPr lang="th-TH" dirty="0" smtClean="0"/>
              <a:t>การ </a:t>
            </a:r>
            <a:r>
              <a:rPr lang="th-TH" dirty="0"/>
              <a:t>พัฒนาขณะปฏิบัติงาน ประกอบด้วย การสอนงาน การแต่งตั้งเป็นกรรมการลำดับรอง การเรียนรู้จากการปฏิบัติงานจริง </a:t>
            </a:r>
            <a:endParaRPr lang="th-TH" dirty="0" smtClean="0"/>
          </a:p>
          <a:p>
            <a:r>
              <a:rPr lang="en-US" dirty="0" smtClean="0"/>
              <a:t>2.</a:t>
            </a:r>
            <a:r>
              <a:rPr lang="th-TH" dirty="0" smtClean="0"/>
              <a:t>การ</a:t>
            </a:r>
            <a:r>
              <a:rPr lang="th-TH" dirty="0"/>
              <a:t>พัฒนานอกจากการปฏิบัติงาน ประกอบด้วย โครงการร่วมมือกับมหาวิทยาลัย การวิเคราะห์งานจากตัวอย่าง การปฏิบัติตัวแบบ การพัฒนาโดยศูนย์ในหน่วยงาน </a:t>
            </a:r>
            <a:endParaRPr lang="th-TH" dirty="0" smtClean="0"/>
          </a:p>
          <a:p>
            <a:r>
              <a:rPr lang="en-US" dirty="0" smtClean="0"/>
              <a:t>3. </a:t>
            </a:r>
            <a:r>
              <a:rPr lang="th-TH" dirty="0" smtClean="0"/>
              <a:t>การ</a:t>
            </a:r>
            <a:r>
              <a:rPr lang="th-TH" dirty="0"/>
              <a:t>พัฒนาด้วยวิธีเทคนิคพิเศษ</a:t>
            </a:r>
          </a:p>
        </p:txBody>
      </p:sp>
    </p:spTree>
    <p:extLst>
      <p:ext uri="{BB962C8B-B14F-4D97-AF65-F5344CB8AC3E}">
        <p14:creationId xmlns:p14="http://schemas.microsoft.com/office/powerpoint/2010/main" val="1576387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0700" y="989836"/>
            <a:ext cx="8636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latin typeface="roboto"/>
              </a:rPr>
              <a:t> </a:t>
            </a:r>
            <a:r>
              <a:rPr lang="th-TH" sz="4000" dirty="0" smtClean="0">
                <a:latin typeface="roboto"/>
              </a:rPr>
              <a:t>การพัฒนาภาวะผู้นำให้กับผู้นำ</a:t>
            </a:r>
            <a:endParaRPr lang="th-TH" sz="4000" dirty="0">
              <a:latin typeface="roboto"/>
            </a:endParaRPr>
          </a:p>
          <a:p>
            <a:endParaRPr lang="th-TH" b="1" i="0" dirty="0" smtClean="0">
              <a:effectLst/>
              <a:latin typeface="Sarabun"/>
            </a:endParaRPr>
          </a:p>
          <a:p>
            <a:r>
              <a:rPr lang="th-TH" b="1" i="0" dirty="0" smtClean="0">
                <a:effectLst/>
                <a:latin typeface="Sarabun"/>
              </a:rPr>
              <a:t>1</a:t>
            </a:r>
            <a:r>
              <a:rPr lang="th-TH" b="1" i="0" dirty="0" smtClean="0">
                <a:effectLst/>
                <a:latin typeface="Sarabun"/>
              </a:rPr>
              <a:t>. ฝึกทำงานกันเป็นทีม</a:t>
            </a:r>
            <a:endParaRPr lang="th-TH" b="0" i="0" dirty="0" smtClean="0">
              <a:effectLst/>
              <a:latin typeface="Sarabun"/>
            </a:endParaRPr>
          </a:p>
          <a:p>
            <a:r>
              <a:rPr lang="th-TH" b="0" i="0" dirty="0" smtClean="0">
                <a:effectLst/>
                <a:latin typeface="Verdana" panose="020B0604030504040204" pitchFamily="34" charset="0"/>
              </a:rPr>
              <a:t>	</a:t>
            </a:r>
          </a:p>
          <a:p>
            <a:r>
              <a:rPr lang="th-TH" dirty="0">
                <a:latin typeface="Verdana" panose="020B0604030504040204" pitchFamily="34" charset="0"/>
              </a:rPr>
              <a:t>	</a:t>
            </a:r>
            <a:r>
              <a:rPr lang="th-TH" b="0" i="0" dirty="0" smtClean="0">
                <a:effectLst/>
                <a:latin typeface="Verdana" panose="020B0604030504040204" pitchFamily="34" charset="0"/>
              </a:rPr>
              <a:t>จากการสำรวจของ </a:t>
            </a:r>
            <a:r>
              <a:rPr lang="en-US" b="0" i="0" dirty="0" smtClean="0">
                <a:effectLst/>
                <a:latin typeface="Verdana" panose="020B0604030504040204" pitchFamily="34" charset="0"/>
              </a:rPr>
              <a:t>The Center for Creative Leadership’s World Leadership Survey </a:t>
            </a:r>
            <a:r>
              <a:rPr lang="th-TH" b="0" i="0" dirty="0" smtClean="0">
                <a:effectLst/>
                <a:latin typeface="Verdana" panose="020B0604030504040204" pitchFamily="34" charset="0"/>
              </a:rPr>
              <a:t>พบว่า องค์กรต่างๆ มักต้องการผู้นำที่สามารถทำงานเป็นทีมได้ดี ซึ่งคุณสามารถพัฒนาคุณสมบัติในการเป็นผู้นำของตนเองได้โดยการพยายามช่วยเหลือทีมในการแก้ปัญหาต่างๆ ให้เต็มที่ และสร้างความสามัคคีภายในทีมเข้าไว้นั่นเอง</a:t>
            </a:r>
          </a:p>
        </p:txBody>
      </p:sp>
    </p:spTree>
    <p:extLst>
      <p:ext uri="{BB962C8B-B14F-4D97-AF65-F5344CB8AC3E}">
        <p14:creationId xmlns:p14="http://schemas.microsoft.com/office/powerpoint/2010/main" val="4014585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78000" y="1659285"/>
            <a:ext cx="88773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effectLst/>
                <a:latin typeface="Sarabun"/>
              </a:rPr>
              <a:t>2</a:t>
            </a:r>
            <a:r>
              <a:rPr lang="th-TH" b="1" i="0" dirty="0" smtClean="0">
                <a:effectLst/>
                <a:latin typeface="Sarabun"/>
              </a:rPr>
              <a:t>. ฝึกเป็น “ผู้นำ” ไม่ว่าจะอยู่ในตำแหน่งใดก็ตาม</a:t>
            </a:r>
            <a:endParaRPr lang="th-TH" b="0" i="0" dirty="0" smtClean="0">
              <a:effectLst/>
              <a:latin typeface="Sarabun"/>
            </a:endParaRPr>
          </a:p>
          <a:p>
            <a:r>
              <a:rPr lang="th-TH" b="0" i="0" dirty="0" smtClean="0">
                <a:effectLst/>
                <a:latin typeface="Verdana" panose="020B0604030504040204" pitchFamily="34" charset="0"/>
              </a:rPr>
              <a:t>	</a:t>
            </a:r>
          </a:p>
          <a:p>
            <a:r>
              <a:rPr lang="th-TH" dirty="0">
                <a:latin typeface="Verdana" panose="020B0604030504040204" pitchFamily="34" charset="0"/>
              </a:rPr>
              <a:t>	</a:t>
            </a:r>
            <a:r>
              <a:rPr lang="th-TH" b="0" i="0" dirty="0" smtClean="0">
                <a:effectLst/>
                <a:latin typeface="Verdana" panose="020B0604030504040204" pitchFamily="34" charset="0"/>
              </a:rPr>
              <a:t>การเป็นผู้นำไม่จำเป็นต้องอาศัยตำแหน่งมาการันตี สิ่งที่ยากที่สุดแต่ก็ทำให้คุณโดดเด่นขึ้นมาได้ คือ การนำทีม แม้ในงานที่ตนไม่ได้ถูกมอบหมายให้ดูแลโดยตรง ก็อาจช่วยทีมในการประสานงานให้ได้ดีขึ้น และพยายามทำงานที่ท้าทายความสามารถเข้าไว้ แล้วหัวหน้าทีมจะมองเห็นความสามารถของคุณเอง ซึ่งทำให้คุณมีโอกาสสูงมากที่จะได้รับตำแหน่งผู้นำต่อจากพวกเขา</a:t>
            </a:r>
            <a:endParaRPr lang="th-TH" b="0" i="0" dirty="0"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717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38300" y="1443841"/>
            <a:ext cx="89281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i="0" dirty="0" smtClean="0">
                <a:effectLst/>
                <a:latin typeface="Sarabun"/>
              </a:rPr>
              <a:t>3. เชี่ยวชาญในงานของตน แต่ก็พร้อมเรียนรู้และฝึกฝนทักษะใหม่ๆ</a:t>
            </a:r>
          </a:p>
          <a:p>
            <a:endParaRPr lang="th-TH" b="0" i="0" dirty="0" smtClean="0">
              <a:effectLst/>
              <a:latin typeface="Sarabun"/>
            </a:endParaRPr>
          </a:p>
          <a:p>
            <a:r>
              <a:rPr lang="th-TH" b="0" i="0" dirty="0" smtClean="0">
                <a:effectLst/>
                <a:latin typeface="Verdana" panose="020B0604030504040204" pitchFamily="34" charset="0"/>
              </a:rPr>
              <a:t>	ทำหน้าที่ของคุณให้ดีเพื่อให้หัวหน้างานเล็งเห็นว่าคุณมีศักยภาพมากพอ หลังจากนั้น ให้พัฒนาทักษะหรือรับงานใหม่ๆ เพิ่มเติมด้วย อย่าเกรงกลัวต่อความเปลี่ยนแปลงในการทำงาน ถ้าคุณแสดงออกให้เห็นว่าตัวเองเต็มใจและเก่งพอที่จะทำงานในระดับสูงขึ้นไปได้ ทั้งยัง</a:t>
            </a:r>
            <a:r>
              <a:rPr lang="th-TH" b="0" i="0" dirty="0" err="1" smtClean="0">
                <a:effectLst/>
                <a:latin typeface="Verdana" panose="020B0604030504040204" pitchFamily="34" charset="0"/>
              </a:rPr>
              <a:t>กะตือรือร้น</a:t>
            </a:r>
            <a:r>
              <a:rPr lang="th-TH" b="0" i="0" dirty="0" smtClean="0">
                <a:effectLst/>
                <a:latin typeface="Verdana" panose="020B0604030504040204" pitchFamily="34" charset="0"/>
              </a:rPr>
              <a:t>ที่จะเรียนรู้สิ่งใหม่อยู่ตลอด ไม่ว่าใครก็ต้องเล็งเห็นศักยภาพและนับถือในความสามารถของคุณอย่างแน่นอน</a:t>
            </a:r>
            <a:endParaRPr lang="th-TH" b="0" i="0" dirty="0"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703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25600" y="1659285"/>
            <a:ext cx="9093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i="0" dirty="0" smtClean="0">
                <a:effectLst/>
                <a:latin typeface="Sarabun"/>
              </a:rPr>
              <a:t>4. เปิดใจให้กว้าง รับฟังคำวิจารณ์ และเติบโตจากมัน</a:t>
            </a:r>
            <a:endParaRPr lang="th-TH" b="0" i="0" dirty="0" smtClean="0">
              <a:effectLst/>
              <a:latin typeface="Sarabun"/>
            </a:endParaRPr>
          </a:p>
          <a:p>
            <a:endParaRPr lang="th-TH" b="0" i="0" dirty="0" smtClean="0">
              <a:effectLst/>
              <a:latin typeface="Verdana" panose="020B0604030504040204" pitchFamily="34" charset="0"/>
            </a:endParaRPr>
          </a:p>
          <a:p>
            <a:r>
              <a:rPr lang="th-TH" dirty="0">
                <a:latin typeface="Verdana" panose="020B0604030504040204" pitchFamily="34" charset="0"/>
              </a:rPr>
              <a:t>	</a:t>
            </a:r>
            <a:r>
              <a:rPr lang="th-TH" b="0" i="0" dirty="0" smtClean="0">
                <a:effectLst/>
                <a:latin typeface="Verdana" panose="020B0604030504040204" pitchFamily="34" charset="0"/>
              </a:rPr>
              <a:t>ขอคำวิจารณ์หรือคำแนะนำจากหัวหน้างานของคุณ มันอาจจะเป็นเรื่องยาก แต่ก็แสดงให้เห็นว่า นอกจากคุณจะพอใจความสามารถของตนเองแล้ว คุณยังอยากก้าวหน้าในอาชีพอย่างจริงจัง และยินดีที่จะเรียนรู้จากความผิดพลาดด้วยเช่นกัน โดยเมื่อคุณถูกวิพากษ์วิจารณ์ จงรับฟังและขอให้หัวหน้างาน อธิบายถึงแนวทางที่ถูกต้อง เพื่อให้เข้าใจชัดเจนขึ้นว่าพวกเขาต้องการอะไรจากคุณ</a:t>
            </a:r>
            <a:endParaRPr lang="th-TH" b="0" i="0" dirty="0"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35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81200" y="1544985"/>
            <a:ext cx="8940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i="0" dirty="0" smtClean="0">
                <a:effectLst/>
                <a:latin typeface="Sarabun"/>
              </a:rPr>
              <a:t>5. พยายามเข้าใจความต้องการผู้อื่นอย่างแท้จริง</a:t>
            </a:r>
            <a:endParaRPr lang="th-TH" b="0" i="0" dirty="0" smtClean="0">
              <a:effectLst/>
              <a:latin typeface="Sarabun"/>
            </a:endParaRPr>
          </a:p>
          <a:p>
            <a:endParaRPr lang="th-TH" b="0" i="0" dirty="0" smtClean="0">
              <a:effectLst/>
              <a:latin typeface="Verdana" panose="020B0604030504040204" pitchFamily="34" charset="0"/>
            </a:endParaRPr>
          </a:p>
          <a:p>
            <a:r>
              <a:rPr lang="th-TH" dirty="0">
                <a:latin typeface="Verdana" panose="020B0604030504040204" pitchFamily="34" charset="0"/>
              </a:rPr>
              <a:t>	</a:t>
            </a:r>
            <a:r>
              <a:rPr lang="th-TH" b="0" i="0" dirty="0" smtClean="0">
                <a:effectLst/>
                <a:latin typeface="Verdana" panose="020B0604030504040204" pitchFamily="34" charset="0"/>
              </a:rPr>
              <a:t>บรรดาผู้นำไฟแรงแตกต่างจากคนอื่นๆ เพราะพวกเขามองหาวิธีในการปรับปรุงผลิตภัณฑ์ และวิธีการทำงานเสมอ โดยพยายามทำทุกวิถีทางเพื่อให้ทราบข้อมูลความต้องการของลูกค้า หาวิธีการประหยัดต้นทุน แต่ก็ต้องสร้างความพึงพอใจให้ลูกค้าไปพร้อมกัน ซึ่งการทำเช่นนี้จะทำให้คุณถูกเล็งเห็นจากหัวหน้างานอาวุโสเพราะพวกเขาก็ได้รับประโยชน์จากคุณเช่นกัน</a:t>
            </a:r>
            <a:endParaRPr lang="th-TH" b="0" i="0" dirty="0"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43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032000" y="1683772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i="0" dirty="0" smtClean="0">
                <a:effectLst/>
                <a:latin typeface="Sarabun"/>
              </a:rPr>
              <a:t>.</a:t>
            </a:r>
            <a:r>
              <a:rPr lang="en-US" b="1" i="0" dirty="0" smtClean="0">
                <a:effectLst/>
                <a:latin typeface="Sarabun"/>
              </a:rPr>
              <a:t>6</a:t>
            </a:r>
            <a:r>
              <a:rPr lang="en-US" b="1" i="0" dirty="0" smtClean="0">
                <a:solidFill>
                  <a:srgbClr val="EAEAEA"/>
                </a:solidFill>
                <a:effectLst/>
                <a:latin typeface="Sarabun"/>
              </a:rPr>
              <a:t>.</a:t>
            </a:r>
            <a:r>
              <a:rPr lang="th-TH" b="1" i="0" dirty="0" smtClean="0">
                <a:solidFill>
                  <a:srgbClr val="EAEAEA"/>
                </a:solidFill>
                <a:effectLst/>
                <a:latin typeface="Sarabun"/>
              </a:rPr>
              <a:t> </a:t>
            </a:r>
            <a:r>
              <a:rPr lang="th-TH" b="1" i="0" dirty="0" smtClean="0">
                <a:effectLst/>
                <a:latin typeface="Sarabun"/>
              </a:rPr>
              <a:t>ฝึกฝนการสื่อสารให้ดี</a:t>
            </a:r>
          </a:p>
          <a:p>
            <a:endParaRPr lang="th-TH" b="0" i="0" dirty="0" smtClean="0">
              <a:effectLst/>
              <a:latin typeface="Sarabun"/>
            </a:endParaRPr>
          </a:p>
          <a:p>
            <a:r>
              <a:rPr lang="th-TH" b="0" i="0" dirty="0" smtClean="0">
                <a:effectLst/>
                <a:latin typeface="Verdana" panose="020B0604030504040204" pitchFamily="34" charset="0"/>
              </a:rPr>
              <a:t>	ผู้ที่จะเป็นผู้นำในอนาคตต้องฝึกปรือทักษะการพูดและเขียนให้ดี โดยต้องสามารถถ่ายทอดให้ผู้อื่นเข้าใจ ได้ว่าควรทำสิ่งใดและเพราะเหตุใด รวมถึงชี้ให้เห็นอุปสรรคปัญหาในการทำงาน พร้อมแนะนำวิธีรับมืออย่างถูกต้องและตรงไปตรงมา ไม่ใช่ใช้อารมณ์เป็นตัวนำ</a:t>
            </a:r>
            <a:endParaRPr lang="th-TH" b="0" i="0" dirty="0"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225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14500" y="1659285"/>
            <a:ext cx="8915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i="0" dirty="0" smtClean="0">
                <a:effectLst/>
                <a:latin typeface="Sarabun"/>
              </a:rPr>
              <a:t>7. ปฏิบัติและให้ข้อเสนอแนะต่างๆ เพื่อประโยชน์ขององค์กร ไม่ใช่ตนเอง</a:t>
            </a:r>
            <a:endParaRPr lang="th-TH" b="0" i="0" dirty="0" smtClean="0">
              <a:effectLst/>
              <a:latin typeface="Sarabun"/>
            </a:endParaRPr>
          </a:p>
          <a:p>
            <a:endParaRPr lang="th-TH" b="0" i="0" dirty="0" smtClean="0">
              <a:effectLst/>
              <a:latin typeface="Verdana" panose="020B0604030504040204" pitchFamily="34" charset="0"/>
            </a:endParaRPr>
          </a:p>
          <a:p>
            <a:r>
              <a:rPr lang="th-TH" dirty="0">
                <a:latin typeface="Verdana" panose="020B0604030504040204" pitchFamily="34" charset="0"/>
              </a:rPr>
              <a:t>	</a:t>
            </a:r>
            <a:r>
              <a:rPr lang="th-TH" b="0" i="0" dirty="0" smtClean="0">
                <a:effectLst/>
                <a:latin typeface="Verdana" panose="020B0604030504040204" pitchFamily="34" charset="0"/>
              </a:rPr>
              <a:t>หัวหน้างานต้องการพนักงานที่ซื่อสัตย์ต่อเขาและทีมงาน เมื่อคุณอยากเสนอข้อโต้แย้ง จงพยายามให้มันออกมาในเชิงบวก อธิบายว่าสิ่งที่คุณเสนอมีประโยชน์ต่อองค์กรและลูกค้าอย่างไร และต้องยกความดีความชอบให้ทั้งทีม แล้วคนอื่นก็จะเชื่อถือในตัวคุณเพราะพวกเขารู้ว่า คุณทำไปเพื่อประโยชน์ขององค์กร ไม่ใช่แค่ตัวคุณเอง</a:t>
            </a:r>
            <a:endParaRPr lang="th-TH" b="0" i="0" dirty="0"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826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28800" y="1373022"/>
            <a:ext cx="9118600" cy="39087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+mj-cs"/>
              </a:rPr>
              <a:t>ปัจจัยที่เกี่ยวข้องในการเป็นผู้นำ (</a:t>
            </a:r>
            <a:r>
              <a:rPr kumimoji="0" lang="th-TH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+mj-cs"/>
              </a:rPr>
              <a:t>Leadership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+mj-cs"/>
              </a:rPr>
              <a:t> </a:t>
            </a:r>
            <a:r>
              <a:rPr kumimoji="0" lang="th-TH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+mj-cs"/>
              </a:rPr>
              <a:t>Process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+mj-cs"/>
              </a:rPr>
              <a:t> </a:t>
            </a:r>
            <a:r>
              <a:rPr kumimoji="0" lang="th-TH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+mj-cs"/>
              </a:rPr>
              <a:t>Model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+mj-cs"/>
              </a:rPr>
              <a:t>)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Libre Franklin"/>
                <a:cs typeface="+mj-cs"/>
              </a:rPr>
              <a:t/>
            </a:r>
            <a:b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Libre Franklin"/>
                <a:cs typeface="+mj-cs"/>
              </a:rPr>
            </a:b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   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	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เมื่อสร้างแรงบันดาลใจที่จะเป็นผู้นำและจัดทำแผนการพัฒนาตนเองได้แล้ว ขั้นต่อไปก็คือการศึกษาองค์ประกอบหรือปัจจัยที่เกี่ยวข้องกับการเป็นผู้นำ ผู้เสนอแนวคิดเกี่ยวกับความสัมพันธ์ของปัจจัยในการเป็นผู้นำ หรือที่เรียกว่า กระบวนการภาวะผู้นำ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(</a:t>
            </a:r>
            <a:r>
              <a:rPr kumimoji="0" lang="th-TH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Leadership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 </a:t>
            </a:r>
            <a:r>
              <a:rPr kumimoji="0" lang="th-TH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Process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 </a:t>
            </a:r>
            <a:r>
              <a:rPr kumimoji="0" lang="th-TH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Model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)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คือ </a:t>
            </a:r>
            <a:r>
              <a:rPr kumimoji="0" lang="th-TH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Randall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 B. </a:t>
            </a:r>
            <a:r>
              <a:rPr kumimoji="0" lang="th-TH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Dunham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และ </a:t>
            </a:r>
            <a:r>
              <a:rPr kumimoji="0" lang="th-TH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Jon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 </a:t>
            </a:r>
            <a:r>
              <a:rPr kumimoji="0" lang="th-TH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Pierce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  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562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01800" y="977593"/>
            <a:ext cx="9042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พระ</a:t>
            </a:r>
            <a:r>
              <a:rPr lang="th-TH" b="1" dirty="0"/>
              <a:t>ธรรม</a:t>
            </a:r>
            <a:r>
              <a:rPr lang="th-TH" b="1" dirty="0" smtClean="0"/>
              <a:t>ปิฎก </a:t>
            </a:r>
            <a:r>
              <a:rPr lang="th-TH" dirty="0" smtClean="0"/>
              <a:t>การพัฒนาภาวะผู้นำ </a:t>
            </a:r>
            <a:r>
              <a:rPr lang="th-TH" dirty="0"/>
              <a:t>ประกอบด้วย </a:t>
            </a:r>
            <a:endParaRPr lang="th-TH" dirty="0" smtClean="0"/>
          </a:p>
          <a:p>
            <a:pPr marL="514350" indent="-514350">
              <a:buAutoNum type="arabicPeriod"/>
            </a:pPr>
            <a:r>
              <a:rPr lang="th-TH" dirty="0" smtClean="0"/>
              <a:t>รู้</a:t>
            </a:r>
            <a:r>
              <a:rPr lang="th-TH" dirty="0"/>
              <a:t>หลักการ คือ การรู้งาน รู้หน้าที่ รู้กฎเกณฑ์กติกาที่เกี่ยวข้อง </a:t>
            </a:r>
            <a:endParaRPr lang="th-TH" dirty="0" smtClean="0"/>
          </a:p>
          <a:p>
            <a:pPr marL="514350" indent="-514350">
              <a:buAutoNum type="arabicPeriod"/>
            </a:pPr>
            <a:r>
              <a:rPr lang="th-TH" dirty="0" smtClean="0"/>
              <a:t>รู้</a:t>
            </a:r>
            <a:r>
              <a:rPr lang="th-TH" dirty="0"/>
              <a:t>จุดหมาย คือ ต้องรู้จุดหมายอย่างชัดเจนเพื่อนำตนได้และมีความ มุ่งมั่นแน่วแน่ที่จะไปให้ถึงจุดหมายนั้นให้ได้ </a:t>
            </a:r>
            <a:endParaRPr lang="th-TH" dirty="0" smtClean="0"/>
          </a:p>
          <a:p>
            <a:pPr marL="514350" indent="-514350">
              <a:buAutoNum type="arabicPeriod"/>
            </a:pPr>
            <a:r>
              <a:rPr lang="th-TH" dirty="0" smtClean="0"/>
              <a:t>รู้</a:t>
            </a:r>
            <a:r>
              <a:rPr lang="th-TH" dirty="0"/>
              <a:t>ตน คือ รู้ว่าตนเองคือใคร อยู่ในสภาวะใด มีคุณสมบัติมีความ พร้อม มีความถนัด มีสติปัญญา ความสามารถอย่างไร มีกำลังคนแค่ไหน มีจุดอ่อนจุดแข็ง อย่างไร </a:t>
            </a:r>
            <a:endParaRPr lang="th-TH" dirty="0" smtClean="0"/>
          </a:p>
          <a:p>
            <a:pPr marL="514350" indent="-514350">
              <a:buAutoNum type="arabicPeriod"/>
            </a:pPr>
            <a:r>
              <a:rPr lang="th-TH" dirty="0" smtClean="0"/>
              <a:t>รู้ประมาณ </a:t>
            </a:r>
            <a:r>
              <a:rPr lang="th-TH" dirty="0"/>
              <a:t>คือ รู้จักความพอดี ต้องรู้จักขอบเขตขั้นความ พอเหมาะที่จะจัดทำในเรื่องต่าง ๆ ให้ได้สัดส่วน </a:t>
            </a: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1704996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14500" y="1659285"/>
            <a:ext cx="7823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ในหนังสือชื่อ </a:t>
            </a:r>
            <a:r>
              <a:rPr lang="th-TH" dirty="0">
                <a:solidFill>
                  <a:srgbClr val="000000"/>
                </a:solidFill>
                <a:latin typeface="Monaco"/>
              </a:rPr>
              <a:t>“</a:t>
            </a:r>
            <a:r>
              <a:rPr lang="th-TH" dirty="0" err="1">
                <a:solidFill>
                  <a:srgbClr val="000000"/>
                </a:solidFill>
                <a:latin typeface="Monaco"/>
              </a:rPr>
              <a:t>Managing</a:t>
            </a:r>
            <a:r>
              <a:rPr lang="th-TH" dirty="0">
                <a:solidFill>
                  <a:srgbClr val="000000"/>
                </a:solidFill>
                <a:latin typeface="Monaco"/>
              </a:rPr>
              <a:t>” </a:t>
            </a: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เขาได้แสดงความสัมพันธ์ระหว่างปัจจัยหลัก </a:t>
            </a:r>
            <a:r>
              <a:rPr lang="th-TH" dirty="0">
                <a:solidFill>
                  <a:srgbClr val="000000"/>
                </a:solidFill>
                <a:latin typeface="Monaco"/>
              </a:rPr>
              <a:t>4</a:t>
            </a: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 ปัจจัยที่นำไปสู่ความสำเร็จหรือล้มเหลวของผู้นำ ได้แก่</a:t>
            </a:r>
            <a:endParaRPr lang="th-TH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dirty="0">
                <a:solidFill>
                  <a:srgbClr val="000000"/>
                </a:solidFill>
                <a:latin typeface="Monaco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Monaco"/>
              </a:rPr>
              <a:t>	 </a:t>
            </a:r>
            <a:r>
              <a:rPr lang="th-TH" dirty="0">
                <a:solidFill>
                  <a:srgbClr val="000000"/>
                </a:solidFill>
                <a:latin typeface="Monaco"/>
              </a:rPr>
              <a:t>1. </a:t>
            </a: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ตัวผู้นำเอง </a:t>
            </a:r>
            <a:r>
              <a:rPr lang="th-TH" dirty="0">
                <a:solidFill>
                  <a:srgbClr val="000000"/>
                </a:solidFill>
                <a:latin typeface="Monaco"/>
              </a:rPr>
              <a:t>(</a:t>
            </a:r>
            <a:r>
              <a:rPr lang="th-TH" dirty="0" err="1">
                <a:solidFill>
                  <a:srgbClr val="000000"/>
                </a:solidFill>
                <a:latin typeface="Monaco"/>
              </a:rPr>
              <a:t>The</a:t>
            </a:r>
            <a:r>
              <a:rPr lang="th-TH" dirty="0">
                <a:solidFill>
                  <a:srgbClr val="000000"/>
                </a:solidFill>
                <a:latin typeface="Monaco"/>
              </a:rPr>
              <a:t> </a:t>
            </a:r>
            <a:r>
              <a:rPr lang="th-TH" dirty="0" err="1">
                <a:solidFill>
                  <a:srgbClr val="000000"/>
                </a:solidFill>
                <a:latin typeface="Monaco"/>
              </a:rPr>
              <a:t>Leader</a:t>
            </a:r>
            <a:r>
              <a:rPr lang="th-TH" dirty="0">
                <a:solidFill>
                  <a:srgbClr val="000000"/>
                </a:solidFill>
                <a:latin typeface="Monaco"/>
              </a:rPr>
              <a:t>) </a:t>
            </a: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ซึ่งเป็นผู้ที่ต้องรับผิดชอบและเป็นผู้นำในการปฏิบัติงานของทีมงาน</a:t>
            </a:r>
            <a:r>
              <a:rPr lang="th-TH" dirty="0">
                <a:solidFill>
                  <a:srgbClr val="333333"/>
                </a:solidFill>
                <a:latin typeface="Libre Franklin"/>
              </a:rPr>
              <a:t/>
            </a:r>
            <a:br>
              <a:rPr lang="th-TH" dirty="0">
                <a:solidFill>
                  <a:srgbClr val="333333"/>
                </a:solidFill>
                <a:latin typeface="Libre Franklin"/>
              </a:rPr>
            </a:br>
            <a:r>
              <a:rPr lang="th-TH" dirty="0">
                <a:solidFill>
                  <a:srgbClr val="000000"/>
                </a:solidFill>
                <a:latin typeface="Monaco"/>
              </a:rPr>
              <a:t>  </a:t>
            </a:r>
            <a:r>
              <a:rPr lang="th-TH" dirty="0" smtClean="0">
                <a:solidFill>
                  <a:srgbClr val="000000"/>
                </a:solidFill>
                <a:latin typeface="Monaco"/>
              </a:rPr>
              <a:t>	2</a:t>
            </a:r>
            <a:r>
              <a:rPr lang="th-TH" dirty="0">
                <a:solidFill>
                  <a:srgbClr val="000000"/>
                </a:solidFill>
                <a:latin typeface="Monaco"/>
              </a:rPr>
              <a:t>. </a:t>
            </a: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ผู้ตาม </a:t>
            </a:r>
            <a:r>
              <a:rPr lang="th-TH" dirty="0">
                <a:solidFill>
                  <a:srgbClr val="000000"/>
                </a:solidFill>
                <a:latin typeface="Monaco"/>
              </a:rPr>
              <a:t>(</a:t>
            </a:r>
            <a:r>
              <a:rPr lang="th-TH" dirty="0" err="1">
                <a:solidFill>
                  <a:srgbClr val="000000"/>
                </a:solidFill>
                <a:latin typeface="Monaco"/>
              </a:rPr>
              <a:t>Followers</a:t>
            </a:r>
            <a:r>
              <a:rPr lang="th-TH" dirty="0">
                <a:solidFill>
                  <a:srgbClr val="000000"/>
                </a:solidFill>
                <a:latin typeface="Monaco"/>
              </a:rPr>
              <a:t>) </a:t>
            </a: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หมายถึงบุคคลที่ปฏิบัติตามการชี้นำของผู้นำในภารกิจและโครงการต่างๆ</a:t>
            </a:r>
            <a:r>
              <a:rPr lang="th-TH" dirty="0">
                <a:solidFill>
                  <a:srgbClr val="333333"/>
                </a:solidFill>
                <a:latin typeface="Libre Franklin"/>
              </a:rPr>
              <a:t/>
            </a:r>
            <a:br>
              <a:rPr lang="th-TH" dirty="0">
                <a:solidFill>
                  <a:srgbClr val="333333"/>
                </a:solidFill>
                <a:latin typeface="Libre Franklin"/>
              </a:rPr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83537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52600" y="1228398"/>
            <a:ext cx="8864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	3.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บริบท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(</a:t>
            </a:r>
            <a:r>
              <a:rPr kumimoji="0" lang="th-TH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The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 </a:t>
            </a:r>
            <a:r>
              <a:rPr kumimoji="0" lang="th-TH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Context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)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หมายถึงสถานการณ์ที่งานนั้นดำเนินอยู่ เช่น อาจเป็นงานประจำตามปกติ หรือโครงการเร่งด่วน หรือโครงการระยะยาวที่เต็มไปด้วยความท้าทาย บริบทมีความหมายครอบคลุมไปถึงสภาพแวดล้อมทางกายภาพ ทรัพยากร หรือกิจกรรมทั้งหลานที่ปฏิบัติกันอยู่ในองค์กร</a:t>
            </a:r>
          </a:p>
          <a:p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Libre Franklin"/>
              </a:rPr>
              <a:t/>
            </a:r>
            <a:b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Libre Franklin"/>
              </a:rPr>
            </a:b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  	4.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ผลที่ได้รับ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(</a:t>
            </a:r>
            <a:r>
              <a:rPr kumimoji="0" lang="th-TH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Outcomes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)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หมายถึงผลที่คาดหวังให้เกิดขึ้นจากกระบวนการ อาจเป็นการบรรลุเป้าหมายอย่างใดอย่างหนึ่ง การพัฒนาผลผลิตที่มีคุณภาพสูง การแก้ปัญหาในการบริการลูกค้า ความไว้วางใจและความเคารพที่เพิ่มสูงขึ้นระหว่างผู้นำและผู้ตาม หรือขวัญกำลังใจที่สูงขึ้นของทีมงาน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37387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38300" y="1927378"/>
            <a:ext cx="9067800" cy="22467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	ปัจจัยทั้งสี่นี้จะส่งอิทธิพลต่อกันและกันอย่างมีพลวัต (</a:t>
            </a:r>
            <a:r>
              <a:rPr kumimoji="0" lang="th-TH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dynamic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) ยืดหยุ่นไปตามบริบทและผลที่เกิดขึ้น ซึ่งเป็นได้ทั้งสำเร็จและล้มเหลว</a:t>
            </a:r>
            <a:r>
              <a:rPr lang="th-TH" dirty="0"/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 </a:t>
            </a:r>
            <a:r>
              <a:rPr kumimoji="0" lang="th-TH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Pierce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และ </a:t>
            </a:r>
            <a:r>
              <a:rPr kumimoji="0" lang="th-TH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John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 W. </a:t>
            </a:r>
            <a:r>
              <a:rPr kumimoji="0" lang="th-TH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Newstrom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ได้แนะแนวทางการนำกระบวนการ</a:t>
            </a:r>
            <a:r>
              <a:rPr kumimoji="0" lang="th-TH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ภาวะผู้นำไปใช้พัฒนาตัวผู้นำและบุคลากรของผู้นำให้ประสบผลสำเร็จไว้ ดังนี้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  	 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6070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00200" y="1012954"/>
            <a:ext cx="9245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dirty="0">
                <a:solidFill>
                  <a:srgbClr val="000000"/>
                </a:solidFill>
                <a:latin typeface="Monaco"/>
              </a:rPr>
              <a:t>1) </a:t>
            </a: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มีข้อมูลป้อนกลับอย่าง</a:t>
            </a:r>
            <a:r>
              <a:rPr lang="th-TH" dirty="0" smtClean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สม่ำเสมอ  </a:t>
            </a: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(</a:t>
            </a:r>
            <a:r>
              <a:rPr lang="th-TH" dirty="0" err="1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Provide</a:t>
            </a: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 </a:t>
            </a:r>
            <a:r>
              <a:rPr lang="th-TH" dirty="0" err="1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Regular</a:t>
            </a: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 </a:t>
            </a:r>
            <a:r>
              <a:rPr lang="th-TH" dirty="0" err="1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Feedback</a:t>
            </a: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)</a:t>
            </a:r>
            <a:r>
              <a:rPr lang="th-TH" dirty="0">
                <a:solidFill>
                  <a:srgbClr val="333333"/>
                </a:solidFill>
                <a:latin typeface="Libre Franklin"/>
              </a:rPr>
              <a:t/>
            </a:r>
            <a:br>
              <a:rPr lang="th-TH" dirty="0">
                <a:solidFill>
                  <a:srgbClr val="333333"/>
                </a:solidFill>
                <a:latin typeface="Libre Franklin"/>
              </a:rPr>
            </a:br>
            <a:r>
              <a:rPr lang="th-TH" dirty="0">
                <a:solidFill>
                  <a:srgbClr val="000000"/>
                </a:solidFill>
                <a:latin typeface="Monaco"/>
              </a:rPr>
              <a:t>    </a:t>
            </a:r>
            <a:r>
              <a:rPr lang="th-TH" dirty="0" smtClean="0">
                <a:solidFill>
                  <a:srgbClr val="000000"/>
                </a:solidFill>
                <a:latin typeface="Monaco"/>
              </a:rPr>
              <a:t>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	</a:t>
            </a:r>
            <a:r>
              <a:rPr lang="th-TH" dirty="0" smtClean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สิ่ง</a:t>
            </a: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สำคัญที่สุดของกระบวนการภาวะผู้นำคือ การให้ข้อมูลป้อนกลับที่ดีแก่ทีมงาน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เวลาที่ผู้นำมีข้อมูลป้อนกลับให้ทีมงาน จะช่วยให้มีบรรยากาศหรือบริบทการทำงานที่ดี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เกิดผลงานที่ดี นอกจากนั้น การมีข้อมูลป้อนกลับที่สม่ำเสมอจะช่วยให้ทั้งผู้นำและ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ทีมงานสามารถปรับตัวและแผนการปฏิบัติงานให้รับกับการเปลี่ยนแปลงของบริบทหรือ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ผลกระทบที่เกิดขึ้นได้โดยง่าย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32262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12900" y="1204823"/>
            <a:ext cx="90805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 	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2) 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เข้าใจในการกระทำและผลของมัน  (</a:t>
            </a:r>
            <a:r>
              <a:rPr kumimoji="0" lang="th-TH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Be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 </a:t>
            </a:r>
            <a:r>
              <a:rPr kumimoji="0" lang="th-TH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Aware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 </a:t>
            </a:r>
            <a:r>
              <a:rPr kumimoji="0" lang="th-TH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of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 </a:t>
            </a:r>
            <a:r>
              <a:rPr kumimoji="0" lang="th-TH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Actions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 </a:t>
            </a:r>
            <a:r>
              <a:rPr kumimoji="0" lang="th-TH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and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 </a:t>
            </a:r>
            <a:r>
              <a:rPr kumimoji="0" lang="th-TH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Reactions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)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Libre Franklin"/>
              </a:rPr>
              <a:t/>
            </a:r>
            <a:b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Libre Franklin"/>
              </a:rPr>
            </a:b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    	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พฤติกรรมและการกระทำของผู้นำล้วนส่งผลกระทบโดยตรงต่อผู้ตาม ผู้นำต้องระลึกอยู่เสมอว่า ปัจจัยทั้งสี่ที่กล่าวมาข้างต้นทั้งผู้นำ ผู้ตาม บริบท และผลที่ได้รับ จะสัมพันธ์เกี่ยวข้องและส่งผลถึงกันโดยตลอด เช่น เวลาที่ผู้นำกล่าวบางสิ่งด้วยถ้อยคำหยาบคายหรือตวาดใส่ทีมงาน มันจะเกิดผลเสียตามมาอย่างแน่นอนแม้ว่าอาจยังมองไม่เห็นในขณะนั้น ผลที่ว่าอาจอยู่ในรูปการปฏิบัติงานที่ลดลง ขวัญกำลังใจที่น้อยลง การขาดงานที่มากขึ้น หรืออัตราการลาออกที่เพิ่มขึ้นอย่างมาก การควบคุมอารมณ์ในการทำงานจึงเป็นตัวอย่างหนึ่งในการกระทำของผู้นำที่ผู้นำต้องเข้าใจว่ามีผลกระทบต่อเนื่องไปถึงผู้ตาม บริบท และผลการทำงานได้อย่างไร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320022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12900" y="783898"/>
            <a:ext cx="9131300" cy="440120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	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3) 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นำอย่างซื่อตรงและมีจริยธรรม  ( </a:t>
            </a:r>
            <a:r>
              <a:rPr kumimoji="0" lang="th-TH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Lead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 </a:t>
            </a:r>
            <a:r>
              <a:rPr kumimoji="0" lang="th-TH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Honestly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 </a:t>
            </a:r>
            <a:r>
              <a:rPr kumimoji="0" lang="th-TH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and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 </a:t>
            </a:r>
            <a:r>
              <a:rPr kumimoji="0" lang="th-TH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Ethically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 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Libre Franklin"/>
              </a:rPr>
              <a:t/>
            </a:r>
            <a:b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Libre Franklin"/>
              </a:rPr>
            </a:b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             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หากผู้นำและผู้ตามมีความไว้วางใจและเคารพซึ่งกันและกัน บริบทและผลที่ได้รับก็จะยิ่งดีขึ้นๆ แต่ถ้าผู้นำและผู้ตามมีแต่ความเกลียดชัง ความขุ่นเคือง บริบทและผลที่ได้รับก็จะเป็นเชิงลบ ผู้ตามต้องการผู้นำที่พวกเขาสามารถให้ความไว้วางใจและความเคารพ จริยธรรมของผู้นำเป็นคุณสมบัติสำคัญประการหนึ่งที่สร้างความเคารพยำเกรงแก่ผู้ตาม แม้ผู้ตามจำเป็นต้องปฏิบัติตามคำสั่งของผู้นำ แต่ถ้าผู้นำเป็นผู้ที่พวกเขาวางใจว่าทำในสิ่งที่ถูกต้อง พวกเขาจะทำตามคำสั่งนั้นด้วยความเต็มใจและเป็นการทำเพื่อผู้นำที่พวกเขาเคารพ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การเป็นผู้นำที่เชื่อถือได้อย่างแท้จริงทั้งในพฤติกรรม การแสดงออก ความซื่อสัตย์มั่นคง และมีความอ่อนน้อมถ่อมตน เป็นคุณสมบัติที่สร้างความไว้วางใจและความสัมพันธ์ที่แน่น</a:t>
            </a:r>
            <a:r>
              <a:rPr kumimoji="0" lang="th-TH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แฟ้น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ระหว่างผู้นำและผู้ตาม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891450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78001" y="1544986"/>
            <a:ext cx="9144000" cy="35394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	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4) 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เป็นผู้นำในรูปแบบที่เหมาะกับสถานการณ์  (</a:t>
            </a:r>
            <a:r>
              <a:rPr kumimoji="0" lang="th-TH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Lead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 </a:t>
            </a:r>
            <a:r>
              <a:rPr kumimoji="0" lang="th-TH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with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 </a:t>
            </a:r>
            <a:r>
              <a:rPr kumimoji="0" lang="th-TH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the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 </a:t>
            </a:r>
            <a:r>
              <a:rPr kumimoji="0" lang="th-TH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Right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 </a:t>
            </a:r>
            <a:r>
              <a:rPr kumimoji="0" lang="th-TH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Style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)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Libre Franklin"/>
              </a:rPr>
              <a:t/>
            </a:r>
            <a:b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Libre Franklin"/>
              </a:rPr>
            </a:b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 	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ถือว่าผู้นำเพื่อการเปลี่ยนแปลง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(</a:t>
            </a:r>
            <a:r>
              <a:rPr kumimoji="0" lang="th-TH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Transformational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 </a:t>
            </a:r>
            <a:r>
              <a:rPr kumimoji="0" lang="th-TH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Leadership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)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เป็นรูปแบบผู้นำที่ดีที่สุด ผู้นำเพื่อการเปลี่ยนแปลงเป็นผู้ที่มีความซื่อสัตย์มั่นคง กำหนดเป้าหมายได้ชัดเจน มีการสื่อสารที่ดีกับทีมงาน และปลุกเร้าผู้ตามด้วยวิสัยทัศน์ร่วมกันของอนาคต</a:t>
            </a:r>
            <a:r>
              <a:rPr lang="th-TH" dirty="0"/>
              <a:t> </a:t>
            </a:r>
            <a:r>
              <a:rPr lang="th-TH" dirty="0" smtClean="0"/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อย่างไรก็ตามคุณอาจต้องการเป็นผู้นำในรูปแบบที่แตกต่างออกไปบ้างเป็นบางครั้งเพื่อให้เหมาะสมกับลักษณะของผู้ตามผลที่ต้องการให้เกิด และบริบทในขณะนั้น คุณจึงควรเรียนรู้ที่จะเป็นผู้นำในรูปแบบอื่นๆ ได้ตามความเหมาะสมด้วย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88221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28800" y="2064316"/>
            <a:ext cx="9029700" cy="22467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	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5) 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มอบหมายงานอย่างมีสติ ( </a:t>
            </a:r>
            <a:r>
              <a:rPr kumimoji="0" lang="th-TH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Consciously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 </a:t>
            </a:r>
            <a:r>
              <a:rPr kumimoji="0" lang="th-TH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Assign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 </a:t>
            </a:r>
            <a:r>
              <a:rPr kumimoji="0" lang="th-TH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Tasks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 )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Libre Franklin"/>
              </a:rPr>
              <a:t/>
            </a:r>
            <a:b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Libre Franklin"/>
              </a:rPr>
            </a:b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    	</a:t>
            </a:r>
            <a:r>
              <a:rPr kumimoji="0" lang="th-TH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ผู้นำไม่ควรมอบหมายงานตามอำเภอใจ ทีมงานจะมีความสุขมากที่สุดเมื่อสามารถใช้ทักษะและจุดแข็งของพวกเขาได้อย่างปกติและสม่ำเสมอ ผู้นำจึงควรมอบหมายงานที่เหมาะกับทักษะเฉพาะของทีมงาน</a:t>
            </a:r>
            <a:endParaRPr kumimoji="0" lang="th-TH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  	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946399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81200" y="2090172"/>
            <a:ext cx="8483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dirty="0" smtClean="0">
                <a:solidFill>
                  <a:srgbClr val="000000"/>
                </a:solidFill>
                <a:latin typeface="Monaco"/>
              </a:rPr>
              <a:t>	6</a:t>
            </a:r>
            <a:r>
              <a:rPr lang="th-TH" dirty="0">
                <a:solidFill>
                  <a:srgbClr val="000000"/>
                </a:solidFill>
                <a:latin typeface="Monaco"/>
              </a:rPr>
              <a:t>) </a:t>
            </a: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เน้นการพัฒนาความสัมพันธ์ (</a:t>
            </a:r>
            <a:r>
              <a:rPr lang="th-TH" dirty="0" err="1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Focus</a:t>
            </a: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 </a:t>
            </a:r>
            <a:r>
              <a:rPr lang="th-TH" dirty="0" err="1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on</a:t>
            </a: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 </a:t>
            </a:r>
            <a:r>
              <a:rPr lang="th-TH" dirty="0" err="1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Relationship</a:t>
            </a: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 </a:t>
            </a:r>
            <a:r>
              <a:rPr lang="th-TH" dirty="0" err="1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Development</a:t>
            </a: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)</a:t>
            </a:r>
            <a:r>
              <a:rPr lang="th-TH" dirty="0">
                <a:solidFill>
                  <a:srgbClr val="333333"/>
                </a:solidFill>
                <a:latin typeface="Libre Franklin"/>
              </a:rPr>
              <a:t/>
            </a:r>
            <a:br>
              <a:rPr lang="th-TH" dirty="0">
                <a:solidFill>
                  <a:srgbClr val="333333"/>
                </a:solidFill>
                <a:latin typeface="Libre Franklin"/>
              </a:rPr>
            </a:br>
            <a:r>
              <a:rPr lang="th-TH" dirty="0">
                <a:solidFill>
                  <a:srgbClr val="000000"/>
                </a:solidFill>
                <a:latin typeface="Monaco"/>
              </a:rPr>
              <a:t>   </a:t>
            </a:r>
            <a:r>
              <a:rPr lang="th-TH" dirty="0" smtClean="0">
                <a:solidFill>
                  <a:srgbClr val="000000"/>
                </a:solidFill>
                <a:latin typeface="Monaco"/>
              </a:rPr>
              <a:t>	 </a:t>
            </a:r>
            <a:r>
              <a:rPr lang="th-TH" dirty="0">
                <a:solidFill>
                  <a:srgbClr val="000000"/>
                </a:solidFill>
                <a:latin typeface="Monaco"/>
                <a:cs typeface="Angsana New" panose="02020603050405020304" pitchFamily="18" charset="-34"/>
              </a:rPr>
              <a:t>ในการทำงาน ควรมีความไว้วางใจ ความเคารพนับถือ และความโปร่งใส เป็นพื้นฐาน ยิ่งความสัมพันธ์ระหว่างผู้นำและผู้ตามหรือทีมงานมีความหนักแน่นมากเท่าไรก็จะยิ่งพิสูจน์ความเป็นผู้นำที่ดีได้มากเท่านั้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928661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01800" y="622232"/>
            <a:ext cx="9105900" cy="42165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การพัฒนา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ความสัมพันธ์ของผู้นำ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	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  (1)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การพัฒนาความฉลาดทางอารมณ์ของตัวผู้นำเอง เมื่อใดที่ผู้นำมีความฉลาดทางอารมณ์สูง เขาจะมีสติรู้ตัว สามารถจัดการกับอารมณ์ของตนและปฏิบัติตามจริยธรรมและค่านิยมของตนได้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	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  (2)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เป็นผู้ที่มีความเห็นอกเห็นใจเพราะจะทำให้ทีมงานรู้สึกว่าผู้นำอยู่ข้างเดียวกับเขา สิ่งนี้จะช่วยให้ผู้นำสามารถเห็นและเข้าใจสิ่งต่างๆ ได้จากมุมมองของทีมงานซึ่งจะยิ่งกระชับความสัมพันธ์ที่ทีมงานมีต่อผู้นำ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 	 (3)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  <a:cs typeface="Angsana New" panose="02020603050405020304" pitchFamily="18" charset="-34"/>
              </a:rPr>
              <a:t>ให้รางวัลทีมงานสำหรับงานดีๆ ที่เขาทำ แม้จะเป็นเพียงกล่าวคำขอบคุณก็สร้างความสัมพันธ์และความรู้สึกที่ดีๆ ได้ไม่น้อย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591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87500" y="1228398"/>
            <a:ext cx="90043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5. </a:t>
            </a:r>
            <a:r>
              <a:rPr lang="th-TH" dirty="0" smtClean="0"/>
              <a:t>รู้</a:t>
            </a:r>
            <a:r>
              <a:rPr lang="th-TH" dirty="0"/>
              <a:t>กาล คือ รู้จักเวลา ได้แก่ การรู้ลำดับ ระยะ จังหวะ ปริมาณ ความเหมาะสมของเวลาว่าเรื่องนี้จะลงมือตอนไหน </a:t>
            </a:r>
          </a:p>
          <a:p>
            <a:r>
              <a:rPr lang="en-US" dirty="0" smtClean="0"/>
              <a:t>6. </a:t>
            </a:r>
            <a:r>
              <a:rPr lang="th-TH" dirty="0" smtClean="0"/>
              <a:t>รู้</a:t>
            </a:r>
            <a:r>
              <a:rPr lang="th-TH" dirty="0"/>
              <a:t>ชุมชน คือ รู้จักสังคมตั้งแต่ในขอบเขตที่กว้างขวาง เช่น รู้สังคม โลก รู้สังคมประเทศชาติว่าอยู่ในสถานการณ์อย่างไร มีปัญหาอะไร มีความต้องการ อย่างไร เมื่อรู้ ก็จะสามารถแก้ไขปัญหาได้อย่างถูกต้องและตรงจุด </a:t>
            </a:r>
          </a:p>
          <a:p>
            <a:r>
              <a:rPr lang="en-US" dirty="0" smtClean="0"/>
              <a:t>7. </a:t>
            </a:r>
            <a:r>
              <a:rPr lang="th-TH" dirty="0" smtClean="0"/>
              <a:t>รู้</a:t>
            </a:r>
            <a:r>
              <a:rPr lang="th-TH" dirty="0"/>
              <a:t>บุคคล คือ รู้จักบุคคลที่เกี่ยวข้องโดยเฉพาะคนที่มาร่วมงานกัน และคนที่เราไปให้บริการตามความแตกต่างเฉพาะตัว เพื่อปฏิบัติต่อผู้อื่นได้อย่างถูกต้อง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50146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/>
          <p:cNvSpPr txBox="1"/>
          <p:nvPr/>
        </p:nvSpPr>
        <p:spPr>
          <a:xfrm>
            <a:off x="2057400" y="1295400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/>
              <a:t>สรุป</a:t>
            </a:r>
          </a:p>
          <a:p>
            <a:r>
              <a:rPr lang="th-TH" dirty="0" smtClean="0"/>
              <a:t>	บุคคลคนหนึ่งเมื่อได้รับการเลือกให้เป็นผู้นำแล้ว สามารถที่พัฒนาตัวเองได้ เพราะไม่มีผู้นำคนใดที่สามารถเป็นผู้นำที่ได้รับการยอมรับได้ทันที อาจจะมีข้อจำกัดบางประการที่ต้องพัฒนาต่อไป การพัฒนาผู้นำนั้นผู้นำต้องรู้จักการทำงานเป็นทีมเปิดใจกว้างรับฟังความคิดเห็น</a:t>
            </a:r>
            <a:r>
              <a:rPr lang="th-TH" dirty="0"/>
              <a:t>ของคน</a:t>
            </a:r>
            <a:r>
              <a:rPr lang="th-TH" dirty="0" smtClean="0"/>
              <a:t>อื่นเข้าใจความต้องการของผู้อื่น สามารถสื่อสารได้เป็นอย่างดี</a:t>
            </a:r>
          </a:p>
          <a:p>
            <a:r>
              <a:rPr lang="th-TH" dirty="0"/>
              <a:t>การพัฒนาภาวะผู้นำมีหลายวิธี โดยหลักการแล้วจะต้องเริ่มที่ความสมัครใจ ซึ่งต้องยึดสมมติฐานที่ว่าบุคคลสามารถเรียนรู้และเปลี่ยนแปลงได้ </a:t>
            </a:r>
            <a:r>
              <a:rPr lang="th-TH" dirty="0" smtClean="0"/>
              <a:t>ยึดหลักการ</a:t>
            </a:r>
            <a:r>
              <a:rPr lang="th-TH" dirty="0"/>
              <a:t>เรียนรู้จากการทำงาน เรียนรู้จากคนอื่น  เรียนรู้จากความผิดพลาดและเรียนรู้จากการ</a:t>
            </a:r>
            <a:r>
              <a:rPr lang="th-TH" dirty="0" smtClean="0"/>
              <a:t>อบรม ซึ่ง</a:t>
            </a:r>
            <a:r>
              <a:rPr lang="th-TH" dirty="0"/>
              <a:t>ถ้าผู้นำมีการ</a:t>
            </a:r>
            <a:r>
              <a:rPr lang="th-TH" dirty="0" smtClean="0"/>
              <a:t>เปลี่ยนแปลงหรือ</a:t>
            </a:r>
            <a:r>
              <a:rPr lang="th-TH" dirty="0"/>
              <a:t>พัฒนาตัวเององค์กรก็</a:t>
            </a:r>
            <a:r>
              <a:rPr lang="th-TH" dirty="0" smtClean="0"/>
              <a:t>จะมีการพัฒนาตามด้วย</a:t>
            </a:r>
            <a:endParaRPr lang="th-TH" dirty="0"/>
          </a:p>
          <a:p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038708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76400" y="780703"/>
            <a:ext cx="8890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/>
              <a:t>แบบฝึกหัด </a:t>
            </a:r>
            <a:endParaRPr lang="en-US" sz="4000" b="1" dirty="0" smtClean="0"/>
          </a:p>
          <a:p>
            <a:pPr marL="514350" indent="-514350">
              <a:buAutoNum type="arabicPeriod"/>
            </a:pPr>
            <a:r>
              <a:rPr lang="th-TH" dirty="0" smtClean="0"/>
              <a:t>ให้นักศึกษา</a:t>
            </a:r>
            <a:r>
              <a:rPr lang="th-TH" dirty="0" smtClean="0"/>
              <a:t>อธิบายหลักการพัฒนาภาวะผู้นำประกอบด้วยอะไรบ้าง</a:t>
            </a:r>
            <a:endParaRPr lang="th-TH" dirty="0" smtClean="0"/>
          </a:p>
          <a:p>
            <a:pPr marL="514350" indent="-514350">
              <a:buAutoNum type="arabicPeriod"/>
            </a:pPr>
            <a:r>
              <a:rPr lang="th-TH" dirty="0" smtClean="0"/>
              <a:t>การพัฒนาภาวะผู้นำที่ยึดสมมุติฐานที่ว่า มนุษย์สามารถเรียนรู้และมีการเปลี่ยนแปลงได้ นักศึกษาเข้าใจอย่างไร อธิบาย</a:t>
            </a:r>
          </a:p>
          <a:p>
            <a:pPr marL="514350" indent="-514350">
              <a:buAutoNum type="arabicPeriod"/>
            </a:pPr>
            <a:r>
              <a:rPr lang="th-TH" dirty="0" smtClean="0"/>
              <a:t>การพัฒนาภาวะผู้นำโดยการมีทักษะหรือเทคนิคในการสื่อสาร </a:t>
            </a:r>
            <a:r>
              <a:rPr lang="th-TH" dirty="0" smtClean="0"/>
              <a:t>นักศึกษามีความ</a:t>
            </a:r>
            <a:r>
              <a:rPr lang="th-TH" dirty="0" smtClean="0"/>
              <a:t>คิดเห็นอย่างไร จง</a:t>
            </a:r>
            <a:r>
              <a:rPr lang="th-TH" dirty="0" smtClean="0"/>
              <a:t>อธิบาย</a:t>
            </a:r>
            <a:endParaRPr lang="th-TH" dirty="0" smtClean="0"/>
          </a:p>
          <a:p>
            <a:pPr marL="514350" indent="-514350">
              <a:buFontTx/>
              <a:buAutoNum type="arabicPeriod"/>
            </a:pPr>
            <a:r>
              <a:rPr lang="th-TH" dirty="0" smtClean="0"/>
              <a:t>ถ้า</a:t>
            </a:r>
            <a:r>
              <a:rPr lang="th-TH" dirty="0" smtClean="0"/>
              <a:t>นักศึกษาได้เป็นผู้นำ นักศึกษามีวิธีการพัฒนาภาวะผู้นำของตัวเองอย่างไรบ้างจงอธิบาย</a:t>
            </a:r>
            <a:endParaRPr lang="th-TH" dirty="0" smtClean="0"/>
          </a:p>
          <a:p>
            <a:pPr marL="514350" indent="-514350">
              <a:buFontTx/>
              <a:buAutoNum type="arabicPeriod"/>
            </a:pPr>
            <a:r>
              <a:rPr lang="th-TH" dirty="0" smtClean="0"/>
              <a:t>การยอม</a:t>
            </a:r>
            <a:r>
              <a:rPr lang="th-TH" smtClean="0"/>
              <a:t>รับคำวิพากษ์วิจารณ์ </a:t>
            </a:r>
            <a:r>
              <a:rPr lang="th-TH" dirty="0" smtClean="0"/>
              <a:t>ของบุคคลในองค์กร เป็นเรื่องสำคัญหรือไม่ และมีความเกี่ยวข้องกับการภาวะความ</a:t>
            </a:r>
            <a:r>
              <a:rPr lang="th-TH" dirty="0" smtClean="0"/>
              <a:t>เป็น</a:t>
            </a:r>
            <a:r>
              <a:rPr lang="th-TH" dirty="0" smtClean="0"/>
              <a:t>ผู้นำอย่างไร</a:t>
            </a:r>
            <a:endParaRPr lang="th-TH" dirty="0"/>
          </a:p>
          <a:p>
            <a:pPr marL="514350" indent="-514350">
              <a:buFontTx/>
              <a:buAutoNum type="arabicPeriod"/>
            </a:pPr>
            <a:endParaRPr lang="th-TH" dirty="0"/>
          </a:p>
          <a:p>
            <a:pPr marL="514350" indent="-514350">
              <a:buAutoNum type="arabicPeriod"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4240006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30400" y="513547"/>
            <a:ext cx="86487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/>
              <a:t>เอกสารอ้างอิง</a:t>
            </a:r>
            <a:endParaRPr lang="th-TH" dirty="0" smtClean="0"/>
          </a:p>
          <a:p>
            <a:r>
              <a:rPr lang="th-TH" dirty="0" smtClean="0"/>
              <a:t>จงกลนี </a:t>
            </a:r>
            <a:r>
              <a:rPr lang="th-TH" dirty="0"/>
              <a:t>ชุติมาเทวินทร์. (2544). การฝึกอบรมเชิงพัฒนา ครั้งที่ 2. กรุงเทพฯ: พี เอ </a:t>
            </a:r>
            <a:r>
              <a:rPr lang="th-TH" dirty="0" err="1"/>
              <a:t>ลีฟ</a:t>
            </a:r>
            <a:r>
              <a:rPr lang="th-TH" dirty="0" smtClean="0"/>
              <a:t>วิ่ง.</a:t>
            </a:r>
          </a:p>
          <a:p>
            <a:r>
              <a:rPr lang="th-TH" dirty="0" err="1"/>
              <a:t>เนตร์พัณณา</a:t>
            </a:r>
            <a:r>
              <a:rPr lang="th-TH" dirty="0"/>
              <a:t> ยาวิราช. (2552). ภาวะผู้นำเชิงกลยุทธ์แก้ไขครั้งที่ 6. กรุงเทพฯ: </a:t>
            </a:r>
            <a:r>
              <a:rPr lang="th-TH" dirty="0" err="1"/>
              <a:t>เซ็นทรัลเอ็กซ์</a:t>
            </a:r>
            <a:r>
              <a:rPr lang="th-TH" dirty="0"/>
              <a:t>เพรส</a:t>
            </a:r>
          </a:p>
          <a:p>
            <a:r>
              <a:rPr lang="th-TH" dirty="0" smtClean="0"/>
              <a:t>พระ</a:t>
            </a:r>
            <a:r>
              <a:rPr lang="th-TH" dirty="0"/>
              <a:t>ธรรมปิฎก. (2540). ภาวะผู้นำความสำคัญต่ออนาคตไทย. กรุงเทพฯ: พิมพ์</a:t>
            </a:r>
            <a:r>
              <a:rPr lang="th-TH" dirty="0" smtClean="0"/>
              <a:t>ไทย.</a:t>
            </a:r>
          </a:p>
          <a:p>
            <a:r>
              <a:rPr lang="th-TH" dirty="0" err="1"/>
              <a:t>ิเชียร</a:t>
            </a:r>
            <a:r>
              <a:rPr lang="th-TH" dirty="0"/>
              <a:t> </a:t>
            </a:r>
            <a:r>
              <a:rPr lang="th-TH" dirty="0" err="1"/>
              <a:t>วิทย</a:t>
            </a:r>
            <a:r>
              <a:rPr lang="th-TH" dirty="0"/>
              <a:t>อุดม. (2550). ภาวะผู้นำ พิมพ์ครั้งที่ 4. กรุงเทพฯ: </a:t>
            </a:r>
            <a:r>
              <a:rPr lang="th-TH" dirty="0" err="1"/>
              <a:t>ธี</a:t>
            </a:r>
            <a:r>
              <a:rPr lang="th-TH" dirty="0"/>
              <a:t>ระฟิล์มและไซเท็กซ์. </a:t>
            </a:r>
            <a:endParaRPr lang="th-TH" dirty="0" smtClean="0"/>
          </a:p>
          <a:p>
            <a:r>
              <a:rPr lang="th-TH" dirty="0"/>
              <a:t>สมชาติ กิจบรรจง. (2544). ความฉลาดรู้ของผู้นำ (</a:t>
            </a:r>
            <a:r>
              <a:rPr lang="en-US" dirty="0"/>
              <a:t>Leadership Quotient). </a:t>
            </a:r>
            <a:r>
              <a:rPr lang="th-TH" dirty="0"/>
              <a:t>กรุงเทพฯ: </a:t>
            </a:r>
            <a:r>
              <a:rPr lang="th-TH" dirty="0" err="1"/>
              <a:t>ธี</a:t>
            </a:r>
            <a:r>
              <a:rPr lang="th-TH" dirty="0"/>
              <a:t>ระป้อม </a:t>
            </a:r>
            <a:r>
              <a:rPr lang="th-TH" dirty="0" smtClean="0"/>
              <a:t>วรรณกรรม.</a:t>
            </a:r>
          </a:p>
          <a:p>
            <a:r>
              <a:rPr lang="th-TH" dirty="0"/>
              <a:t>สัมมนา </a:t>
            </a:r>
            <a:r>
              <a:rPr lang="th-TH" dirty="0" err="1"/>
              <a:t>รธนิธย์</a:t>
            </a:r>
            <a:r>
              <a:rPr lang="th-TH" dirty="0"/>
              <a:t>. (2553). ภาวะผู้นำของผู้บริหาร. กรุงเทพฯ: ข้าวฟ่าง. </a:t>
            </a: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3750335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79600" y="552559"/>
            <a:ext cx="86614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/>
              <a:t>เอกสารอ้างอิง</a:t>
            </a:r>
            <a:endParaRPr lang="th-TH" sz="4000" dirty="0" smtClean="0"/>
          </a:p>
          <a:p>
            <a:r>
              <a:rPr lang="th-TH" dirty="0" smtClean="0"/>
              <a:t>เสริม</a:t>
            </a:r>
            <a:r>
              <a:rPr lang="th-TH" dirty="0"/>
              <a:t>ศักดิ์ วิสาลา</a:t>
            </a:r>
            <a:r>
              <a:rPr lang="th-TH" dirty="0" err="1"/>
              <a:t>ภรณ์</a:t>
            </a:r>
            <a:r>
              <a:rPr lang="th-TH" dirty="0"/>
              <a:t> (2552). ภาวะผู้นำ ในประมวลสาระชุดวิชาทฤษฏีและแนว</a:t>
            </a:r>
            <a:r>
              <a:rPr lang="th-TH" dirty="0" smtClean="0"/>
              <a:t>ปฏิบัติ	ใน</a:t>
            </a:r>
            <a:r>
              <a:rPr lang="th-TH" dirty="0"/>
              <a:t>การ บริหารการศึกษา หน่วยที่ 1-8 ทฤษฏีและแนวปฏิบัติในการ</a:t>
            </a:r>
            <a:r>
              <a:rPr lang="th-TH" dirty="0" smtClean="0"/>
              <a:t>บริหาร	การศึกษา. </a:t>
            </a:r>
            <a:r>
              <a:rPr lang="th-TH" dirty="0"/>
              <a:t>นนทบุรี: </a:t>
            </a:r>
            <a:r>
              <a:rPr lang="th-TH" dirty="0" smtClean="0"/>
              <a:t>มหาวิทยาลัยสุโขทัยธรรมาธิราช</a:t>
            </a:r>
          </a:p>
          <a:p>
            <a:r>
              <a:rPr lang="en-US" dirty="0" err="1">
                <a:cs typeface="+mj-cs"/>
              </a:rPr>
              <a:t>Dessler</a:t>
            </a:r>
            <a:r>
              <a:rPr lang="en-US" dirty="0">
                <a:cs typeface="+mj-cs"/>
              </a:rPr>
              <a:t>, Gary. (2002). A Framework for human Resource </a:t>
            </a:r>
            <a:r>
              <a:rPr lang="en-US" dirty="0" smtClean="0">
                <a:cs typeface="+mj-cs"/>
              </a:rPr>
              <a:t>	Management </a:t>
            </a:r>
            <a:r>
              <a:rPr lang="en-US" dirty="0">
                <a:cs typeface="+mj-cs"/>
              </a:rPr>
              <a:t>2 </a:t>
            </a:r>
            <a:r>
              <a:rPr lang="en-US" dirty="0" err="1">
                <a:cs typeface="+mj-cs"/>
              </a:rPr>
              <a:t>nd</a:t>
            </a:r>
            <a:r>
              <a:rPr lang="en-US" dirty="0">
                <a:cs typeface="+mj-cs"/>
              </a:rPr>
              <a:t> ed. New Jersey: Prentice Hall</a:t>
            </a:r>
            <a:r>
              <a:rPr lang="en-US" dirty="0" smtClean="0">
                <a:cs typeface="+mj-cs"/>
              </a:rPr>
              <a:t>.</a:t>
            </a:r>
          </a:p>
          <a:p>
            <a:r>
              <a:rPr lang="en-US" dirty="0" err="1">
                <a:cs typeface="+mj-cs"/>
              </a:rPr>
              <a:t>Mccauley</a:t>
            </a:r>
            <a:r>
              <a:rPr lang="en-US" dirty="0">
                <a:cs typeface="+mj-cs"/>
              </a:rPr>
              <a:t>, C.D., </a:t>
            </a:r>
            <a:r>
              <a:rPr lang="en-US" dirty="0" err="1">
                <a:cs typeface="+mj-cs"/>
              </a:rPr>
              <a:t>Moxley</a:t>
            </a:r>
            <a:r>
              <a:rPr lang="en-US" dirty="0">
                <a:cs typeface="+mj-cs"/>
              </a:rPr>
              <a:t>, R.s., and </a:t>
            </a:r>
            <a:r>
              <a:rPr lang="en-US" dirty="0" err="1">
                <a:cs typeface="+mj-cs"/>
              </a:rPr>
              <a:t>Velsor</a:t>
            </a:r>
            <a:r>
              <a:rPr lang="en-US" dirty="0">
                <a:cs typeface="+mj-cs"/>
              </a:rPr>
              <a:t>, E.V. (1998). Our </a:t>
            </a:r>
            <a:r>
              <a:rPr lang="en-US" dirty="0" smtClean="0">
                <a:cs typeface="+mj-cs"/>
              </a:rPr>
              <a:t>	View </a:t>
            </a:r>
            <a:r>
              <a:rPr lang="en-US" dirty="0">
                <a:cs typeface="+mj-cs"/>
              </a:rPr>
              <a:t>of Leadership Development In The Center for </a:t>
            </a:r>
            <a:r>
              <a:rPr lang="en-US" dirty="0" smtClean="0">
                <a:cs typeface="+mj-cs"/>
              </a:rPr>
              <a:t>	Creative </a:t>
            </a:r>
            <a:r>
              <a:rPr lang="en-US" dirty="0">
                <a:cs typeface="+mj-cs"/>
              </a:rPr>
              <a:t>Leadership. In Handbook of Leadership </a:t>
            </a:r>
            <a:r>
              <a:rPr lang="en-US" dirty="0" smtClean="0">
                <a:cs typeface="+mj-cs"/>
              </a:rPr>
              <a:t>	Development</a:t>
            </a:r>
            <a:r>
              <a:rPr lang="en-US" dirty="0">
                <a:cs typeface="+mj-cs"/>
              </a:rPr>
              <a:t>. San Francisco: </a:t>
            </a:r>
            <a:r>
              <a:rPr lang="en-US" dirty="0" err="1">
                <a:cs typeface="+mj-cs"/>
              </a:rPr>
              <a:t>Jossey</a:t>
            </a:r>
            <a:r>
              <a:rPr lang="en-US" dirty="0">
                <a:cs typeface="+mj-cs"/>
              </a:rPr>
              <a:t>-Bass</a:t>
            </a:r>
            <a:r>
              <a:rPr lang="en-US" dirty="0" smtClean="0">
                <a:cs typeface="+mj-cs"/>
              </a:rPr>
              <a:t>.</a:t>
            </a:r>
          </a:p>
          <a:p>
            <a:r>
              <a:rPr lang="en-US" dirty="0">
                <a:cs typeface="+mj-cs"/>
              </a:rPr>
              <a:t>Truelove, s. (1992). Handbook of Training and </a:t>
            </a:r>
            <a:r>
              <a:rPr lang="en-US" dirty="0" smtClean="0">
                <a:cs typeface="+mj-cs"/>
              </a:rPr>
              <a:t>	Development</a:t>
            </a:r>
            <a:r>
              <a:rPr lang="en-US" dirty="0">
                <a:cs typeface="+mj-cs"/>
              </a:rPr>
              <a:t>. Oxford: Blackwell.</a:t>
            </a:r>
            <a:endParaRPr lang="th-TH" dirty="0" smtClean="0">
              <a:cs typeface="+mj-cs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38325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082800" y="1738223"/>
            <a:ext cx="8407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	สัมมา </a:t>
            </a:r>
            <a:r>
              <a:rPr lang="th-TH" b="1" dirty="0" err="1"/>
              <a:t>รธนิธย์</a:t>
            </a:r>
            <a:r>
              <a:rPr lang="th-TH" b="1" dirty="0"/>
              <a:t> </a:t>
            </a:r>
            <a:r>
              <a:rPr lang="th-TH" dirty="0" smtClean="0"/>
              <a:t> </a:t>
            </a:r>
            <a:r>
              <a:rPr lang="th-TH" dirty="0"/>
              <a:t>กล่าวว่า การพัฒนา ตนเองของผู้นำต้องยึดหลักการของการพัฒนาภาวะผู้นำ โดยเริ่มต้นจากความสมัครใจ และเต็มใจพัฒนาตนเองด้วยความมุ่งมั่นดำเนินการอย่างมีจุดหมายที่ชัน</a:t>
            </a:r>
            <a:r>
              <a:rPr lang="th-TH" dirty="0" smtClean="0"/>
              <a:t>เจน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31260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16100" y="1228398"/>
            <a:ext cx="84963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	</a:t>
            </a:r>
            <a:r>
              <a:rPr lang="en-US" dirty="0" err="1" smtClean="0"/>
              <a:t>Mccauley</a:t>
            </a:r>
            <a:r>
              <a:rPr lang="en-US" dirty="0" smtClean="0"/>
              <a:t> </a:t>
            </a:r>
            <a:r>
              <a:rPr lang="en-US" dirty="0"/>
              <a:t>(1998, pp. 4 - 5) </a:t>
            </a:r>
            <a:r>
              <a:rPr lang="th-TH" dirty="0"/>
              <a:t>กล่าวว่า การพัฒนาภาวะผู้นำเป็น กระบวนการที่จะเพิ่มความสามารถของบุคคล ซึ่งทำหน้าที่ในการบริหารงานทั้งในส่วนที่ เป็นบทบาทของภาวะผู้นำและกระบวนการนำ จึงได้เสนอหลักการพื้นฐานในการพัฒนา ภาวะผู้นำไว้ดังนี้ </a:t>
            </a:r>
            <a:endParaRPr lang="th-TH" dirty="0" smtClean="0"/>
          </a:p>
          <a:p>
            <a:r>
              <a:rPr lang="th-TH" dirty="0"/>
              <a:t>	</a:t>
            </a:r>
            <a:r>
              <a:rPr lang="th-TH" dirty="0" smtClean="0"/>
              <a:t>1</a:t>
            </a:r>
            <a:r>
              <a:rPr lang="th-TH" dirty="0"/>
              <a:t>. การพัฒนาภาวะผู้นำ เป็นลักษณะการพัฒนาความสามารถ ของแต่ละบุคคล โดยมุ่งเน้นการพัฒนาศักยภาพ</a:t>
            </a:r>
            <a:r>
              <a:rPr lang="th-TH" dirty="0" smtClean="0"/>
              <a:t>รายบุคคล</a:t>
            </a:r>
          </a:p>
          <a:p>
            <a:r>
              <a:rPr lang="th-TH" dirty="0"/>
              <a:t> </a:t>
            </a:r>
            <a:r>
              <a:rPr lang="th-TH" dirty="0" smtClean="0"/>
              <a:t>             </a:t>
            </a:r>
            <a:r>
              <a:rPr lang="th-TH" dirty="0"/>
              <a:t>2. การพัฒนาภาวะผู้นำ เป็นลักษณะการพัฒนาบุคคลไม่เป็น ทางการแต่อย่างไรก็ตาม บุคคลเหล่านั้นก็สามารถเรียนรู้และเจริญก้าวหน้านำไปสู่ แนวทางที่บังเกิดประสิทธิผลได้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9170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54200" y="1291441"/>
            <a:ext cx="8204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3</a:t>
            </a:r>
            <a:r>
              <a:rPr lang="th-TH" dirty="0"/>
              <a:t>. การพัฒนาภาวะผู้นำ มีความเชื่อว่าบุคคลมีสามารถ ด้านความเป็นผู้นำได้ โดยมีสมมุติฐานว่าบุคคลสามารถเรียนรู้ได้เติบโตและเปลี่ยนแปลงได้ แม้ว่าความสามารถของการเป็นผู้นำจะมีพื้นฐานบางส่วนที่นำมาจากพันธุกรรม แต่ก็เป็นที่ ยอมรับว่าความสามารถของการเป็นผู้นำบางส่วนมาจากการพัฒนาในวัยเด็กและบางส่วน มาจากประสบการณ์ในวัยผู้ใหญ่และสิ่งสำคัญ คือ ในวัยผู้ใหญ่สามารถพัฒนา ความสามารถที่สำคัญซึ่งเอื้อต่อการเกิดประสิทธิผลของการเป็นผู้นำได้ </a:t>
            </a:r>
          </a:p>
        </p:txBody>
      </p:sp>
    </p:spTree>
    <p:extLst>
      <p:ext uri="{BB962C8B-B14F-4D97-AF65-F5344CB8AC3E}">
        <p14:creationId xmlns:p14="http://schemas.microsoft.com/office/powerpoint/2010/main" val="379107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52600" y="1454716"/>
            <a:ext cx="88773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</a:t>
            </a:r>
            <a:r>
              <a:rPr lang="th-TH" b="1" dirty="0" smtClean="0"/>
              <a:t>จงกลนี </a:t>
            </a:r>
            <a:r>
              <a:rPr lang="th-TH" b="1" dirty="0"/>
              <a:t>ชุติมาเทวินทร์ </a:t>
            </a:r>
            <a:r>
              <a:rPr lang="th-TH" dirty="0"/>
              <a:t> </a:t>
            </a:r>
            <a:r>
              <a:rPr lang="th-TH" dirty="0" smtClean="0"/>
              <a:t>ได้</a:t>
            </a:r>
            <a:r>
              <a:rPr lang="th-TH" dirty="0"/>
              <a:t>เสนอวิธีการอบรม และพัฒนาบุคลากรไว้ 4 ประเภท คือ </a:t>
            </a:r>
            <a:endParaRPr lang="th-TH" dirty="0" smtClean="0"/>
          </a:p>
          <a:p>
            <a:r>
              <a:rPr lang="th-TH" dirty="0"/>
              <a:t>	</a:t>
            </a:r>
            <a:r>
              <a:rPr lang="th-TH" dirty="0" smtClean="0"/>
              <a:t>1</a:t>
            </a:r>
            <a:r>
              <a:rPr lang="th-TH" dirty="0"/>
              <a:t>. การศึกษาอบรมก่อนประจำการ (</a:t>
            </a:r>
            <a:r>
              <a:rPr lang="en-US" dirty="0"/>
              <a:t>Pre-entry Training) </a:t>
            </a:r>
            <a:endParaRPr lang="th-TH" dirty="0"/>
          </a:p>
          <a:p>
            <a:r>
              <a:rPr lang="th-TH" dirty="0" smtClean="0"/>
              <a:t>	2. </a:t>
            </a:r>
            <a:r>
              <a:rPr lang="th-TH" dirty="0"/>
              <a:t>การศึกษาอบรมระหว่างประจำการ (</a:t>
            </a:r>
            <a:r>
              <a:rPr lang="en-US" dirty="0"/>
              <a:t>In-service Training)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th-TH" dirty="0"/>
              <a:t>การศึกษาอบรมในโครงการ (</a:t>
            </a:r>
            <a:r>
              <a:rPr lang="en-US" dirty="0"/>
              <a:t>Project Related Training)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th-TH" dirty="0"/>
              <a:t>การศึกษาอบรมเพื่อพัฒนาตนเอง (</a:t>
            </a:r>
            <a:r>
              <a:rPr lang="en-US" dirty="0"/>
              <a:t>Self-development Training)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69594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52600" y="983903"/>
            <a:ext cx="87249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สมชาติ กิจบรรจง </a:t>
            </a:r>
            <a:r>
              <a:rPr lang="th-TH" dirty="0" smtClean="0"/>
              <a:t>ได้</a:t>
            </a:r>
            <a:r>
              <a:rPr lang="th-TH" dirty="0"/>
              <a:t>เสนอแนวทางการพัฒนา บุคลากร 3 วิธี คือ </a:t>
            </a:r>
            <a:endParaRPr lang="th-TH" dirty="0" smtClean="0"/>
          </a:p>
          <a:p>
            <a:pPr marL="514350" indent="-514350">
              <a:buAutoNum type="arabicPeriod"/>
            </a:pPr>
            <a:r>
              <a:rPr lang="th-TH" dirty="0" smtClean="0"/>
              <a:t>การ</a:t>
            </a:r>
            <a:r>
              <a:rPr lang="th-TH" dirty="0"/>
              <a:t>ให้การศึกษาและส่งเสริมให้พัฒนาตนเอง </a:t>
            </a:r>
            <a:endParaRPr lang="th-TH" dirty="0" smtClean="0"/>
          </a:p>
          <a:p>
            <a:pPr marL="514350" indent="-514350">
              <a:buAutoNum type="arabicPeriod"/>
            </a:pPr>
            <a:r>
              <a:rPr lang="th-TH" dirty="0" smtClean="0"/>
              <a:t> </a:t>
            </a:r>
            <a:r>
              <a:rPr lang="th-TH" dirty="0"/>
              <a:t>การฝึกอบรมและพัฒนา </a:t>
            </a:r>
            <a:endParaRPr lang="th-TH" dirty="0" smtClean="0"/>
          </a:p>
          <a:p>
            <a:pPr marL="514350" indent="-514350">
              <a:buAutoNum type="arabicPeriod"/>
            </a:pPr>
            <a:r>
              <a:rPr lang="th-TH" dirty="0" smtClean="0"/>
              <a:t> </a:t>
            </a:r>
            <a:r>
              <a:rPr lang="th-TH" dirty="0"/>
              <a:t>การพัฒนาใน</a:t>
            </a:r>
            <a:r>
              <a:rPr lang="th-TH" dirty="0" smtClean="0"/>
              <a:t>งาน</a:t>
            </a:r>
          </a:p>
          <a:p>
            <a:endParaRPr lang="th-TH" dirty="0" smtClean="0"/>
          </a:p>
          <a:p>
            <a:r>
              <a:rPr lang="th-TH" b="1" dirty="0" smtClean="0"/>
              <a:t>อรุณ </a:t>
            </a:r>
            <a:r>
              <a:rPr lang="th-TH" b="1" dirty="0"/>
              <a:t>รักธรรม </a:t>
            </a:r>
            <a:r>
              <a:rPr lang="th-TH" dirty="0"/>
              <a:t>ได้เสนอ วิธีการพัฒนาบุคลากรโดยทั่วไป 2 แบบ คือ </a:t>
            </a:r>
          </a:p>
          <a:p>
            <a:r>
              <a:rPr lang="th-TH" dirty="0"/>
              <a:t>	1) การพัฒนาเป็นรายบุคคล ได้แก่ การศึกษา ที่บ้าน การสอนงาน การฝึกวิธีการทำงาน</a:t>
            </a:r>
          </a:p>
          <a:p>
            <a:r>
              <a:rPr lang="th-TH" dirty="0"/>
              <a:t>	 2) การพัฒนาเป็นกลุ่ม ได้แก่ การบรรยาย การประชุม อภิปราย การอภิปรายปัญหา และการประชุมเชิงปฏิบัติการ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78937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78000" y="748536"/>
            <a:ext cx="904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เสริม</a:t>
            </a:r>
            <a:r>
              <a:rPr lang="th-TH" b="1" dirty="0"/>
              <a:t>ศักดิ์ วิศาลา</a:t>
            </a:r>
            <a:r>
              <a:rPr lang="th-TH" b="1" dirty="0" err="1"/>
              <a:t>ภรณ์</a:t>
            </a:r>
            <a:r>
              <a:rPr lang="th-TH" b="1" dirty="0"/>
              <a:t> </a:t>
            </a:r>
            <a:r>
              <a:rPr lang="th-TH" b="1" dirty="0" smtClean="0"/>
              <a:t> </a:t>
            </a:r>
            <a:r>
              <a:rPr lang="th-TH" dirty="0"/>
              <a:t>ได้ศึกษาวิธีการพัฒนาบุคลากรไว้ 4 วิธี คือ </a:t>
            </a:r>
            <a:endParaRPr lang="th-TH" dirty="0" smtClean="0"/>
          </a:p>
          <a:p>
            <a:r>
              <a:rPr lang="th-TH" dirty="0"/>
              <a:t>	</a:t>
            </a:r>
            <a:r>
              <a:rPr lang="th-TH" dirty="0" smtClean="0"/>
              <a:t>1 </a:t>
            </a:r>
            <a:r>
              <a:rPr lang="th-TH" dirty="0"/>
              <a:t>การเรียนรู้จากการทำงาน </a:t>
            </a:r>
            <a:endParaRPr lang="th-TH" dirty="0" smtClean="0"/>
          </a:p>
          <a:p>
            <a:r>
              <a:rPr lang="th-TH" dirty="0" smtClean="0"/>
              <a:t>	2 </a:t>
            </a:r>
            <a:r>
              <a:rPr lang="th-TH" dirty="0"/>
              <a:t>การเรียนรู้จากคนอื่น </a:t>
            </a:r>
            <a:endParaRPr lang="th-TH" dirty="0" smtClean="0"/>
          </a:p>
          <a:p>
            <a:r>
              <a:rPr lang="th-TH" dirty="0" smtClean="0"/>
              <a:t>	3 </a:t>
            </a:r>
            <a:r>
              <a:rPr lang="th-TH" dirty="0"/>
              <a:t>การเรียนรู้จากความผิดพลาด </a:t>
            </a:r>
            <a:endParaRPr lang="th-TH" dirty="0" smtClean="0"/>
          </a:p>
          <a:p>
            <a:r>
              <a:rPr lang="th-TH" dirty="0" smtClean="0"/>
              <a:t>             4 </a:t>
            </a:r>
            <a:r>
              <a:rPr lang="th-TH" dirty="0"/>
              <a:t>การเรียนรู้จากการฝึกอบรม </a:t>
            </a:r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 </a:t>
            </a:r>
            <a:r>
              <a:rPr lang="en-US" dirty="0" err="1" smtClean="0"/>
              <a:t>Trulove</a:t>
            </a:r>
            <a:r>
              <a:rPr lang="en-US" dirty="0" smtClean="0"/>
              <a:t>  </a:t>
            </a:r>
            <a:r>
              <a:rPr lang="th-TH" dirty="0"/>
              <a:t>ได้เสนอวิธีการ พัฒนา 3 วิธี คือ </a:t>
            </a:r>
            <a:endParaRPr lang="th-TH" dirty="0" smtClean="0"/>
          </a:p>
          <a:p>
            <a:pPr marL="514350" indent="-514350">
              <a:buAutoNum type="arabicParenR"/>
            </a:pPr>
            <a:r>
              <a:rPr lang="th-TH" dirty="0" smtClean="0"/>
              <a:t>การ</a:t>
            </a:r>
            <a:r>
              <a:rPr lang="th-TH" dirty="0"/>
              <a:t>เรียนรู้ด้วยตนเอง </a:t>
            </a:r>
            <a:endParaRPr lang="th-TH" dirty="0" smtClean="0"/>
          </a:p>
          <a:p>
            <a:pPr marL="514350" indent="-514350">
              <a:buAutoNum type="arabicParenR"/>
            </a:pPr>
            <a:r>
              <a:rPr lang="th-TH" dirty="0" smtClean="0"/>
              <a:t>การ</a:t>
            </a:r>
            <a:r>
              <a:rPr lang="th-TH" dirty="0"/>
              <a:t>เรียนรู้แบบเป็นกลุ่ม </a:t>
            </a:r>
            <a:endParaRPr lang="th-TH" dirty="0" smtClean="0"/>
          </a:p>
          <a:p>
            <a:pPr marL="514350" indent="-514350">
              <a:buAutoNum type="arabicParenR"/>
            </a:pPr>
            <a:r>
              <a:rPr lang="th-TH" dirty="0" smtClean="0"/>
              <a:t>การ</a:t>
            </a:r>
            <a:r>
              <a:rPr lang="th-TH" dirty="0"/>
              <a:t>เรียนรู้แบบ ตัวต่อ</a:t>
            </a:r>
            <a:r>
              <a:rPr lang="th-TH" dirty="0" smtClean="0"/>
              <a:t>ตัว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40773798"/>
      </p:ext>
    </p:extLst>
  </p:cSld>
  <p:clrMapOvr>
    <a:masterClrMapping/>
  </p:clrMapOvr>
</p:sld>
</file>

<file path=ppt/theme/theme1.xml><?xml version="1.0" encoding="utf-8"?>
<a:theme xmlns:a="http://schemas.openxmlformats.org/drawingml/2006/main" name="ย้อนยุค">
  <a:themeElements>
    <a:clrScheme name="ย้อนยุค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ย้อนยุค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ย้อนยุค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1294</TotalTime>
  <Words>773</Words>
  <Application>Microsoft Office PowerPoint</Application>
  <PresentationFormat>แบบจอกว้าง</PresentationFormat>
  <Paragraphs>120</Paragraphs>
  <Slides>33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10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33</vt:i4>
      </vt:variant>
    </vt:vector>
  </HeadingPairs>
  <TitlesOfParts>
    <vt:vector size="44" baseType="lpstr">
      <vt:lpstr>Angsana New</vt:lpstr>
      <vt:lpstr>Arial</vt:lpstr>
      <vt:lpstr>Calibri</vt:lpstr>
      <vt:lpstr>Calibri Light</vt:lpstr>
      <vt:lpstr>Cordia New</vt:lpstr>
      <vt:lpstr>Libre Franklin</vt:lpstr>
      <vt:lpstr>Monaco</vt:lpstr>
      <vt:lpstr>roboto</vt:lpstr>
      <vt:lpstr>Sarabun</vt:lpstr>
      <vt:lpstr>Verdana</vt:lpstr>
      <vt:lpstr>ย้อนยุค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IKKLASCOM 64</dc:creator>
  <cp:lastModifiedBy>IKKLASCOM 64</cp:lastModifiedBy>
  <cp:revision>27</cp:revision>
  <cp:lastPrinted>2022-06-05T16:08:49Z</cp:lastPrinted>
  <dcterms:created xsi:type="dcterms:W3CDTF">2022-05-28T00:32:35Z</dcterms:created>
  <dcterms:modified xsi:type="dcterms:W3CDTF">2022-06-05T16:41:47Z</dcterms:modified>
</cp:coreProperties>
</file>