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  <p:sldId id="264" r:id="rId10"/>
    <p:sldId id="266" r:id="rId11"/>
    <p:sldId id="265" r:id="rId12"/>
    <p:sldId id="272" r:id="rId13"/>
    <p:sldId id="273" r:id="rId14"/>
    <p:sldId id="267" r:id="rId15"/>
    <p:sldId id="268" r:id="rId16"/>
    <p:sldId id="271" r:id="rId17"/>
    <p:sldId id="274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B078A-D279-443F-AE82-E4BC03C76C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5113AD4-9B58-4ED9-955E-32BD91B7E334}">
      <dgm:prSet phldrT="[ข้อความ]" custT="1"/>
      <dgm:spPr/>
      <dgm:t>
        <a:bodyPr/>
        <a:lstStyle/>
        <a:p>
          <a:r>
            <a:rPr lang="en-US" sz="2000" b="0" dirty="0" smtClean="0">
              <a:cs typeface="+mj-cs"/>
            </a:rPr>
            <a:t>/K/ </a:t>
          </a:r>
          <a:r>
            <a:rPr lang="en-US" sz="2000" b="0" dirty="0" smtClean="0">
              <a:cs typeface="+mj-cs"/>
              <a:sym typeface="Wingdings" panose="05000000000000000000" pitchFamily="2" charset="2"/>
            </a:rPr>
            <a:t> [</a:t>
          </a:r>
          <a:r>
            <a:rPr lang="en-US" sz="3200" b="0" dirty="0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Ø] (</a:t>
          </a:r>
          <a:r>
            <a:rPr lang="en-US" sz="3200" b="0" dirty="0" err="1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Pengguguran</a:t>
          </a:r>
          <a:r>
            <a:rPr lang="en-US" sz="3200" b="0" dirty="0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)</a:t>
          </a:r>
          <a:endParaRPr lang="th-TH" sz="3200" b="0" dirty="0">
            <a:cs typeface="+mj-cs"/>
          </a:endParaRPr>
        </a:p>
      </dgm:t>
    </dgm:pt>
    <dgm:pt modelId="{91A79D53-DAED-4AD2-B7EE-14AA372118BB}" type="parTrans" cxnId="{52AA5480-98C1-4912-BC8B-F659BC12AACB}">
      <dgm:prSet/>
      <dgm:spPr/>
      <dgm:t>
        <a:bodyPr/>
        <a:lstStyle/>
        <a:p>
          <a:endParaRPr lang="th-TH"/>
        </a:p>
      </dgm:t>
    </dgm:pt>
    <dgm:pt modelId="{CFB1CA93-A80C-4BF5-878D-03C1D071184B}" type="sibTrans" cxnId="{52AA5480-98C1-4912-BC8B-F659BC12AACB}">
      <dgm:prSet/>
      <dgm:spPr/>
      <dgm:t>
        <a:bodyPr/>
        <a:lstStyle/>
        <a:p>
          <a:endParaRPr lang="th-TH"/>
        </a:p>
      </dgm:t>
    </dgm:pt>
    <dgm:pt modelId="{C0D471DF-2482-4CF5-91AB-D6A0F95E106A}">
      <dgm:prSet phldrT="[ข้อความ]" phldr="1"/>
      <dgm:spPr/>
      <dgm:t>
        <a:bodyPr/>
        <a:lstStyle/>
        <a:p>
          <a:endParaRPr lang="th-TH" dirty="0"/>
        </a:p>
      </dgm:t>
    </dgm:pt>
    <dgm:pt modelId="{1A2CCCA6-C706-42FF-86A8-26EBFEC04288}" type="parTrans" cxnId="{F1C9C35F-6571-4534-A406-20D41E6493B6}">
      <dgm:prSet/>
      <dgm:spPr/>
      <dgm:t>
        <a:bodyPr/>
        <a:lstStyle/>
        <a:p>
          <a:endParaRPr lang="th-TH"/>
        </a:p>
      </dgm:t>
    </dgm:pt>
    <dgm:pt modelId="{FC3C6D4F-8E42-4DBF-97B5-C9AC0551404E}" type="sibTrans" cxnId="{F1C9C35F-6571-4534-A406-20D41E6493B6}">
      <dgm:prSet/>
      <dgm:spPr/>
      <dgm:t>
        <a:bodyPr/>
        <a:lstStyle/>
        <a:p>
          <a:endParaRPr lang="th-TH"/>
        </a:p>
      </dgm:t>
    </dgm:pt>
    <dgm:pt modelId="{D734C9A2-91AA-4A87-848D-00573AB94400}">
      <dgm:prSet phldrT="[ข้อความ]" custT="1"/>
      <dgm:spPr/>
      <dgm:t>
        <a:bodyPr/>
        <a:lstStyle/>
        <a:p>
          <a:r>
            <a:rPr lang="en-US" sz="2800" b="0" dirty="0" smtClean="0">
              <a:cs typeface="+mj-cs"/>
            </a:rPr>
            <a:t>/K/ </a:t>
          </a:r>
          <a:r>
            <a:rPr lang="en-US" sz="2800" b="0" dirty="0" smtClean="0">
              <a:cs typeface="+mj-cs"/>
              <a:sym typeface="Wingdings" panose="05000000000000000000" pitchFamily="2" charset="2"/>
            </a:rPr>
            <a:t> [</a:t>
          </a:r>
          <a:r>
            <a:rPr lang="en-US" sz="2800" b="0" dirty="0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Ø] (ASIMILASI PENUH)</a:t>
          </a:r>
          <a:endParaRPr lang="th-TH" sz="2800" dirty="0">
            <a:cs typeface="+mj-cs"/>
          </a:endParaRPr>
        </a:p>
      </dgm:t>
    </dgm:pt>
    <dgm:pt modelId="{8AE0431E-A766-4E31-9378-7D5C3C9A1D94}" type="parTrans" cxnId="{BB70088D-BA96-4A0B-B673-B09B9028C653}">
      <dgm:prSet/>
      <dgm:spPr/>
      <dgm:t>
        <a:bodyPr/>
        <a:lstStyle/>
        <a:p>
          <a:endParaRPr lang="th-TH"/>
        </a:p>
      </dgm:t>
    </dgm:pt>
    <dgm:pt modelId="{C397BEAE-CBAC-4EFD-89EE-55AF25CA10B7}" type="sibTrans" cxnId="{BB70088D-BA96-4A0B-B673-B09B9028C653}">
      <dgm:prSet/>
      <dgm:spPr/>
      <dgm:t>
        <a:bodyPr/>
        <a:lstStyle/>
        <a:p>
          <a:endParaRPr lang="th-TH"/>
        </a:p>
      </dgm:t>
    </dgm:pt>
    <dgm:pt modelId="{8AEEB569-6F03-4392-8787-6022B303167C}">
      <dgm:prSet phldrT="[ข้อความ]" phldr="1"/>
      <dgm:spPr/>
      <dgm:t>
        <a:bodyPr/>
        <a:lstStyle/>
        <a:p>
          <a:endParaRPr lang="th-TH" dirty="0"/>
        </a:p>
      </dgm:t>
    </dgm:pt>
    <dgm:pt modelId="{C209A798-B566-4B43-84AC-B9C4D7C3F1AA}" type="parTrans" cxnId="{0FBB3C6D-AD0D-49A0-8A60-184581F8E93C}">
      <dgm:prSet/>
      <dgm:spPr/>
      <dgm:t>
        <a:bodyPr/>
        <a:lstStyle/>
        <a:p>
          <a:endParaRPr lang="th-TH"/>
        </a:p>
      </dgm:t>
    </dgm:pt>
    <dgm:pt modelId="{71F7ACA2-E0D5-4CC8-8FD1-3BCE42BBD537}" type="sibTrans" cxnId="{0FBB3C6D-AD0D-49A0-8A60-184581F8E93C}">
      <dgm:prSet/>
      <dgm:spPr/>
      <dgm:t>
        <a:bodyPr/>
        <a:lstStyle/>
        <a:p>
          <a:endParaRPr lang="th-TH"/>
        </a:p>
      </dgm:t>
    </dgm:pt>
    <dgm:pt modelId="{EE6D3652-BC01-42FE-9E21-DDD1C346F2B6}" type="pres">
      <dgm:prSet presAssocID="{8DAB078A-D279-443F-AE82-E4BC03C76CCD}" presName="linear" presStyleCnt="0">
        <dgm:presLayoutVars>
          <dgm:animLvl val="lvl"/>
          <dgm:resizeHandles val="exact"/>
        </dgm:presLayoutVars>
      </dgm:prSet>
      <dgm:spPr/>
    </dgm:pt>
    <dgm:pt modelId="{BD3AE20F-DA93-4ADD-99D9-0682A190FD9C}" type="pres">
      <dgm:prSet presAssocID="{D5113AD4-9B58-4ED9-955E-32BD91B7E33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396151A-33A8-4A43-B5CF-3686FF2995DE}" type="pres">
      <dgm:prSet presAssocID="{D5113AD4-9B58-4ED9-955E-32BD91B7E334}" presName="childText" presStyleLbl="revTx" presStyleIdx="0" presStyleCnt="2">
        <dgm:presLayoutVars>
          <dgm:bulletEnabled val="1"/>
        </dgm:presLayoutVars>
      </dgm:prSet>
      <dgm:spPr/>
    </dgm:pt>
    <dgm:pt modelId="{477325AE-2A86-40E0-B446-85ED99948994}" type="pres">
      <dgm:prSet presAssocID="{D734C9A2-91AA-4A87-848D-00573AB9440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700CCE-87AA-46A0-858B-BE83546F9F07}" type="pres">
      <dgm:prSet presAssocID="{D734C9A2-91AA-4A87-848D-00573AB9440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B70088D-BA96-4A0B-B673-B09B9028C653}" srcId="{8DAB078A-D279-443F-AE82-E4BC03C76CCD}" destId="{D734C9A2-91AA-4A87-848D-00573AB94400}" srcOrd="1" destOrd="0" parTransId="{8AE0431E-A766-4E31-9378-7D5C3C9A1D94}" sibTransId="{C397BEAE-CBAC-4EFD-89EE-55AF25CA10B7}"/>
    <dgm:cxn modelId="{9E5AE3F9-48DE-4888-967D-64F445648E82}" type="presOf" srcId="{D734C9A2-91AA-4A87-848D-00573AB94400}" destId="{477325AE-2A86-40E0-B446-85ED99948994}" srcOrd="0" destOrd="0" presId="urn:microsoft.com/office/officeart/2005/8/layout/vList2"/>
    <dgm:cxn modelId="{52AA5480-98C1-4912-BC8B-F659BC12AACB}" srcId="{8DAB078A-D279-443F-AE82-E4BC03C76CCD}" destId="{D5113AD4-9B58-4ED9-955E-32BD91B7E334}" srcOrd="0" destOrd="0" parTransId="{91A79D53-DAED-4AD2-B7EE-14AA372118BB}" sibTransId="{CFB1CA93-A80C-4BF5-878D-03C1D071184B}"/>
    <dgm:cxn modelId="{F1C9C35F-6571-4534-A406-20D41E6493B6}" srcId="{D5113AD4-9B58-4ED9-955E-32BD91B7E334}" destId="{C0D471DF-2482-4CF5-91AB-D6A0F95E106A}" srcOrd="0" destOrd="0" parTransId="{1A2CCCA6-C706-42FF-86A8-26EBFEC04288}" sibTransId="{FC3C6D4F-8E42-4DBF-97B5-C9AC0551404E}"/>
    <dgm:cxn modelId="{620E220A-F25F-4699-8420-901BC9ED0BE9}" type="presOf" srcId="{D5113AD4-9B58-4ED9-955E-32BD91B7E334}" destId="{BD3AE20F-DA93-4ADD-99D9-0682A190FD9C}" srcOrd="0" destOrd="0" presId="urn:microsoft.com/office/officeart/2005/8/layout/vList2"/>
    <dgm:cxn modelId="{C36512EF-1F00-4376-8EF5-BF1A6EC7F854}" type="presOf" srcId="{8DAB078A-D279-443F-AE82-E4BC03C76CCD}" destId="{EE6D3652-BC01-42FE-9E21-DDD1C346F2B6}" srcOrd="0" destOrd="0" presId="urn:microsoft.com/office/officeart/2005/8/layout/vList2"/>
    <dgm:cxn modelId="{9BC0C6BD-6845-4BA6-816C-29B501510BE4}" type="presOf" srcId="{8AEEB569-6F03-4392-8787-6022B303167C}" destId="{2E700CCE-87AA-46A0-858B-BE83546F9F07}" srcOrd="0" destOrd="0" presId="urn:microsoft.com/office/officeart/2005/8/layout/vList2"/>
    <dgm:cxn modelId="{32CC1953-EF28-4296-BF6E-38F00CD4AA04}" type="presOf" srcId="{C0D471DF-2482-4CF5-91AB-D6A0F95E106A}" destId="{9396151A-33A8-4A43-B5CF-3686FF2995DE}" srcOrd="0" destOrd="0" presId="urn:microsoft.com/office/officeart/2005/8/layout/vList2"/>
    <dgm:cxn modelId="{0FBB3C6D-AD0D-49A0-8A60-184581F8E93C}" srcId="{D734C9A2-91AA-4A87-848D-00573AB94400}" destId="{8AEEB569-6F03-4392-8787-6022B303167C}" srcOrd="0" destOrd="0" parTransId="{C209A798-B566-4B43-84AC-B9C4D7C3F1AA}" sibTransId="{71F7ACA2-E0D5-4CC8-8FD1-3BCE42BBD537}"/>
    <dgm:cxn modelId="{6A1CA118-0501-46B4-8638-853E57CB7688}" type="presParOf" srcId="{EE6D3652-BC01-42FE-9E21-DDD1C346F2B6}" destId="{BD3AE20F-DA93-4ADD-99D9-0682A190FD9C}" srcOrd="0" destOrd="0" presId="urn:microsoft.com/office/officeart/2005/8/layout/vList2"/>
    <dgm:cxn modelId="{B0DC8297-828D-44A7-81EC-A9FB2BDF129C}" type="presParOf" srcId="{EE6D3652-BC01-42FE-9E21-DDD1C346F2B6}" destId="{9396151A-33A8-4A43-B5CF-3686FF2995DE}" srcOrd="1" destOrd="0" presId="urn:microsoft.com/office/officeart/2005/8/layout/vList2"/>
    <dgm:cxn modelId="{FEB137A9-91E9-4560-B4F5-2CB58D728FA9}" type="presParOf" srcId="{EE6D3652-BC01-42FE-9E21-DDD1C346F2B6}" destId="{477325AE-2A86-40E0-B446-85ED99948994}" srcOrd="2" destOrd="0" presId="urn:microsoft.com/office/officeart/2005/8/layout/vList2"/>
    <dgm:cxn modelId="{B4840120-2364-4B66-86C3-29C219A5E555}" type="presParOf" srcId="{EE6D3652-BC01-42FE-9E21-DDD1C346F2B6}" destId="{2E700CCE-87AA-46A0-858B-BE83546F9F0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AE20F-DA93-4ADD-99D9-0682A190FD9C}">
      <dsp:nvSpPr>
        <dsp:cNvPr id="0" name=""/>
        <dsp:cNvSpPr/>
      </dsp:nvSpPr>
      <dsp:spPr>
        <a:xfrm>
          <a:off x="0" y="14710"/>
          <a:ext cx="616585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cs typeface="+mj-cs"/>
            </a:rPr>
            <a:t>/K/ </a:t>
          </a:r>
          <a:r>
            <a:rPr lang="en-US" sz="2000" b="0" kern="1200" dirty="0" smtClean="0">
              <a:cs typeface="+mj-cs"/>
              <a:sym typeface="Wingdings" panose="05000000000000000000" pitchFamily="2" charset="2"/>
            </a:rPr>
            <a:t> [</a:t>
          </a:r>
          <a:r>
            <a:rPr lang="en-US" sz="3200" b="0" kern="1200" dirty="0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Ø] (</a:t>
          </a:r>
          <a:r>
            <a:rPr lang="en-US" sz="3200" b="0" kern="1200" dirty="0" err="1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Pengguguran</a:t>
          </a:r>
          <a:r>
            <a:rPr lang="en-US" sz="3200" b="0" kern="1200" dirty="0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)</a:t>
          </a:r>
          <a:endParaRPr lang="th-TH" sz="3200" b="0" kern="1200" dirty="0">
            <a:cs typeface="+mj-cs"/>
          </a:endParaRPr>
        </a:p>
      </dsp:txBody>
      <dsp:txXfrm>
        <a:off x="43864" y="58574"/>
        <a:ext cx="6078122" cy="810832"/>
      </dsp:txXfrm>
    </dsp:sp>
    <dsp:sp modelId="{9396151A-33A8-4A43-B5CF-3686FF2995DE}">
      <dsp:nvSpPr>
        <dsp:cNvPr id="0" name=""/>
        <dsp:cNvSpPr/>
      </dsp:nvSpPr>
      <dsp:spPr>
        <a:xfrm>
          <a:off x="0" y="913270"/>
          <a:ext cx="616585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766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3700" kern="1200" dirty="0"/>
        </a:p>
      </dsp:txBody>
      <dsp:txXfrm>
        <a:off x="0" y="913270"/>
        <a:ext cx="6165850" cy="794880"/>
      </dsp:txXfrm>
    </dsp:sp>
    <dsp:sp modelId="{477325AE-2A86-40E0-B446-85ED99948994}">
      <dsp:nvSpPr>
        <dsp:cNvPr id="0" name=""/>
        <dsp:cNvSpPr/>
      </dsp:nvSpPr>
      <dsp:spPr>
        <a:xfrm>
          <a:off x="0" y="1708150"/>
          <a:ext cx="616585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>
              <a:cs typeface="+mj-cs"/>
            </a:rPr>
            <a:t>/K/ </a:t>
          </a:r>
          <a:r>
            <a:rPr lang="en-US" sz="2800" b="0" kern="1200" dirty="0" smtClean="0">
              <a:cs typeface="+mj-cs"/>
              <a:sym typeface="Wingdings" panose="05000000000000000000" pitchFamily="2" charset="2"/>
            </a:rPr>
            <a:t> [</a:t>
          </a:r>
          <a:r>
            <a:rPr lang="en-US" sz="2800" b="0" kern="1200" dirty="0" smtClean="0">
              <a:latin typeface="Angsana New" panose="02020603050405020304" pitchFamily="18" charset="-34"/>
              <a:cs typeface="+mj-cs"/>
              <a:sym typeface="Wingdings" panose="05000000000000000000" pitchFamily="2" charset="2"/>
            </a:rPr>
            <a:t>Ø] (ASIMILASI PENUH)</a:t>
          </a:r>
          <a:endParaRPr lang="th-TH" sz="2800" kern="1200" dirty="0">
            <a:cs typeface="+mj-cs"/>
          </a:endParaRPr>
        </a:p>
      </dsp:txBody>
      <dsp:txXfrm>
        <a:off x="43864" y="1752014"/>
        <a:ext cx="6078122" cy="810832"/>
      </dsp:txXfrm>
    </dsp:sp>
    <dsp:sp modelId="{2E700CCE-87AA-46A0-858B-BE83546F9F07}">
      <dsp:nvSpPr>
        <dsp:cNvPr id="0" name=""/>
        <dsp:cNvSpPr/>
      </dsp:nvSpPr>
      <dsp:spPr>
        <a:xfrm>
          <a:off x="0" y="2606710"/>
          <a:ext cx="616585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766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h-TH" sz="3700" kern="1200" dirty="0"/>
        </a:p>
      </dsp:txBody>
      <dsp:txXfrm>
        <a:off x="0" y="2606710"/>
        <a:ext cx="6165850" cy="794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STRUKTUR BAHASA MELAYU II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83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Picture 2" descr="http://bp3.blogger.com/_Eog0kqPsnpA/RpCPDONpP6I/AAAAAAAAAKc/uFRvtdmPlCE/s1600/Bab+2+Hal+45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016000"/>
            <a:ext cx="8280400" cy="51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กล่องข้อความ 7"/>
          <p:cNvSpPr txBox="1"/>
          <p:nvPr/>
        </p:nvSpPr>
        <p:spPr>
          <a:xfrm>
            <a:off x="3251200" y="1504945"/>
            <a:ext cx="393700" cy="25019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6540500" y="1565118"/>
            <a:ext cx="1273288" cy="25019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55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FITUR 3 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3" y="2146301"/>
            <a:ext cx="9936878" cy="2540000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PADA CONTOH DI ATAS TERJADI SATU </a:t>
            </a:r>
            <a:r>
              <a:rPr lang="en-US" dirty="0" smtClean="0">
                <a:solidFill>
                  <a:schemeClr val="bg1"/>
                </a:solidFill>
              </a:rPr>
              <a:t>PROSES PERSENYAWAAN.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PERSENYAWAAN INI DAPAT DIFAHAMI DENGAN BAIK APABILA BERPANDUKAN KEPADA FITUR DISTINGTIF.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DISEBABKAN FITUR /T/ (+KORONAL)  DENGAN /NG/         (-KORONAL)  TIDAK SELARAS HARUS MENCARI KONSOAN NASAL YANG SELARAS DENGAN FITUR T (+KORONAL).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HASIL PERENYAWAAN FITUR T DENGAN NG IALAH FITUR N (+KORONAL).  </a:t>
            </a:r>
          </a:p>
          <a:p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139700" y="4998436"/>
            <a:ext cx="12052299" cy="1757964"/>
          </a:xfrm>
          <a:solidFill>
            <a:schemeClr val="accent5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 /NG/ </a:t>
            </a:r>
            <a:r>
              <a:rPr lang="en-US" dirty="0" smtClean="0">
                <a:sym typeface="Wingdings" panose="05000000000000000000" pitchFamily="2" charset="2"/>
              </a:rPr>
              <a:t>+ /T/  /N/  (PROSES PERSENYAWAAN)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MENG + TULIS  MENTULIS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2) 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/N/ + /T/   /Ø /           (PROSES PENGGURAN )</a:t>
            </a:r>
          </a:p>
          <a:p>
            <a:pPr marL="0" indent="0">
              <a:buNone/>
            </a:pP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    MEN + TULIS  MENULIS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097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 KORONAL </a:t>
            </a:r>
          </a:p>
          <a:p>
            <a:r>
              <a:rPr lang="en-US" dirty="0" smtClean="0"/>
              <a:t>2. BERSUARA 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4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27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: 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DAPAT </a:t>
            </a:r>
            <a:r>
              <a:rPr lang="en-US" dirty="0" smtClean="0">
                <a:sym typeface="Wingdings" panose="05000000000000000000" pitchFamily="2" charset="2"/>
              </a:rPr>
              <a:t> MENDAPAT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DALAM  MENDALAM 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85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FITUR 4 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93335" y="2026708"/>
            <a:ext cx="9696865" cy="290617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KD YANG BERMULA DENGAN FONEM D APABILA DIIMBUHKAN DENGAN IMBUHAN MENG DAN PENG AKAN MENGALAMI PROSES PERSENYAWAAN </a:t>
            </a:r>
          </a:p>
          <a:p>
            <a:r>
              <a:rPr lang="en-US" dirty="0">
                <a:solidFill>
                  <a:schemeClr val="bg1"/>
                </a:solidFill>
              </a:rPr>
              <a:t>DISEBABKAN FITUR </a:t>
            </a:r>
            <a:r>
              <a:rPr lang="en-US" dirty="0" smtClean="0">
                <a:solidFill>
                  <a:schemeClr val="bg1"/>
                </a:solidFill>
              </a:rPr>
              <a:t>/d/ </a:t>
            </a:r>
            <a:r>
              <a:rPr lang="en-US" dirty="0">
                <a:solidFill>
                  <a:schemeClr val="bg1"/>
                </a:solidFill>
              </a:rPr>
              <a:t>(+KORONAL)  DENGAN /NG/         (-KORONAL)  TIDAK SELARAS HARUS MENCARI KONSOAN NASAL YANG SELARAS DENGAN FITUR T (+KORONAL).</a:t>
            </a:r>
          </a:p>
          <a:p>
            <a:r>
              <a:rPr lang="en-US" dirty="0">
                <a:solidFill>
                  <a:schemeClr val="bg1"/>
                </a:solidFill>
              </a:rPr>
              <a:t>HASIL PERENYAWAAN FITUR T DENGAN NG IALAH FITUR N (+KORONAL).  </a:t>
            </a:r>
          </a:p>
          <a:p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1447801" y="5125429"/>
            <a:ext cx="7157282" cy="1148371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/NG/ </a:t>
            </a:r>
            <a:r>
              <a:rPr lang="en-US" dirty="0" smtClean="0"/>
              <a:t>   </a:t>
            </a:r>
            <a:r>
              <a:rPr lang="en-US" dirty="0" smtClean="0">
                <a:sym typeface="Wingdings" panose="05000000000000000000" pitchFamily="2" charset="2"/>
              </a:rPr>
              <a:t>+ /D/       </a:t>
            </a:r>
            <a:r>
              <a:rPr lang="en-US" dirty="0">
                <a:sym typeface="Wingdings" panose="05000000000000000000" pitchFamily="2" charset="2"/>
              </a:rPr>
              <a:t>/N/  (PROSES PERSENYAWAAN)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MENG </a:t>
            </a:r>
            <a:r>
              <a:rPr lang="en-US">
                <a:sym typeface="Wingdings" panose="05000000000000000000" pitchFamily="2" charset="2"/>
              </a:rPr>
              <a:t>+ </a:t>
            </a:r>
            <a:r>
              <a:rPr lang="en-US" smtClean="0">
                <a:sym typeface="Wingdings" panose="05000000000000000000" pitchFamily="2" charset="2"/>
              </a:rPr>
              <a:t>DALAM   </a:t>
            </a:r>
            <a:r>
              <a:rPr lang="en-US" dirty="0" smtClean="0">
                <a:sym typeface="Wingdings" panose="05000000000000000000" pitchFamily="2" charset="2"/>
              </a:rPr>
              <a:t> MENDALAM</a:t>
            </a:r>
            <a:endParaRPr lang="en-US" dirty="0">
              <a:sym typeface="Wingdings" panose="05000000000000000000" pitchFamily="2" charset="2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912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CONTOH: 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10406778" cy="2906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/P/   	 MENG + PUKUL   ME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M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UKUL 			 NG  M,  </a:t>
            </a:r>
            <a:r>
              <a:rPr lang="en-US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Ø</a:t>
            </a:r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/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P/  	 MENG + PIKUL   MEMIKUL </a:t>
            </a:r>
          </a:p>
          <a:p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17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Picture 2" descr="http://bp3.blogger.com/_Eog0kqPsnpA/RpCPDONpP6I/AAAAAAAAAKc/uFRvtdmPlCE/s1600/Bab+2+Hal+45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2037380"/>
            <a:ext cx="7797800" cy="418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กล่องข้อความ 7"/>
          <p:cNvSpPr txBox="1"/>
          <p:nvPr/>
        </p:nvSpPr>
        <p:spPr>
          <a:xfrm>
            <a:off x="2794000" y="2336873"/>
            <a:ext cx="317500" cy="204462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6286500" y="2336873"/>
            <a:ext cx="425677" cy="204462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99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FITUR 5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10825878" cy="290617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/B/ 	 MENG + BAYAR   MEMBAYAR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/B/ 	 MENG + BACA  MEMBACA </a:t>
            </a:r>
          </a:p>
          <a:p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6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FITUR 6 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69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2721" y="626228"/>
            <a:ext cx="9613861" cy="1080938"/>
          </a:xfrm>
        </p:spPr>
        <p:txBody>
          <a:bodyPr/>
          <a:lstStyle/>
          <a:p>
            <a:r>
              <a:rPr lang="en-US" dirty="0" smtClean="0"/>
              <a:t>PROSES MORFOLOGI IMBUHAN MENG-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42221" y="1930472"/>
            <a:ext cx="9613861" cy="466082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CONTOH: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/K/ 	 MENG +  KIRIM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MEN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GI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RIM			 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Ø PENGUGURAN </a:t>
            </a: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	/K/	 MENG +  KACAU   MEN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GA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CAU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/G/	 MENG +  GORENG  MENGGORENG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/G/  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 MENG +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GIGIT  MENGGIGIT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	/T/ 	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 MENG +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TULIS  ME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NU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LIS  			  </a:t>
            </a:r>
            <a:r>
              <a:rPr lang="en-US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Ø, NGN</a:t>
            </a: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/T/	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 MENG +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TONTON   ME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NO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NTON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/D/ 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 MENG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+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DENGAR  MENDENGAR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/D/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 MENG +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DALAM  MENDALAM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/P/   	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 MENG +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PUKUL   ME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M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UKUL 			 NG  M,  </a:t>
            </a:r>
            <a:r>
              <a:rPr lang="en-US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Ø</a:t>
            </a: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	/P/  	 MENG 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+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PIKUL   MEMIKUL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/B/ 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 MENG +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BAYAR   MEMBAYAR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/B/ 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 MENG +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BACA  MEMBACA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738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/K/ 	 MENG +  KIRIM </a:t>
            </a:r>
            <a:r>
              <a:rPr lang="en-US" dirty="0">
                <a:sym typeface="Wingdings" panose="05000000000000000000" pitchFamily="2" charset="2"/>
              </a:rPr>
              <a:t> MENGIRIM</a:t>
            </a:r>
            <a:endParaRPr lang="th-TH" dirty="0"/>
          </a:p>
        </p:txBody>
      </p:sp>
      <p:pic>
        <p:nvPicPr>
          <p:cNvPr id="1026" name="Picture 2" descr="http://bp3.blogger.com/_Eog0kqPsnpA/RpCPDONpP6I/AAAAAAAAAKc/uFRvtdmPlCE/s1600/Bab+2+Hal+45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040" y="2794000"/>
            <a:ext cx="6912221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กล่องข้อความ 5"/>
          <p:cNvSpPr txBox="1"/>
          <p:nvPr/>
        </p:nvSpPr>
        <p:spPr>
          <a:xfrm>
            <a:off x="4241370" y="4102100"/>
            <a:ext cx="229030" cy="76736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7175500" y="4102100"/>
            <a:ext cx="317500" cy="767366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660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 1     KACAU </a:t>
            </a:r>
            <a:r>
              <a:rPr lang="en-US" dirty="0" smtClean="0">
                <a:sym typeface="Wingdings" panose="05000000000000000000" pitchFamily="2" charset="2"/>
              </a:rPr>
              <a:t> MENGACAU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2"/>
          </p:nvPr>
        </p:nvSpPr>
        <p:spPr>
          <a:xfrm>
            <a:off x="680322" y="2095500"/>
            <a:ext cx="4698355" cy="38406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PADA CONTOH DI ATAS TERJADI SATU PERUBAHAN KEPADA FONEM AWAL K.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HAL INI TERJADI DISEBABKAN FITUR  K TIDAK SELARAS DENGAN FITUR NG PADA MORFEM [MENG-] DAN [PENG-].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KETIDAKSELARASAN FITUR INI MENYEBABKAN K BERLAKU PENGGUGURAN ATAU DIASIMILASIKAN SECARA PENUH DENGAN /NG/.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FAKTOR PENUARAAN MEMPUNYAI KEKUATAN DARIPADA FAKTOR TIDAK BERSUARA. </a:t>
            </a:r>
          </a:p>
          <a:p>
            <a:endParaRPr lang="th-TH" dirty="0">
              <a:solidFill>
                <a:schemeClr val="bg1"/>
              </a:solidFill>
            </a:endParaRPr>
          </a:p>
        </p:txBody>
      </p:sp>
      <p:graphicFrame>
        <p:nvGraphicFramePr>
          <p:cNvPr id="11" name="ตัวแทนเนื้อหา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77658296"/>
              </p:ext>
            </p:extLst>
          </p:nvPr>
        </p:nvGraphicFramePr>
        <p:xfrm>
          <a:off x="5594350" y="2095501"/>
          <a:ext cx="6165850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Sambung</a:t>
            </a:r>
            <a:r>
              <a:rPr lang="en-US" dirty="0" smtClean="0"/>
              <a:t>     </a:t>
            </a:r>
            <a:r>
              <a:rPr lang="en-US" dirty="0"/>
              <a:t>KACAU </a:t>
            </a:r>
            <a:r>
              <a:rPr lang="en-US" dirty="0">
                <a:sym typeface="Wingdings" panose="05000000000000000000" pitchFamily="2" charset="2"/>
              </a:rPr>
              <a:t> MENGACAU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19" y="2053733"/>
            <a:ext cx="4698355" cy="22225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Proses </a:t>
            </a:r>
            <a:r>
              <a:rPr lang="en-US" dirty="0" err="1" smtClean="0">
                <a:solidFill>
                  <a:schemeClr val="bg1"/>
                </a:solidFill>
              </a:rPr>
              <a:t>pengguguran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</a:rPr>
              <a:t>asimilasi</a:t>
            </a:r>
            <a:r>
              <a:rPr lang="en-US" dirty="0" smtClean="0">
                <a:solidFill>
                  <a:schemeClr val="bg1"/>
                </a:solidFill>
              </a:rPr>
              <a:t> total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diterangkan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fitur-fitur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distingtif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kedua-dua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fonem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terlibat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seperti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berikut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828042" y="3886200"/>
            <a:ext cx="10612115" cy="12192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ketidakselarasan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antara</a:t>
            </a:r>
            <a:r>
              <a:rPr lang="en-US" dirty="0" smtClean="0">
                <a:solidFill>
                  <a:schemeClr val="bg1"/>
                </a:solidFill>
              </a:rPr>
              <a:t> /k/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/</a:t>
            </a:r>
            <a:r>
              <a:rPr lang="en-US" dirty="0" err="1" smtClean="0">
                <a:solidFill>
                  <a:schemeClr val="bg1"/>
                </a:solidFill>
              </a:rPr>
              <a:t>ng</a:t>
            </a:r>
            <a:r>
              <a:rPr lang="en-US" dirty="0" smtClean="0">
                <a:solidFill>
                  <a:schemeClr val="bg1"/>
                </a:solidFill>
              </a:rPr>
              <a:t>/ </a:t>
            </a:r>
            <a:r>
              <a:rPr lang="en-US" dirty="0" err="1" smtClean="0">
                <a:solidFill>
                  <a:schemeClr val="bg1"/>
                </a:solidFill>
              </a:rPr>
              <a:t>iaitu</a:t>
            </a:r>
            <a:r>
              <a:rPr lang="en-US" dirty="0" smtClean="0">
                <a:solidFill>
                  <a:schemeClr val="bg1"/>
                </a:solidFill>
              </a:rPr>
              <a:t> /k/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bersuara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/k/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digugurkan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diasimilasi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seluruh</a:t>
            </a:r>
            <a:r>
              <a:rPr lang="en-US" dirty="0" smtClean="0">
                <a:solidFill>
                  <a:schemeClr val="bg1"/>
                </a:solidFill>
              </a:rPr>
              <a:t> (total). </a:t>
            </a:r>
          </a:p>
          <a:p>
            <a:endParaRPr lang="th-TH" dirty="0">
              <a:solidFill>
                <a:schemeClr val="bg1"/>
              </a:solidFill>
            </a:endParaRPr>
          </a:p>
        </p:txBody>
      </p:sp>
      <p:graphicFrame>
        <p:nvGraphicFramePr>
          <p:cNvPr id="7" name="ตัวแทนเนื้อหา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551801"/>
              </p:ext>
            </p:extLst>
          </p:nvPr>
        </p:nvGraphicFramePr>
        <p:xfrm>
          <a:off x="6201154" y="2111025"/>
          <a:ext cx="47005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294"/>
                <a:gridCol w="2350294"/>
              </a:tblGrid>
              <a:tr h="3441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/k/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belakang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koronal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Suara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belakang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koronal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th-TH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suara</a:t>
                      </a:r>
                      <a:endParaRPr lang="th-TH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914400" y="5270500"/>
            <a:ext cx="10439400" cy="1193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		Ng 		+ 	k		 </a:t>
            </a:r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 </a:t>
            </a:r>
            <a:r>
              <a:rPr lang="en-US" sz="32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[Ø</a:t>
            </a:r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]      ( proses </a:t>
            </a:r>
            <a:r>
              <a:rPr lang="en-US" sz="32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pengguran</a:t>
            </a:r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) 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			</a:t>
            </a:r>
            <a:r>
              <a:rPr lang="en-US" sz="32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Meng</a:t>
            </a:r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 	+ 	</a:t>
            </a:r>
            <a:r>
              <a:rPr lang="en-US" sz="32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karang</a:t>
            </a:r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    </a:t>
            </a:r>
            <a:r>
              <a:rPr lang="en-US" sz="32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meng</a:t>
            </a:r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---</a:t>
            </a:r>
            <a:r>
              <a:rPr lang="en-US" sz="32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arang</a:t>
            </a:r>
            <a:r>
              <a:rPr lang="en-US" sz="3200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     </a:t>
            </a:r>
            <a:r>
              <a:rPr lang="en-US" sz="3200" dirty="0" err="1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mengarang</a:t>
            </a:r>
            <a:endParaRPr lang="th-TH" sz="3200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  <a:sym typeface="Wingdings" panose="05000000000000000000" pitchFamily="2" charset="2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639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: 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GALI </a:t>
            </a:r>
            <a:r>
              <a:rPr lang="en-US" dirty="0" smtClean="0">
                <a:sym typeface="Wingdings" panose="05000000000000000000" pitchFamily="2" charset="2"/>
              </a:rPr>
              <a:t> MENGGALI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GANTI  MENGGANTI 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8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Picture 2" descr="http://bp3.blogger.com/_Eog0kqPsnpA/RpCPDONpP6I/AAAAAAAAAKc/uFRvtdmPlCE/s1600/Bab+2+Hal+45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834166"/>
            <a:ext cx="6951662" cy="442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กล่องข้อความ 8"/>
          <p:cNvSpPr txBox="1"/>
          <p:nvPr/>
        </p:nvSpPr>
        <p:spPr>
          <a:xfrm>
            <a:off x="4241800" y="2059004"/>
            <a:ext cx="304800" cy="229709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6943838" y="2059004"/>
            <a:ext cx="304800" cy="229709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92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FITUR 2    GALI </a:t>
            </a:r>
            <a:r>
              <a:rPr lang="en-US" dirty="0" smtClean="0">
                <a:sym typeface="Wingdings" panose="05000000000000000000" pitchFamily="2" charset="2"/>
              </a:rPr>
              <a:t> MENGGALI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53322" y="2090208"/>
            <a:ext cx="4698355" cy="39422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PADA CONTOH DI ATAS TERJADI </a:t>
            </a:r>
            <a:r>
              <a:rPr lang="en-US" dirty="0" smtClean="0">
                <a:solidFill>
                  <a:schemeClr val="bg1"/>
                </a:solidFill>
              </a:rPr>
              <a:t>TIDAK DIDAPATI PERUBAHAN </a:t>
            </a:r>
            <a:r>
              <a:rPr lang="en-US" dirty="0">
                <a:solidFill>
                  <a:schemeClr val="bg1"/>
                </a:solidFill>
              </a:rPr>
              <a:t>KEPADA FONEM AWAL </a:t>
            </a:r>
            <a:r>
              <a:rPr lang="en-US" dirty="0" smtClean="0">
                <a:solidFill>
                  <a:schemeClr val="bg1"/>
                </a:solidFill>
              </a:rPr>
              <a:t>G.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HAL INI TERJADI DISEBABKAN FITUR  K </a:t>
            </a:r>
            <a:r>
              <a:rPr lang="en-US" dirty="0" smtClean="0">
                <a:solidFill>
                  <a:schemeClr val="bg1"/>
                </a:solidFill>
              </a:rPr>
              <a:t>SELARAS </a:t>
            </a:r>
            <a:r>
              <a:rPr lang="en-US" dirty="0">
                <a:solidFill>
                  <a:schemeClr val="bg1"/>
                </a:solidFill>
              </a:rPr>
              <a:t>DENGAN FITUR NG PADA MORFEM [MENG-] DAN [PENG-].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BUNYI G TIDAK DIGUGURKAN 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9" name="ตัวแทนเนื้อหา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21135233"/>
              </p:ext>
            </p:extLst>
          </p:nvPr>
        </p:nvGraphicFramePr>
        <p:xfrm>
          <a:off x="5594350" y="3030538"/>
          <a:ext cx="4700588" cy="1559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0294"/>
                <a:gridCol w="23502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/g/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belakang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suara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koronal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belakang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suara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koronal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9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 </a:t>
            </a:r>
            <a:r>
              <a:rPr lang="en-US" dirty="0" err="1" smtClean="0">
                <a:sym typeface="Wingdings" panose="05000000000000000000" pitchFamily="2" charset="2"/>
              </a:rPr>
              <a:t>menulis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Telan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menelan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00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บอร์ลิน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เบอร์ลิน</Template>
  <TotalTime>133</TotalTime>
  <Words>458</Words>
  <Application>Microsoft Office PowerPoint</Application>
  <PresentationFormat>แบบจอกว้าง</PresentationFormat>
  <Paragraphs>84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5" baseType="lpstr">
      <vt:lpstr>Angsana New</vt:lpstr>
      <vt:lpstr>Arial</vt:lpstr>
      <vt:lpstr>Cordia New</vt:lpstr>
      <vt:lpstr>Trebuchet MS</vt:lpstr>
      <vt:lpstr>Wingdings</vt:lpstr>
      <vt:lpstr>เบอร์ลิน</vt:lpstr>
      <vt:lpstr>STRUKTUR BAHASA MELAYU II</vt:lpstr>
      <vt:lpstr>PROSES MORFOLOGI IMBUHAN MENG- </vt:lpstr>
      <vt:lpstr>/K/   MENG +  KIRIM  MENGIRIM</vt:lpstr>
      <vt:lpstr>Fitur  1     KACAU  MENGACAU</vt:lpstr>
      <vt:lpstr>Sambung     KACAU  MENGACAU </vt:lpstr>
      <vt:lpstr>CONTOH : </vt:lpstr>
      <vt:lpstr>งานนำเสนอ PowerPoint</vt:lpstr>
      <vt:lpstr>FITUR 2    GALI  MENGGALI</vt:lpstr>
      <vt:lpstr>Contoh: </vt:lpstr>
      <vt:lpstr>งานนำเสนอ PowerPoint</vt:lpstr>
      <vt:lpstr>FITUR 3 </vt:lpstr>
      <vt:lpstr>งานนำเสนอ PowerPoint</vt:lpstr>
      <vt:lpstr>งานนำเสนอ PowerPoint</vt:lpstr>
      <vt:lpstr>CONTOH : </vt:lpstr>
      <vt:lpstr>FITUR 4 </vt:lpstr>
      <vt:lpstr>CONTOH: </vt:lpstr>
      <vt:lpstr>งานนำเสนอ PowerPoint</vt:lpstr>
      <vt:lpstr>FITUR 5</vt:lpstr>
      <vt:lpstr>FITUR 6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BAHASA MELAYU II</dc:title>
  <dc:creator>com</dc:creator>
  <cp:lastModifiedBy>com</cp:lastModifiedBy>
  <cp:revision>15</cp:revision>
  <dcterms:created xsi:type="dcterms:W3CDTF">2021-01-07T05:53:14Z</dcterms:created>
  <dcterms:modified xsi:type="dcterms:W3CDTF">2021-01-07T08:07:00Z</dcterms:modified>
</cp:coreProperties>
</file>