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4"/>
  </p:handout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92" r:id="rId31"/>
    <p:sldId id="291" r:id="rId32"/>
    <p:sldId id="287" r:id="rId33"/>
  </p:sldIdLst>
  <p:sldSz cx="12192000" cy="6858000"/>
  <p:notesSz cx="6858000" cy="994568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6941B7-987E-41F5-8BDD-9557160BFB8E}" type="datetimeFigureOut">
              <a:rPr lang="th-TH" smtClean="0"/>
              <a:t>06/06/65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9D6946-8933-4072-BA14-61647A94F00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443175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3DF1A-816B-496B-9DD1-0BCE1213D42D}" type="datetimeFigureOut">
              <a:rPr lang="th-TH" smtClean="0"/>
              <a:t>06/06/65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9EB4D-F3F4-4AA9-8648-D2F2269BAC3E}" type="slidenum">
              <a:rPr lang="th-TH" smtClean="0"/>
              <a:t>‹#›</a:t>
            </a:fld>
            <a:endParaRPr lang="th-TH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1436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3DF1A-816B-496B-9DD1-0BCE1213D42D}" type="datetimeFigureOut">
              <a:rPr lang="th-TH" smtClean="0"/>
              <a:t>06/06/65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9EB4D-F3F4-4AA9-8648-D2F2269BAC3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72932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3DF1A-816B-496B-9DD1-0BCE1213D42D}" type="datetimeFigureOut">
              <a:rPr lang="th-TH" smtClean="0"/>
              <a:t>06/06/65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9EB4D-F3F4-4AA9-8648-D2F2269BAC3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57584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3DF1A-816B-496B-9DD1-0BCE1213D42D}" type="datetimeFigureOut">
              <a:rPr lang="th-TH" smtClean="0"/>
              <a:t>06/06/65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9EB4D-F3F4-4AA9-8648-D2F2269BAC3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58026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3DF1A-816B-496B-9DD1-0BCE1213D42D}" type="datetimeFigureOut">
              <a:rPr lang="th-TH" smtClean="0"/>
              <a:t>06/06/65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9EB4D-F3F4-4AA9-8648-D2F2269BAC3E}" type="slidenum">
              <a:rPr lang="th-TH" smtClean="0"/>
              <a:t>‹#›</a:t>
            </a:fld>
            <a:endParaRPr lang="th-TH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5291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3DF1A-816B-496B-9DD1-0BCE1213D42D}" type="datetimeFigureOut">
              <a:rPr lang="th-TH" smtClean="0"/>
              <a:t>06/06/65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9EB4D-F3F4-4AA9-8648-D2F2269BAC3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2756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3DF1A-816B-496B-9DD1-0BCE1213D42D}" type="datetimeFigureOut">
              <a:rPr lang="th-TH" smtClean="0"/>
              <a:t>06/06/65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9EB4D-F3F4-4AA9-8648-D2F2269BAC3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24612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3DF1A-816B-496B-9DD1-0BCE1213D42D}" type="datetimeFigureOut">
              <a:rPr lang="th-TH" smtClean="0"/>
              <a:t>06/06/65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9EB4D-F3F4-4AA9-8648-D2F2269BAC3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85140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3DF1A-816B-496B-9DD1-0BCE1213D42D}" type="datetimeFigureOut">
              <a:rPr lang="th-TH" smtClean="0"/>
              <a:t>06/06/65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9EB4D-F3F4-4AA9-8648-D2F2269BAC3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28929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F43DF1A-816B-496B-9DD1-0BCE1213D42D}" type="datetimeFigureOut">
              <a:rPr lang="th-TH" smtClean="0"/>
              <a:t>06/06/65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3C9EB4D-F3F4-4AA9-8648-D2F2269BAC3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78727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3DF1A-816B-496B-9DD1-0BCE1213D42D}" type="datetimeFigureOut">
              <a:rPr lang="th-TH" smtClean="0"/>
              <a:t>06/06/65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9EB4D-F3F4-4AA9-8648-D2F2269BAC3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51049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F43DF1A-816B-496B-9DD1-0BCE1213D42D}" type="datetimeFigureOut">
              <a:rPr lang="th-TH" smtClean="0"/>
              <a:t>06/06/65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3C9EB4D-F3F4-4AA9-8648-D2F2269BAC3E}" type="slidenum">
              <a:rPr lang="th-TH" smtClean="0"/>
              <a:t>‹#›</a:t>
            </a:fld>
            <a:endParaRPr lang="th-TH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5611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689100" y="1659285"/>
            <a:ext cx="8763000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4000" dirty="0" smtClean="0">
                <a:solidFill>
                  <a:srgbClr val="000000"/>
                </a:solidFill>
                <a:latin typeface="Tahoma" panose="020B0604030504040204" pitchFamily="34" charset="0"/>
                <a:cs typeface="+mj-cs"/>
              </a:rPr>
              <a:t>บทที่ </a:t>
            </a:r>
            <a:r>
              <a:rPr lang="en-US" sz="4000" dirty="0">
                <a:solidFill>
                  <a:srgbClr val="000000"/>
                </a:solidFill>
                <a:latin typeface="Tahoma" panose="020B0604030504040204" pitchFamily="34" charset="0"/>
                <a:cs typeface="+mj-cs"/>
              </a:rPr>
              <a:t>7</a:t>
            </a:r>
            <a:endParaRPr lang="th-TH" sz="4000" dirty="0" smtClean="0">
              <a:solidFill>
                <a:srgbClr val="000000"/>
              </a:solidFill>
              <a:latin typeface="Tahoma" panose="020B0604030504040204" pitchFamily="34" charset="0"/>
              <a:cs typeface="+mj-cs"/>
            </a:endParaRPr>
          </a:p>
          <a:p>
            <a:pPr algn="ctr"/>
            <a:r>
              <a:rPr lang="th-TH" sz="4000" dirty="0" smtClean="0">
                <a:solidFill>
                  <a:srgbClr val="000000"/>
                </a:solidFill>
                <a:latin typeface="Tahoma" panose="020B0604030504040204" pitchFamily="34" charset="0"/>
                <a:cs typeface="+mj-cs"/>
              </a:rPr>
              <a:t>ปรัชญา </a:t>
            </a:r>
            <a:r>
              <a:rPr lang="th-TH" sz="4000" dirty="0">
                <a:solidFill>
                  <a:srgbClr val="000000"/>
                </a:solidFill>
                <a:latin typeface="Tahoma" panose="020B0604030504040204" pitchFamily="34" charset="0"/>
                <a:cs typeface="+mj-cs"/>
              </a:rPr>
              <a:t>อุดมการณ์ของการพัฒนาชุมชน</a:t>
            </a:r>
          </a:p>
          <a:p>
            <a:endParaRPr lang="th-TH" dirty="0" smtClean="0">
              <a:solidFill>
                <a:srgbClr val="000000"/>
              </a:solidFill>
              <a:latin typeface="Tahoma" panose="020B0604030504040204" pitchFamily="34" charset="0"/>
              <a:cs typeface="+mj-cs"/>
            </a:endParaRPr>
          </a:p>
          <a:p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  <a:cs typeface="+mj-cs"/>
              </a:rPr>
              <a:t>	</a:t>
            </a:r>
            <a:r>
              <a:rPr lang="th-TH" dirty="0" smtClean="0">
                <a:solidFill>
                  <a:srgbClr val="000000"/>
                </a:solidFill>
                <a:latin typeface="Tahoma" panose="020B0604030504040204" pitchFamily="34" charset="0"/>
                <a:cs typeface="+mj-cs"/>
              </a:rPr>
              <a:t>ความหมาย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  <a:cs typeface="+mj-cs"/>
              </a:rPr>
              <a:t>ของคำว่า ปรัชญา นั้น ไม่อาจหาคำนิยามที่แน่นอนตายตัวที่ใช้ได้กับทุกแห่ง ทุกสถานการณ์ได้ อย่างไรก็ตาม ด้วยความจำเป็นที่ต้องมีคำนิยามที่แน่นอนเพื่อเป็นพื้นฐานที่ชัดเจนในการศึกษา จึงควรได้มีการศึกษาถึงความหมายของคำว่าปรัชญาเป็นเบื้องแรก เพื่อให้เห็นแนวทางในการกำหนดความหมายของคำว่า ปรัชญาของการพัฒนาชุมชน ต่อไป</a:t>
            </a:r>
          </a:p>
        </p:txBody>
      </p:sp>
    </p:spTree>
    <p:extLst>
      <p:ext uri="{BB962C8B-B14F-4D97-AF65-F5344CB8AC3E}">
        <p14:creationId xmlns:p14="http://schemas.microsoft.com/office/powerpoint/2010/main" val="22997211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2146300" y="1354029"/>
            <a:ext cx="83947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000" dirty="0">
                <a:solidFill>
                  <a:srgbClr val="000000"/>
                </a:solidFill>
                <a:latin typeface="Tahoma" panose="020B0604030504040204" pitchFamily="34" charset="0"/>
              </a:rPr>
              <a:t>ความสำคัญของการพัฒนาชุมชน</a:t>
            </a:r>
          </a:p>
          <a:p>
            <a:endParaRPr lang="th-TH" dirty="0" smtClean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	</a:t>
            </a:r>
            <a:r>
              <a:rPr lang="th-TH" dirty="0" smtClean="0">
                <a:solidFill>
                  <a:srgbClr val="000000"/>
                </a:solidFill>
                <a:latin typeface="Tahoma" panose="020B0604030504040204" pitchFamily="34" charset="0"/>
              </a:rPr>
              <a:t>ใน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ปัจจุบันงานด้านการพัฒนาชุมชนมีความสำคัญต่อการพัฒนาประเทศมาก เพราะสภาพปัญหาของการพัฒนาชุมชนนั้นเป็นวงจรที่ส่งผลกระทบต่อกันเป็นลูกโซ่ จากความไม่รู้ สู่ความจนและการเจ็บป่วย ซึ่งเป็นอุปสรรคในการพัฒนา </a:t>
            </a:r>
            <a:r>
              <a:rPr lang="th-TH" dirty="0" err="1">
                <a:solidFill>
                  <a:srgbClr val="000000"/>
                </a:solidFill>
                <a:latin typeface="Tahoma" panose="020B0604030504040204" pitchFamily="34" charset="0"/>
              </a:rPr>
              <a:t>เป็นวัฏ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จักรแห่งความชั่วร้าย ดังนั้น ทุกหน่วยงานทุกองค์กร ต้องช่วยกันขจัดปัญหาเหล่านี้ให้หมดไป</a:t>
            </a:r>
          </a:p>
        </p:txBody>
      </p:sp>
    </p:spTree>
    <p:extLst>
      <p:ext uri="{BB962C8B-B14F-4D97-AF65-F5344CB8AC3E}">
        <p14:creationId xmlns:p14="http://schemas.microsoft.com/office/powerpoint/2010/main" val="1646011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701800" y="1659285"/>
            <a:ext cx="8559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 smtClean="0">
                <a:solidFill>
                  <a:srgbClr val="000000"/>
                </a:solidFill>
                <a:latin typeface="Tahoma" panose="020B0604030504040204" pitchFamily="34" charset="0"/>
              </a:rPr>
              <a:t>	ความ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ยากจนในชนบท เป็นปัญหาหลักที่ทุกหน่วยงานพยายามหาทางแก้ไข โดยการเพิ่มพูนรายได้ของประชาชนให้สูงขึ้น (</a:t>
            </a:r>
            <a:r>
              <a:rPr lang="en-US" dirty="0">
                <a:solidFill>
                  <a:srgbClr val="000000"/>
                </a:solidFill>
                <a:latin typeface="Tahoma" panose="020B0604030504040204" pitchFamily="34" charset="0"/>
              </a:rPr>
              <a:t>Increasing Income) 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แต่ในการพัฒนาที่ผ่านมา พบว่า ยิ่งมีการพัฒนายิ่งทำให้ประชาชนยากจนลง กล่าวคือ จากการมุ่งพัฒนาประเทศเพื่อให้ทัดเทียมนานาอารยประเทศ โดยเน้นการพัฒนาทางด้านเศรษฐกิจและอุตสาหกรรม ในขณะเดียวกัน ภาคเกษตรกรรมซึ่งเป็นประชากรเน้นการพัฒนาทางด้านเศรษฐกิจและอุตสาหกรรม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7737401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676400" y="1228398"/>
            <a:ext cx="85725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 smtClean="0">
                <a:solidFill>
                  <a:srgbClr val="000000"/>
                </a:solidFill>
                <a:latin typeface="Tahoma" panose="020B0604030504040204" pitchFamily="34" charset="0"/>
              </a:rPr>
              <a:t>	ดังนั้น 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การพัฒนาชุมชน จึงมีความจำเป็นอย่างยิ่งที่จะช่วยลดช่องว่างทางสังคมและขจัดปัญหาความยากจนในชุมชนให้ลดน้อยลง ซึ่งจำเป็นต้องอาศัยความร่วมมือจากทุกฝ่าย ทั้งภาครัฐบาล เอกชน องค์กรชุมชน นักวิชาการ และองค์กรธุรกิจ โดยเฉพาะอย่างยิ่ง ภาครัฐบาล ซึ่งเป็นองค์กรหลักในการพัฒนา ต้องให้ความสำคัญต่อการพัฒนา โดยเฉพาะอย่างยิ่ง การพัฒนาโดยการบรรจุไว้ในแผนพัฒนาเศรษฐกิจและสังคมแห่งชาติ ซึ่งเป็นแนวทางและมีมาตรฐานในการ</a:t>
            </a:r>
            <a:r>
              <a:rPr lang="th-TH" dirty="0" err="1">
                <a:solidFill>
                  <a:srgbClr val="000000"/>
                </a:solidFill>
                <a:latin typeface="Tahoma" panose="020B0604030504040204" pitchFamily="34" charset="0"/>
              </a:rPr>
              <a:t>ปฏิบัต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เป็นขั้นตอนและมีความต่อเนื่อง ตามโครงการที่กำหนด เพื่อขจัดปัญหาความยากจนให้หมดสิ้นไป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4610657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841500" y="1009303"/>
            <a:ext cx="8191500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000" dirty="0">
                <a:solidFill>
                  <a:srgbClr val="000000"/>
                </a:solidFill>
                <a:latin typeface="Tahoma" panose="020B0604030504040204" pitchFamily="34" charset="0"/>
              </a:rPr>
              <a:t>จุดมุ่งหมายในการพัฒนาชุมชน</a:t>
            </a:r>
          </a:p>
          <a:p>
            <a:r>
              <a:rPr lang="th-TH" dirty="0" smtClean="0">
                <a:solidFill>
                  <a:srgbClr val="000000"/>
                </a:solidFill>
                <a:latin typeface="Tahoma" panose="020B0604030504040204" pitchFamily="34" charset="0"/>
              </a:rPr>
              <a:t>	จุดมุ่งหมาย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ในการพัฒนาที่นักพัฒนาจะต้องระลึกอยู่เสมอ เพื่อช่วยให้การดำเนินงานไปสู่จุดหมาย ก็</a:t>
            </a:r>
            <a:r>
              <a:rPr lang="th-TH" dirty="0" smtClean="0">
                <a:solidFill>
                  <a:srgbClr val="000000"/>
                </a:solidFill>
                <a:latin typeface="Tahoma" panose="020B0604030504040204" pitchFamily="34" charset="0"/>
              </a:rPr>
              <a:t>คือ</a:t>
            </a:r>
          </a:p>
          <a:p>
            <a:pPr lvl="1"/>
            <a:r>
              <a:rPr lang="en-US" dirty="0" smtClean="0">
                <a:cs typeface="+mj-cs"/>
              </a:rPr>
              <a:t>1. </a:t>
            </a:r>
            <a:r>
              <a:rPr lang="th-TH" dirty="0" smtClean="0">
                <a:cs typeface="+mj-cs"/>
              </a:rPr>
              <a:t>เพื่อ</a:t>
            </a:r>
            <a:r>
              <a:rPr lang="th-TH" dirty="0">
                <a:cs typeface="+mj-cs"/>
              </a:rPr>
              <a:t>พัฒนาคนให้มีประสิทธิภาพ</a:t>
            </a:r>
            <a:r>
              <a:rPr lang="th-TH" dirty="0" smtClean="0">
                <a:cs typeface="+mj-cs"/>
              </a:rPr>
              <a:t/>
            </a:r>
            <a:br>
              <a:rPr lang="th-TH" dirty="0" smtClean="0">
                <a:cs typeface="+mj-cs"/>
              </a:rPr>
            </a:br>
            <a:r>
              <a:rPr lang="th-TH" dirty="0">
                <a:cs typeface="+mj-cs"/>
              </a:rPr>
              <a:t>2. ส่งเสริมให้ประชาชนร่วมมือกันในการพัฒนาหมู่บ้านของตนเอง</a:t>
            </a:r>
            <a:r>
              <a:rPr lang="th-TH" dirty="0" smtClean="0">
                <a:cs typeface="+mj-cs"/>
              </a:rPr>
              <a:t/>
            </a:r>
            <a:br>
              <a:rPr lang="th-TH" dirty="0" smtClean="0">
                <a:cs typeface="+mj-cs"/>
              </a:rPr>
            </a:br>
            <a:r>
              <a:rPr lang="th-TH" dirty="0">
                <a:cs typeface="+mj-cs"/>
              </a:rPr>
              <a:t>3. ส่งเสริมให้ประชาชนรู้สึกภาคภูมิใจที่จะอาศัยและประกอบอาชีพในหมู่บ้านของตนอย่างสงบ</a:t>
            </a:r>
            <a:r>
              <a:rPr lang="th-TH" dirty="0" smtClean="0">
                <a:cs typeface="+mj-cs"/>
              </a:rPr>
              <a:t>สุข</a:t>
            </a:r>
          </a:p>
          <a:p>
            <a:r>
              <a:rPr lang="en-US" dirty="0">
                <a:solidFill>
                  <a:srgbClr val="000000"/>
                </a:solidFill>
                <a:latin typeface="Tahoma" panose="020B0604030504040204" pitchFamily="34" charset="0"/>
                <a:cs typeface="+mj-cs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Tahoma" panose="020B0604030504040204" pitchFamily="34" charset="0"/>
                <a:cs typeface="+mj-cs"/>
              </a:rPr>
              <a:t>   4</a:t>
            </a:r>
            <a:r>
              <a:rPr lang="th-TH" dirty="0">
                <a:cs typeface="+mj-cs"/>
              </a:rPr>
              <a:t>. ส่งเสริม</a:t>
            </a:r>
            <a:r>
              <a:rPr lang="th-TH" dirty="0"/>
              <a:t>ฐานะทางเศรษฐกิจของครอบครัวและชุมชนให้ดีขึ้น</a:t>
            </a:r>
            <a:endParaRPr lang="th-TH" dirty="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0341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701800" y="1000254"/>
            <a:ext cx="86614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5. ส่งเสริมความสามารถของแต่ละบุคคล ให้แต่ละคนนำเอาความสามารถในตัวเองออกมาใช้ให้เป็นประโยชน์</a:t>
            </a:r>
            <a:r>
              <a:rPr lang="th-TH" dirty="0" smtClean="0"/>
              <a:t/>
            </a:r>
            <a:br>
              <a:rPr lang="th-TH" dirty="0" smtClean="0"/>
            </a:b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6. ส่งเสริมการรวมกลุ่มในการดำเนินชีวิตตามระบอบประชาธิปไตย</a:t>
            </a:r>
            <a:r>
              <a:rPr lang="th-TH" dirty="0" smtClean="0"/>
              <a:t/>
            </a:r>
            <a:br>
              <a:rPr lang="th-TH" dirty="0" smtClean="0"/>
            </a:b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7. เพื่อพัฒนาสิ่งแวดล้อมในสังคมให้ดีขึ้น</a:t>
            </a:r>
            <a:r>
              <a:rPr lang="th-TH" dirty="0" smtClean="0"/>
              <a:t/>
            </a:r>
            <a:br>
              <a:rPr lang="th-TH" dirty="0" smtClean="0"/>
            </a:b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8. เพื่อส่งเสริมให้ประชาชนสามารถแก้ปัญหาของตนเองและชุมชนได้</a:t>
            </a:r>
            <a:r>
              <a:rPr lang="th-TH" dirty="0" smtClean="0"/>
              <a:t/>
            </a:r>
            <a:br>
              <a:rPr lang="th-TH" dirty="0" smtClean="0"/>
            </a:b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9. เพื่อกระตุ้นให้ประชาชนได้มีส่วนร่วมในการพัฒนาตนเอง ชุมชน ประเทศชาติ</a:t>
            </a:r>
            <a:r>
              <a:rPr lang="th-TH" dirty="0" smtClean="0"/>
              <a:t/>
            </a:r>
            <a:br>
              <a:rPr lang="th-TH" dirty="0" smtClean="0"/>
            </a:b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10. เพื่อให้การศึกษาแก่ประชาชนในทุกรูปแบบเพื่อพัฒนาคุณภาพชีวิตของตนเองและครอบครัวให้ดีขึ้น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1055853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511300" y="797511"/>
            <a:ext cx="88646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000" b="1" dirty="0">
                <a:solidFill>
                  <a:srgbClr val="000000"/>
                </a:solidFill>
                <a:latin typeface="Tahoma" panose="020B0604030504040204" pitchFamily="34" charset="0"/>
              </a:rPr>
              <a:t>ดัชนีชี้วัดระดับของการพัฒนา</a:t>
            </a:r>
          </a:p>
          <a:p>
            <a:r>
              <a:rPr lang="th-TH" dirty="0" smtClean="0">
                <a:solidFill>
                  <a:srgbClr val="000000"/>
                </a:solidFill>
                <a:latin typeface="Tahoma" panose="020B0604030504040204" pitchFamily="34" charset="0"/>
              </a:rPr>
              <a:t>	เป็น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การยากที่จะจัดลำดับว่า ชุมชนใดหรือสังคมใดมีความเจริญก้าวหน้า มีความทันสมัย หรือมีการพัฒนาสูงกว่าหรือต่ำกว่ากัน ทั้งนี้ เพราะบางชุมชนหรือบางสังคมมีความก้าวหน้าในด้านหนึ่งในระดับสูง แต่มีความด้อยหรือก้าวหน้าน้อยกว่าอีกด้านหนึ่ง เช่น ประเทศอินเดีย มีความก้าวหน้าทางด้านการเมือง ประชาชนมีส่วนร่วมในทางการเมือง รัฐเปิดโอกาสให้มีการแสดงความคิดเห็นทางด้านการเมืองอย่างกว้างขวาง แต่มีการพัฒนาทางเศรษฐกิจในระดับต่ำ มีความอดอยากยากจนมาก เป็นต้น ดังนั้น ปัญหาสังคมจึงอยู่ที่ว่าจะเลือก เครื่องชี้วัดอันใด จึงจะเหมาะสมกับสภาพชุมชนสังคมนั้น ๆ เป็นเครื่องชี้ที่แม่นยำเที่ยงตรงและเชื่อถือได้อย่าง</a:t>
            </a:r>
            <a:r>
              <a:rPr lang="th-TH" dirty="0" smtClean="0">
                <a:solidFill>
                  <a:srgbClr val="000000"/>
                </a:solidFill>
                <a:latin typeface="Tahoma" panose="020B0604030504040204" pitchFamily="34" charset="0"/>
              </a:rPr>
              <a:t>แท้จริ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ง</a:t>
            </a:r>
          </a:p>
        </p:txBody>
      </p:sp>
    </p:spTree>
    <p:extLst>
      <p:ext uri="{BB962C8B-B14F-4D97-AF65-F5344CB8AC3E}">
        <p14:creationId xmlns:p14="http://schemas.microsoft.com/office/powerpoint/2010/main" val="26554630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968500" y="1659285"/>
            <a:ext cx="86995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เครื่องชี้วัดหรือดัชนีการพัฒนานั้นมี 2 ระดับ คือ ระดับจุลภาคและ</a:t>
            </a:r>
            <a:r>
              <a:rPr lang="th-TH" dirty="0" err="1">
                <a:solidFill>
                  <a:srgbClr val="000000"/>
                </a:solidFill>
                <a:latin typeface="Tahoma" panose="020B0604030504040204" pitchFamily="34" charset="0"/>
              </a:rPr>
              <a:t>ระดับมห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ภาค ซึ่งจะกล่าวต่อไป ดังนี้</a:t>
            </a:r>
          </a:p>
          <a:p>
            <a:r>
              <a:rPr lang="th-TH" b="1" dirty="0" smtClean="0">
                <a:solidFill>
                  <a:srgbClr val="000000"/>
                </a:solidFill>
                <a:latin typeface="Tahoma" panose="020B0604030504040204" pitchFamily="34" charset="0"/>
              </a:rPr>
              <a:t>	1</a:t>
            </a:r>
            <a:r>
              <a:rPr lang="th-TH" b="1" dirty="0">
                <a:solidFill>
                  <a:srgbClr val="000000"/>
                </a:solidFill>
                <a:latin typeface="Tahoma" panose="020B0604030504040204" pitchFamily="34" charset="0"/>
              </a:rPr>
              <a:t>. ดัชนีการพัฒนาในระดับจุลภาค</a:t>
            </a:r>
            <a:endParaRPr lang="th-TH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r>
              <a:rPr lang="th-TH" dirty="0" smtClean="0">
                <a:solidFill>
                  <a:srgbClr val="000000"/>
                </a:solidFill>
                <a:latin typeface="Tahoma" panose="020B0604030504040204" pitchFamily="34" charset="0"/>
              </a:rPr>
              <a:t>	ดัชนี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การพัฒนาในระดับจุลภาคนี้ ใช้เป็นแนวทางในการศึกษาและบ่งชี้ระดับของการพัฒนาได้ คือ ดัชนีสร้างสัญลักษณ์ (</a:t>
            </a:r>
            <a:r>
              <a:rPr lang="en-US" dirty="0">
                <a:solidFill>
                  <a:srgbClr val="000000"/>
                </a:solidFill>
                <a:latin typeface="Tahoma" panose="020B0604030504040204" pitchFamily="34" charset="0"/>
              </a:rPr>
              <a:t>Symbolic Structures) 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ของ ศาสตราจารย์ </a:t>
            </a:r>
            <a:r>
              <a:rPr lang="en-US" dirty="0">
                <a:solidFill>
                  <a:srgbClr val="000000"/>
                </a:solidFill>
                <a:latin typeface="Tahoma" panose="020B0604030504040204" pitchFamily="34" charset="0"/>
              </a:rPr>
              <a:t>Frank W. Young 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สอนอยู่ที่มหาวิทยาลัย</a:t>
            </a:r>
            <a:r>
              <a:rPr lang="th-TH" dirty="0" err="1">
                <a:solidFill>
                  <a:srgbClr val="000000"/>
                </a:solidFill>
                <a:latin typeface="Tahoma" panose="020B0604030504040204" pitchFamily="34" charset="0"/>
              </a:rPr>
              <a:t>คอร์เนล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สหรัฐอเมริกา ได้อธิบายว่า</a:t>
            </a:r>
          </a:p>
        </p:txBody>
      </p:sp>
    </p:spTree>
    <p:extLst>
      <p:ext uri="{BB962C8B-B14F-4D97-AF65-F5344CB8AC3E}">
        <p14:creationId xmlns:p14="http://schemas.microsoft.com/office/powerpoint/2010/main" val="258645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917700" y="1228398"/>
            <a:ext cx="83439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 smtClean="0">
                <a:solidFill>
                  <a:srgbClr val="000000"/>
                </a:solidFill>
                <a:latin typeface="Tahoma" panose="020B0604030504040204" pitchFamily="34" charset="0"/>
              </a:rPr>
              <a:t>	“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ในสังคมหนึ่ง ๆ จะประกอบด้วยระบบย่อย ๆ แต่ละระบบจะมีลักษณะโครงสร้างที่แตกต่างกัน ความแตกต่างของโครงสร้างนี้สามารถวิเคราะห์ได้จากสิ่งต่าง ๆ ที่กำหนดขึ้นเป็นสัญลักษณ์ทางสังคมและสัญลักษณ์ทางสังคมเหล่านี้จะเป็นเครื่องชี้แต่ละระบบที่ประกอบขึ้นเป็นระบบใหญ่ขึ้น จะมีปริมาณของสิ่งที่ใช้เป็นสัญลักษณ์แทนสถาบันแตกต่างกัน ระบบใดมีปริมาณสิ่งของที่ใช้เป็นสัญลักษณ์แทนสถาบันน้อย ถือได้ว่ามีระดับทางโครงสร้างต่ำ ระบบใดมีปริมาณหรือจำนวนสิ่งของที่ใช้เป็นสัญลักษณ์แทนสถาบันมาก ถือว่ามีระดับความแตกต่างโครงสร้างสูง”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0097240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917700" y="582067"/>
            <a:ext cx="83312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 smtClean="0">
                <a:solidFill>
                  <a:srgbClr val="000000"/>
                </a:solidFill>
                <a:latin typeface="Tahoma" panose="020B0604030504040204" pitchFamily="34" charset="0"/>
              </a:rPr>
              <a:t>	โดยนัย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แห่งทฤษฎีนี้ ดัชนีของการพัฒนาจึงมีอยู่ที่ระดับความแตกต่างทางโครงสร้างของชุมชนหรือสังคมเป็นสำคัญ ส่วนปัจจัยที่ทำให้ลักษณะโครงสร้างในระบบย่อยเหล่านี้แตกต่างกัน หรือมีปริมาณสิ่งของที่ใช้เป็นสัญลักษณ์แทนสถาบันไม่เท่ากัน ได้แก่ การติดต่อสัมพันธ์และการเข้าถึงบริการจากศูนย์กลางหรือระบบใหม่ (</a:t>
            </a:r>
            <a:r>
              <a:rPr lang="en-US" dirty="0">
                <a:solidFill>
                  <a:srgbClr val="000000"/>
                </a:solidFill>
                <a:latin typeface="Tahoma" panose="020B0604030504040204" pitchFamily="34" charset="0"/>
              </a:rPr>
              <a:t>Relative Centrality) 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ของระบบย่อยเหล่านั้น</a:t>
            </a:r>
            <a:b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</a:b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การวิเคราะห์ดัชนีการพัฒนาในระดับจุลภาค ใช้ตัวแปรดังต่อไปนี้</a:t>
            </a:r>
          </a:p>
          <a:p>
            <a:r>
              <a:rPr lang="th-TH" dirty="0" smtClean="0">
                <a:solidFill>
                  <a:srgbClr val="000000"/>
                </a:solidFill>
                <a:latin typeface="Tahoma" panose="020B0604030504040204" pitchFamily="34" charset="0"/>
              </a:rPr>
              <a:t>	1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. ความแตกต่างทางโครงสร้าง (</a:t>
            </a:r>
            <a:r>
              <a:rPr lang="en-US" dirty="0">
                <a:solidFill>
                  <a:srgbClr val="000000"/>
                </a:solidFill>
                <a:latin typeface="Tahoma" panose="020B0604030504040204" pitchFamily="34" charset="0"/>
              </a:rPr>
              <a:t>Structural Differentiation) 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หมายถึง ระดับหรือปริมาณหมู่บ้านที่เป็นระบบย่อย เป็นสัญลักษณ์แทนสถาบันที่ปรากฏในชุมชน เช่น โรงเรียน วัด สถานีอนามัย ร้านค้า เป็นต้น</a:t>
            </a:r>
          </a:p>
        </p:txBody>
      </p:sp>
    </p:spTree>
    <p:extLst>
      <p:ext uri="{BB962C8B-B14F-4D97-AF65-F5344CB8AC3E}">
        <p14:creationId xmlns:p14="http://schemas.microsoft.com/office/powerpoint/2010/main" val="41495528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511300" y="797511"/>
            <a:ext cx="8686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 smtClean="0">
                <a:solidFill>
                  <a:srgbClr val="000000"/>
                </a:solidFill>
                <a:latin typeface="Tahoma" panose="020B0604030504040204" pitchFamily="34" charset="0"/>
              </a:rPr>
              <a:t>	2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. การติดต่อกับศูนย์กลางหรือระบบใหญ่ (</a:t>
            </a:r>
            <a:r>
              <a:rPr lang="en-US" dirty="0">
                <a:solidFill>
                  <a:srgbClr val="000000"/>
                </a:solidFill>
                <a:latin typeface="Tahoma" panose="020B0604030504040204" pitchFamily="34" charset="0"/>
              </a:rPr>
              <a:t>Relative Centrality) 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หมายถึง ระดับหรือปริมาณของหมู่บ้านที่เป็นระบบย่อย ได้มีการติดต่อหรือรับบริการจากสถาบันหรือหน่วยงานของรัฐหรือเอกชนภายนอกมากน้อยเพียงใด สิ่งที่เป็นเครื่องชี้วัด คือ โทรทัศน์ วิทยุ หนังสือพิมพ์ ถนน ยานพาหนะ และผู้นำการเปลี่ยนแปลง เป็นต้น</a:t>
            </a:r>
          </a:p>
          <a:p>
            <a:r>
              <a:rPr lang="th-TH" dirty="0" smtClean="0">
                <a:solidFill>
                  <a:srgbClr val="000000"/>
                </a:solidFill>
                <a:latin typeface="Tahoma" panose="020B0604030504040204" pitchFamily="34" charset="0"/>
              </a:rPr>
              <a:t>	3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. ความเป็นปึกแผ่นของชุมชน (</a:t>
            </a:r>
            <a:r>
              <a:rPr lang="en-US" dirty="0">
                <a:solidFill>
                  <a:srgbClr val="000000"/>
                </a:solidFill>
                <a:latin typeface="Tahoma" panose="020B0604030504040204" pitchFamily="34" charset="0"/>
              </a:rPr>
              <a:t>Solidarity) 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หมายถึง ระดับหรือปริมาณการแพร่กระจายของสื่อที่กำหนดให้เป็นสัญลักษณ์แทนสถาบัน ซึ่งชี้ให้เห็นถึงปริมาณทักษะ ความรู้ความสามารถของชุมชน เช่น กิจกรรมการรวมกลุ่ม การร่วมประกอบกิจกรรม กลุ่มสหกรณ์ พิธีกรรมชุมชน รวมทั้งจำนวนครั้งในการเข้าร่วมกิจกรรมในแต่ละกิจกรรมด้วย</a:t>
            </a:r>
          </a:p>
        </p:txBody>
      </p:sp>
    </p:spTree>
    <p:extLst>
      <p:ext uri="{BB962C8B-B14F-4D97-AF65-F5344CB8AC3E}">
        <p14:creationId xmlns:p14="http://schemas.microsoft.com/office/powerpoint/2010/main" val="2361026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727200" y="976680"/>
            <a:ext cx="89535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 smtClean="0"/>
              <a:t/>
            </a:r>
            <a:br>
              <a:rPr lang="th-TH" dirty="0" smtClean="0"/>
            </a:br>
            <a:r>
              <a:rPr lang="th-TH" sz="4000" b="1" dirty="0">
                <a:solidFill>
                  <a:srgbClr val="000000"/>
                </a:solidFill>
                <a:latin typeface="Tahoma" panose="020B0604030504040204" pitchFamily="34" charset="0"/>
                <a:cs typeface="+mj-cs"/>
              </a:rPr>
              <a:t>1. ตามรูปศัพท์</a:t>
            </a:r>
            <a:r>
              <a:rPr lang="th-TH" sz="4000" b="1" dirty="0" smtClean="0">
                <a:solidFill>
                  <a:srgbClr val="000000"/>
                </a:solidFill>
                <a:latin typeface="Tahoma" panose="020B0604030504040204" pitchFamily="34" charset="0"/>
                <a:cs typeface="+mj-cs"/>
              </a:rPr>
              <a:t>ภาษาไทย</a:t>
            </a:r>
            <a:endParaRPr lang="th-TH" sz="4000" dirty="0">
              <a:solidFill>
                <a:srgbClr val="000000"/>
              </a:solidFill>
              <a:latin typeface="Tahoma" panose="020B0604030504040204" pitchFamily="34" charset="0"/>
              <a:cs typeface="+mj-cs"/>
            </a:endParaRPr>
          </a:p>
          <a:p>
            <a:r>
              <a:rPr lang="th-TH" dirty="0" smtClean="0">
                <a:solidFill>
                  <a:srgbClr val="000000"/>
                </a:solidFill>
                <a:latin typeface="Tahoma" panose="020B0604030504040204" pitchFamily="34" charset="0"/>
                <a:cs typeface="+mj-cs"/>
              </a:rPr>
              <a:t>	 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  <a:cs typeface="+mj-cs"/>
              </a:rPr>
              <a:t>คำว่า ปรัชญา เป็นคำที่พระ</a:t>
            </a:r>
            <a:r>
              <a:rPr lang="th-TH" dirty="0" err="1">
                <a:solidFill>
                  <a:srgbClr val="000000"/>
                </a:solidFill>
                <a:latin typeface="Tahoma" panose="020B0604030504040204" pitchFamily="34" charset="0"/>
                <a:cs typeface="+mj-cs"/>
              </a:rPr>
              <a:t>เจ้าวรวงศ์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  <a:cs typeface="+mj-cs"/>
              </a:rPr>
              <a:t>เธอกรมหมื่นนราธิปพงศ์ประพันธ์ ทรงบัญญัติขึ้นเพื่อใช้แทนคำว่า </a:t>
            </a:r>
            <a:r>
              <a:rPr lang="en-US" dirty="0">
                <a:solidFill>
                  <a:srgbClr val="000000"/>
                </a:solidFill>
                <a:latin typeface="Tahoma" panose="020B0604030504040204" pitchFamily="34" charset="0"/>
                <a:cs typeface="+mj-cs"/>
              </a:rPr>
              <a:t>Philosophy 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  <a:cs typeface="+mj-cs"/>
              </a:rPr>
              <a:t>ในภาษาอังกฤษ เป็นศัพท์บัญญัติที่เป็นที่นิยมใช้กันอย่างกว้างขวางในปัจจุบัน ตามรากศัพท์ ปรัชญา เป็นคำสันสกฤต มาจากคำว่า </a:t>
            </a:r>
            <a:r>
              <a:rPr lang="th-TH" dirty="0" err="1">
                <a:solidFill>
                  <a:srgbClr val="000000"/>
                </a:solidFill>
                <a:latin typeface="Tahoma" panose="020B0604030504040204" pitchFamily="34" charset="0"/>
                <a:cs typeface="+mj-cs"/>
              </a:rPr>
              <a:t>ชญา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  <a:cs typeface="+mj-cs"/>
              </a:rPr>
              <a:t> แปลว่า รู้ เข้าใจ เมื่อเติมอุปสรรค </a:t>
            </a:r>
            <a:r>
              <a:rPr lang="th-TH" dirty="0" err="1">
                <a:solidFill>
                  <a:srgbClr val="000000"/>
                </a:solidFill>
                <a:latin typeface="Tahoma" panose="020B0604030504040204" pitchFamily="34" charset="0"/>
                <a:cs typeface="+mj-cs"/>
              </a:rPr>
              <a:t>ปร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  <a:cs typeface="+mj-cs"/>
              </a:rPr>
              <a:t> ซึ่งแปลว่า ไกล สูงสุด ประเสริฐ ลงไปข้างหน้า จึงกลายเป็นคำว่า ปรัชญา ซึ่งอาจจะให้ความหมายได้ว่า เป็นความรอบรู้ รู้กว้างขวาง หรือความรู้ที่ประเสริฐ ความรู้ชั้นสูงก็ได้ โดยนัยนี้ความหมายของปรัชญาในศัพท์ภาษาไทยจึงเน้นไปที่ตัวความรู้หรือผู้รู้ ซึ่งเป็นความรู้ที่กว้างขางลึกซึ้ง ประเสริฐ เป็น</a:t>
            </a:r>
            <a:r>
              <a:rPr lang="th-TH" dirty="0" smtClean="0">
                <a:solidFill>
                  <a:srgbClr val="000000"/>
                </a:solidFill>
                <a:latin typeface="Tahoma" panose="020B0604030504040204" pitchFamily="34" charset="0"/>
                <a:cs typeface="+mj-cs"/>
              </a:rPr>
              <a:t>ต้น</a:t>
            </a:r>
            <a:endParaRPr lang="th-TH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967232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2057400" y="1684229"/>
            <a:ext cx="8636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dirty="0">
                <a:solidFill>
                  <a:srgbClr val="000000"/>
                </a:solidFill>
                <a:latin typeface="Tahoma" panose="020B0604030504040204" pitchFamily="34" charset="0"/>
              </a:rPr>
              <a:t>2. ดัชนีการพัฒนาใน</a:t>
            </a:r>
            <a:r>
              <a:rPr lang="th-TH" b="1" dirty="0" err="1">
                <a:solidFill>
                  <a:srgbClr val="000000"/>
                </a:solidFill>
                <a:latin typeface="Tahoma" panose="020B0604030504040204" pitchFamily="34" charset="0"/>
              </a:rPr>
              <a:t>ระดับมห</a:t>
            </a:r>
            <a:r>
              <a:rPr lang="th-TH" b="1" dirty="0">
                <a:solidFill>
                  <a:srgbClr val="000000"/>
                </a:solidFill>
                <a:latin typeface="Tahoma" panose="020B0604030504040204" pitchFamily="34" charset="0"/>
              </a:rPr>
              <a:t>ภาค</a:t>
            </a:r>
            <a:endParaRPr lang="th-TH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r>
              <a:rPr lang="th-TH" dirty="0" smtClean="0">
                <a:solidFill>
                  <a:srgbClr val="000000"/>
                </a:solidFill>
                <a:latin typeface="Tahoma" panose="020B0604030504040204" pitchFamily="34" charset="0"/>
              </a:rPr>
              <a:t>	การ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ใช้ดัชนีการพัฒนาใน</a:t>
            </a:r>
            <a:r>
              <a:rPr lang="th-TH" dirty="0" err="1">
                <a:solidFill>
                  <a:srgbClr val="000000"/>
                </a:solidFill>
                <a:latin typeface="Tahoma" panose="020B0604030504040204" pitchFamily="34" charset="0"/>
              </a:rPr>
              <a:t>ระดับมห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ภาคชี้วัดการพัฒนา มีความสำคัญและสามารถบ่งบอกถึงภาพรวมของการพัฒนาในระดับกว้างได้ว่า มีการพัฒนาไปได้มากน้อยแค่ไหนและถ้าใช้ดัชนีการพัฒนาในระดับจุลภาคควบคู่ไปด้วย จะทำให้มองเห็นภาพของการพัฒนามีความชัดเจนมากยิ่งขึ้น พิจารณาดัชนีการพัฒนาใน</a:t>
            </a:r>
            <a:r>
              <a:rPr lang="th-TH" dirty="0" err="1">
                <a:solidFill>
                  <a:srgbClr val="000000"/>
                </a:solidFill>
                <a:latin typeface="Tahoma" panose="020B0604030504040204" pitchFamily="34" charset="0"/>
              </a:rPr>
              <a:t>ระดับมห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ภาค ได้ดังนี้</a:t>
            </a:r>
          </a:p>
        </p:txBody>
      </p:sp>
    </p:spTree>
    <p:extLst>
      <p:ext uri="{BB962C8B-B14F-4D97-AF65-F5344CB8AC3E}">
        <p14:creationId xmlns:p14="http://schemas.microsoft.com/office/powerpoint/2010/main" val="4927723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2082800" y="1240641"/>
            <a:ext cx="87122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 smtClean="0">
                <a:solidFill>
                  <a:srgbClr val="000000"/>
                </a:solidFill>
                <a:latin typeface="Tahoma" panose="020B0604030504040204" pitchFamily="34" charset="0"/>
              </a:rPr>
              <a:t>	1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. การใช้ผลิตภัณฑ์ประชาชาติต่อหัวเป็นดัชนี (</a:t>
            </a:r>
            <a:r>
              <a:rPr lang="en-US" dirty="0">
                <a:solidFill>
                  <a:srgbClr val="000000"/>
                </a:solidFill>
                <a:latin typeface="Tahoma" panose="020B0604030504040204" pitchFamily="34" charset="0"/>
              </a:rPr>
              <a:t>GNP Per Capita) 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ซึ่งได้ถูกนำมาใช้จัดลำดับการพัฒนาประเทศ โดยมีความเชื่อว่าประเทศไทยจะมีความทันสมัยหรือมีการพัฒนาในระดับใดนั้น วัดจากรายได้ต่อบุคคลของประชากร ประเทศใดมีรายได้ต่อหัวสูงกว่าอีกประเทศหนึ่ง แสดงว่าประเทศนั้นมีการพัฒนาในระดับสูงกว่า ซึ่งรายได้ต่อหัว คิดคำนวณจากผลิตภัณฑ์ประชาชาติเบื้องต้น (</a:t>
            </a:r>
            <a:r>
              <a:rPr lang="en-US" dirty="0">
                <a:solidFill>
                  <a:srgbClr val="000000"/>
                </a:solidFill>
                <a:latin typeface="Tahoma" panose="020B0604030504040204" pitchFamily="34" charset="0"/>
              </a:rPr>
              <a:t>Gross National Product) 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หารด้วยจำนวนประชากรทั้งหมด ประเทศไทยใช้คำว่า </a:t>
            </a:r>
            <a:r>
              <a:rPr lang="en-US" dirty="0">
                <a:solidFill>
                  <a:srgbClr val="000000"/>
                </a:solidFill>
                <a:latin typeface="Tahoma" panose="020B0604030504040204" pitchFamily="34" charset="0"/>
              </a:rPr>
              <a:t>GNP Per Capita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271744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574800" y="582067"/>
            <a:ext cx="89535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 smtClean="0">
                <a:solidFill>
                  <a:srgbClr val="000000"/>
                </a:solidFill>
                <a:latin typeface="Tahoma" panose="020B0604030504040204" pitchFamily="34" charset="0"/>
              </a:rPr>
              <a:t>	2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. การใช้ระดับการพัฒนาทรัพยากรมนุษย์เป็นดัชนี โดยมีความเชื่อพื้นฐานว่า ทรัพยากรมนุษย์ ซึ่งหมายถึง คุณภาพของมนุษย์ ได้แก่ พลังงาน ทักษะ พรสวรรค์ และความรู้ของประชาชน เป็นสิ่งที่สามารถนำมาใช้ในการผลิตสินค้าและบริการให้เป็นประโยชน์ ประเทศใดมีการสะสมทรัพยากรมนุษย์ไว้มาก ประเทศนั้นก็มีโอกาสเจริญก้าวหน้าสูง ทั้งนี้ ทรัพยากรมนุษย์นั้นจะต้องมีคุณภาพด้วย โดยการคำนวณจาก</a:t>
            </a:r>
          </a:p>
          <a:p>
            <a:pPr lvl="1"/>
            <a:r>
              <a:rPr lang="th-TH" dirty="0" smtClean="0">
                <a:solidFill>
                  <a:srgbClr val="000000"/>
                </a:solidFill>
                <a:latin typeface="Tahoma" panose="020B0604030504040204" pitchFamily="34" charset="0"/>
              </a:rPr>
              <a:t>      จำนวน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ผู้เรียนในระดับมัธยมศึกษา คิดเป็นร้อยละของประชากรในกลุ่มอายุ 15-19 ปี คูณด้วยระยะเวลาของการเรียน คือ 5 ปี</a:t>
            </a:r>
          </a:p>
          <a:p>
            <a:pPr lvl="1"/>
            <a:r>
              <a:rPr lang="th-TH" dirty="0" smtClean="0">
                <a:solidFill>
                  <a:srgbClr val="000000"/>
                </a:solidFill>
                <a:latin typeface="Tahoma" panose="020B0604030504040204" pitchFamily="34" charset="0"/>
              </a:rPr>
              <a:t>      จำนวน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ผู้เข้าเรียนในระดับอุดมศึกษา คิดเป็นร้อยละของประชากรในกลุ่มอายุที่ควรศึกษาในระดับอุดมศึกษา คือ 20-24 ปี คูณด้วยระยะเวลาของการเรียน คือ 5 ปี</a:t>
            </a:r>
          </a:p>
        </p:txBody>
      </p:sp>
    </p:spTree>
    <p:extLst>
      <p:ext uri="{BB962C8B-B14F-4D97-AF65-F5344CB8AC3E}">
        <p14:creationId xmlns:p14="http://schemas.microsoft.com/office/powerpoint/2010/main" val="26227070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714500" y="1202998"/>
            <a:ext cx="89281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ahoma" panose="020B0604030504040204" pitchFamily="34" charset="0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Tahoma" panose="020B0604030504040204" pitchFamily="34" charset="0"/>
              </a:rPr>
              <a:t>3</a:t>
            </a:r>
            <a:r>
              <a:rPr lang="th-TH" dirty="0" smtClean="0">
                <a:solidFill>
                  <a:srgbClr val="000000"/>
                </a:solidFill>
                <a:latin typeface="Tahoma" panose="020B0604030504040204" pitchFamily="34" charset="0"/>
              </a:rPr>
              <a:t>. 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การใช้ดัชนีคุณภาพทางกายภาพของชีวิต (</a:t>
            </a:r>
            <a:r>
              <a:rPr lang="en-US" dirty="0">
                <a:solidFill>
                  <a:srgbClr val="000000"/>
                </a:solidFill>
                <a:latin typeface="Tahoma" panose="020B0604030504040204" pitchFamily="34" charset="0"/>
              </a:rPr>
              <a:t>The Physical Quality of Life Index, PQLI) 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การใช้ดัชนีรายได้ต่อบุคคล บ่งชี้ระดับการพัฒนาประเทศนั้น เป็นสิ่งที่สรุปได้ยาก ในการที่จะจัดลำดับว่าประเทศพัฒนาหรือไม่ เพราะเป็นการจัดความเจริญเติบโตทางเศรษฐกิจเพียงอย่างเดียว ดัชนี </a:t>
            </a:r>
            <a:r>
              <a:rPr lang="en-US" dirty="0">
                <a:solidFill>
                  <a:srgbClr val="000000"/>
                </a:solidFill>
                <a:latin typeface="Tahoma" panose="020B0604030504040204" pitchFamily="34" charset="0"/>
              </a:rPr>
              <a:t>PQLI 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จะวัดในด้านการอ่านออกเขียนได้ การมีชีวิตรอดของทารกแรกเกิด และอายุขัยของชีวิต ซึ่งเป็นการแสดงให้เห็นถึง คุณภาพชีวิตของประชากรแต่ละประเทศ ประเทศใดประชากรมีคุณภาพชีวิตในระดับสูง ก็ย่อมเจริญกว่าประเทศที่มีประชากรที่มีคุณภาพชีวิตในระดับต่ำกว่า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8594913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2057400" y="1886516"/>
            <a:ext cx="86233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ดัชนีชี้วัดระดับของการพัฒนาที่ประเทศไทยใช้วัดระดับของการพัฒนาในระดับหมู่บ้าน ตำบล หรือในชุมชนเมือง ซึ่งถือว่าเป็นดัชนีชี้วัดระดับการพัฒนาในระดับจุลภาคอย่างหนึ่ง คือ เครื่องชี้วัด ความจำเป็นพื้นฐาน (</a:t>
            </a:r>
            <a:r>
              <a:rPr lang="th-TH" dirty="0" err="1">
                <a:solidFill>
                  <a:srgbClr val="000000"/>
                </a:solidFill>
                <a:latin typeface="Tahoma" panose="020B0604030504040204" pitchFamily="34" charset="0"/>
              </a:rPr>
              <a:t>จปฐ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.) ซึ่งมีอยู่ทั้งหมด 9 หมวด 50 ตัวชี้วัด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2936718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2070100" y="1759516"/>
            <a:ext cx="86995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 smtClean="0">
                <a:solidFill>
                  <a:srgbClr val="000000"/>
                </a:solidFill>
                <a:latin typeface="Tahoma" panose="020B0604030504040204" pitchFamily="34" charset="0"/>
              </a:rPr>
              <a:t>	กล่าว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โดยสรุป การพัฒนาชุมชน เป็นทั้งศาสตร์และศิลป์ โดยมีศูนย์รวมความคิดทั้งหมดอยู่ที่การพัฒนาศักยภาพของคนในชุมชน ในการจัดการชีวิตตนเองและสภาพแวดล้อม และอย่างน้อยที่สุด ความหมายของการพัฒนาชุมชน ประกอบด้วยความหมายที่แตกต่างกันออกไป 4 ฐานะ คือ ในฐานะที่เป็น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2636532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447800" y="631954"/>
            <a:ext cx="8915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 smtClean="0">
                <a:solidFill>
                  <a:srgbClr val="000000"/>
                </a:solidFill>
                <a:latin typeface="Tahoma" panose="020B0604030504040204" pitchFamily="34" charset="0"/>
              </a:rPr>
              <a:t>.</a:t>
            </a:r>
            <a:r>
              <a:rPr lang="en-US" dirty="0" smtClean="0">
                <a:solidFill>
                  <a:srgbClr val="000000"/>
                </a:solidFill>
                <a:latin typeface="Tahoma" panose="020B0604030504040204" pitchFamily="34" charset="0"/>
              </a:rPr>
              <a:t>	</a:t>
            </a:r>
            <a:r>
              <a:rPr lang="th-TH" sz="4000" b="1" dirty="0" smtClean="0">
                <a:solidFill>
                  <a:srgbClr val="000000"/>
                </a:solidFill>
                <a:latin typeface="Tahoma" panose="020B0604030504040204" pitchFamily="34" charset="0"/>
              </a:rPr>
              <a:t>ฐานของการพัฒนา</a:t>
            </a:r>
            <a:endParaRPr lang="en-US" sz="4000" b="1" dirty="0" smtClean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Tahoma" panose="020B0604030504040204" pitchFamily="34" charset="0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Tahoma" panose="020B0604030504040204" pitchFamily="34" charset="0"/>
              </a:rPr>
              <a:t>1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 </a:t>
            </a:r>
            <a:r>
              <a:rPr lang="th-TH" b="1" dirty="0">
                <a:solidFill>
                  <a:srgbClr val="000000"/>
                </a:solidFill>
                <a:latin typeface="Tahoma" panose="020B0604030504040204" pitchFamily="34" charset="0"/>
              </a:rPr>
              <a:t>ขบวนการเคลื่อนไหว (</a:t>
            </a:r>
            <a:r>
              <a:rPr lang="en-US" b="1" dirty="0">
                <a:solidFill>
                  <a:srgbClr val="000000"/>
                </a:solidFill>
                <a:latin typeface="Tahoma" panose="020B0604030504040204" pitchFamily="34" charset="0"/>
              </a:rPr>
              <a:t>Movement) 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ความหมายของการพัฒนาชุมชนในฐานนี้ หมายถึง การต่อสู้ของมวลชนเพื่อการปฏิรูปสภาพความเป็นอยู่ ซึ่งประชาชนมีความไม่พอใจอย่างรุนแรง การพัฒนาชุมชนในความหมายนี้ จะประกอบด้วยความสนใจในเรื่องอำนาจและสิทธิมวลชน ความเชื่อ ศรัทธา ดุดมการณ์ และปรัชญาของประชาชนที่เข้ามาร่วมในการ</a:t>
            </a:r>
            <a:r>
              <a:rPr lang="th-TH" dirty="0" smtClean="0">
                <a:solidFill>
                  <a:srgbClr val="000000"/>
                </a:solidFill>
                <a:latin typeface="Tahoma" panose="020B0604030504040204" pitchFamily="34" charset="0"/>
              </a:rPr>
              <a:t>ปฏิรูป</a:t>
            </a:r>
          </a:p>
          <a:p>
            <a:endParaRPr lang="th-TH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r>
              <a:rPr lang="th-TH" dirty="0" smtClean="0">
                <a:solidFill>
                  <a:srgbClr val="000000"/>
                </a:solidFill>
                <a:latin typeface="Tahoma" panose="020B0604030504040204" pitchFamily="34" charset="0"/>
              </a:rPr>
              <a:t>	2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. </a:t>
            </a:r>
            <a:r>
              <a:rPr lang="th-TH" b="1" dirty="0">
                <a:solidFill>
                  <a:srgbClr val="000000"/>
                </a:solidFill>
                <a:latin typeface="Tahoma" panose="020B0604030504040204" pitchFamily="34" charset="0"/>
              </a:rPr>
              <a:t>โครงการ (</a:t>
            </a:r>
            <a:r>
              <a:rPr lang="en-US" b="1" dirty="0">
                <a:solidFill>
                  <a:srgbClr val="000000"/>
                </a:solidFill>
                <a:latin typeface="Tahoma" panose="020B0604030504040204" pitchFamily="34" charset="0"/>
              </a:rPr>
              <a:t>Program) 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การพัฒนาชุมชนในความหมายนี้ หมายถึง โครงการที่รัฐเป็นผู้จัดเตรียมและให้บริการต่าง ๆ แก่ประชาชนในรูปของโครงการพัฒนาต่าง ๆ เพื่อกระตุ้นให้ประชาชนเกิดความต้องการในการที่จะนำเอาบริการต่าง ๆ เหล่านั้นมาบำบัดความต้องการ</a:t>
            </a:r>
          </a:p>
        </p:txBody>
      </p:sp>
    </p:spTree>
    <p:extLst>
      <p:ext uri="{BB962C8B-B14F-4D97-AF65-F5344CB8AC3E}">
        <p14:creationId xmlns:p14="http://schemas.microsoft.com/office/powerpoint/2010/main" val="37949872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790700" y="696823"/>
            <a:ext cx="87376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 smtClean="0">
                <a:solidFill>
                  <a:srgbClr val="000000"/>
                </a:solidFill>
                <a:latin typeface="Tahoma" panose="020B0604030504040204" pitchFamily="34" charset="0"/>
              </a:rPr>
              <a:t>	3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. </a:t>
            </a:r>
            <a:r>
              <a:rPr lang="th-TH" b="1" dirty="0">
                <a:solidFill>
                  <a:srgbClr val="000000"/>
                </a:solidFill>
                <a:latin typeface="Tahoma" panose="020B0604030504040204" pitchFamily="34" charset="0"/>
              </a:rPr>
              <a:t>วิธีการ (</a:t>
            </a:r>
            <a:r>
              <a:rPr lang="en-US" b="1" dirty="0">
                <a:solidFill>
                  <a:srgbClr val="000000"/>
                </a:solidFill>
                <a:latin typeface="Tahoma" panose="020B0604030504040204" pitchFamily="34" charset="0"/>
              </a:rPr>
              <a:t>Method) 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ในฐานะนี้ การพัฒนาชุมชน จะมุ่งพิจารณาวิธีการทำงานโดยยึดหลักการมีส่วนร่วมของประชาชน รวมทั้งวิธีการทำงานที่จะบรรลุเป้าหมายอย่างมี</a:t>
            </a:r>
            <a:r>
              <a:rPr lang="th-TH" dirty="0" smtClean="0">
                <a:solidFill>
                  <a:srgbClr val="000000"/>
                </a:solidFill>
                <a:latin typeface="Tahoma" panose="020B0604030504040204" pitchFamily="34" charset="0"/>
              </a:rPr>
              <a:t>ประสิทธิภาพ</a:t>
            </a:r>
          </a:p>
          <a:p>
            <a:endParaRPr lang="th-TH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r>
              <a:rPr lang="th-TH" dirty="0" smtClean="0">
                <a:solidFill>
                  <a:srgbClr val="000000"/>
                </a:solidFill>
                <a:latin typeface="Tahoma" panose="020B0604030504040204" pitchFamily="34" charset="0"/>
              </a:rPr>
              <a:t>	4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. </a:t>
            </a:r>
            <a:r>
              <a:rPr lang="th-TH" b="1" dirty="0">
                <a:solidFill>
                  <a:srgbClr val="000000"/>
                </a:solidFill>
                <a:latin typeface="Tahoma" panose="020B0604030504040204" pitchFamily="34" charset="0"/>
              </a:rPr>
              <a:t>กระบวนการ (</a:t>
            </a:r>
            <a:r>
              <a:rPr lang="en-US" b="1" dirty="0">
                <a:solidFill>
                  <a:srgbClr val="000000"/>
                </a:solidFill>
                <a:latin typeface="Tahoma" panose="020B0604030504040204" pitchFamily="34" charset="0"/>
              </a:rPr>
              <a:t>Process)</a:t>
            </a:r>
            <a:r>
              <a:rPr lang="en-US" dirty="0">
                <a:solidFill>
                  <a:srgbClr val="000000"/>
                </a:solidFill>
                <a:latin typeface="Tahoma" panose="020B0604030504040204" pitchFamily="34" charset="0"/>
              </a:rPr>
              <a:t> 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หมายถึง การเปลี่ยนแปลงที่ได้รับการวางแผนอย่างมีระบบและขั้นตอน ในฐานะนี้ การพัฒนาชุมชนจะถูกมองว่าหรือกิจกรรมพัฒนาใด ๆ เป็นเรื่องที่มีการวางแผนอย่างเป็นระบบและต่อเนื่องกันไปอย่างมีขั้นตอนโดยเริ่มต้นจากการทำการศึกษาและสำรวจสภาพของชุมชน การวิเคราะห์ขีดความสามารถของชุมชน การร่วมกับประชาชนจัดลำดับของปัญหาความต้องการ การวางแผนการปฏิบัติงานโดยใช้ข้อเท็จจริงที่ได้จากการศึกษามาประกอบการวางแผน การดำเนินงานตามแผน และขั้นสุดท้าย ก็คือ การติดตามประเมินผลภารกิจที่ได้กระทำไปแล้ว</a:t>
            </a:r>
          </a:p>
        </p:txBody>
      </p:sp>
    </p:spTree>
    <p:extLst>
      <p:ext uri="{BB962C8B-B14F-4D97-AF65-F5344CB8AC3E}">
        <p14:creationId xmlns:p14="http://schemas.microsoft.com/office/powerpoint/2010/main" val="36622574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536700" y="746254"/>
            <a:ext cx="87757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dirty="0">
                <a:solidFill>
                  <a:srgbClr val="000000"/>
                </a:solidFill>
                <a:latin typeface="Tahoma" panose="020B0604030504040204" pitchFamily="34" charset="0"/>
              </a:rPr>
              <a:t>จากความหมายทั้งหมด สามารถสรุปได้ว่า “การพัฒนาชุมชน” </a:t>
            </a:r>
            <a:r>
              <a:rPr lang="th-TH" b="1" dirty="0" smtClean="0">
                <a:solidFill>
                  <a:srgbClr val="000000"/>
                </a:solidFill>
                <a:latin typeface="Tahoma" panose="020B0604030504040204" pitchFamily="34" charset="0"/>
              </a:rPr>
              <a:t>หมายถึง</a:t>
            </a:r>
          </a:p>
          <a:p>
            <a:endParaRPr lang="th-TH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 marL="514350" indent="-514350">
              <a:buAutoNum type="arabicPeriod"/>
            </a:pPr>
            <a:r>
              <a:rPr lang="th-TH" dirty="0" smtClean="0">
                <a:solidFill>
                  <a:srgbClr val="000000"/>
                </a:solidFill>
                <a:latin typeface="Tahoma" panose="020B0604030504040204" pitchFamily="34" charset="0"/>
              </a:rPr>
              <a:t>การ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สร้างความเจริญเติบโตหรือการเปลี่ยนแปลงที่พึงประสงค์ทางด้าน</a:t>
            </a:r>
            <a:r>
              <a:rPr lang="th-TH" dirty="0" smtClean="0">
                <a:solidFill>
                  <a:srgbClr val="000000"/>
                </a:solidFill>
                <a:latin typeface="Tahoma" panose="020B0604030504040204" pitchFamily="34" charset="0"/>
              </a:rPr>
              <a:t>เศรษฐกิจ สังคม 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วัฒนธรรม รวมทั้งการพัฒนาทางด้านวัตถุและจิตใจของคนที่อยู่ในชุมชนโดยมีจุดเน้นหนักหรือวิธีการที่จะทำให้บรรลุวัตถุประสงค์ ซึ่งอาจจะมีพื้นฐาน</a:t>
            </a:r>
            <a:r>
              <a:rPr lang="th-TH" dirty="0" smtClean="0">
                <a:solidFill>
                  <a:srgbClr val="000000"/>
                </a:solidFill>
                <a:latin typeface="Tahoma" panose="020B0604030504040204" pitchFamily="34" charset="0"/>
              </a:rPr>
              <a:t>จาก</a:t>
            </a:r>
          </a:p>
          <a:p>
            <a:endParaRPr lang="th-TH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r>
              <a:rPr lang="th-TH" dirty="0" smtClean="0">
                <a:solidFill>
                  <a:srgbClr val="000000"/>
                </a:solidFill>
                <a:latin typeface="Tahoma" panose="020B0604030504040204" pitchFamily="34" charset="0"/>
              </a:rPr>
              <a:t>2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. ส่งเสริมให้ประชาชนมีความคิดริเริ่มและร่วมมือกันช่วยเหลือตนเองผ่านกระบวนการ</a:t>
            </a:r>
            <a:r>
              <a:rPr lang="th-TH" dirty="0" smtClean="0">
                <a:solidFill>
                  <a:srgbClr val="000000"/>
                </a:solidFill>
                <a:latin typeface="Tahoma" panose="020B0604030504040204" pitchFamily="34" charset="0"/>
              </a:rPr>
              <a:t>มี  ส่วนร่วม</a:t>
            </a:r>
          </a:p>
          <a:p>
            <a:endParaRPr lang="th-TH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3. การบรรลุถึงวัตถุประสงค์ดังกล่าวข้างต้น ควรที่จะได้รับการช่วยเหลือ สนับสนุนทางด้านวิชาการจากภาครัฐ</a:t>
            </a:r>
          </a:p>
        </p:txBody>
      </p:sp>
    </p:spTree>
    <p:extLst>
      <p:ext uri="{BB962C8B-B14F-4D97-AF65-F5344CB8AC3E}">
        <p14:creationId xmlns:p14="http://schemas.microsoft.com/office/powerpoint/2010/main" val="199450842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638300" y="1874729"/>
            <a:ext cx="86487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 smtClean="0">
                <a:solidFill>
                  <a:srgbClr val="000000"/>
                </a:solidFill>
                <a:latin typeface="Tahoma" panose="020B0604030504040204" pitchFamily="34" charset="0"/>
              </a:rPr>
              <a:t>	นอกเหนือไปจาก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นั้น การพัฒนาชุมชน ยังอาจกล่าวได้ว่า เป็นการเปลี่ยนแปลงในทางที่ดีขึ้นทุก ๆ ด้านของชุมชน ในระบบความคิด ระบบค่านิยมของผู้ที่มีหน้าที่เกี่ยวข้องทุกฝ่ายทั้งในส่วนของผู้กระทำการ อันได้แก่ ภาครัฐหรือองค์กรเอกชน เป้าหมายของการพัฒนา อันได้แก่ ประชาชนและสิ่งแวดล้อม และวิธีการต่าง ๆ ที่จะทำให้บรรลุถึงเป้าหมายอย่างมีประสิทธิภาพและประสิทธิผล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529348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536700" y="582067"/>
            <a:ext cx="8915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dirty="0" smtClean="0">
                <a:solidFill>
                  <a:srgbClr val="000000"/>
                </a:solidFill>
                <a:latin typeface="Tahoma" panose="020B0604030504040204" pitchFamily="34" charset="0"/>
              </a:rPr>
              <a:t>	</a:t>
            </a:r>
            <a:r>
              <a:rPr lang="th-TH" b="1" dirty="0" smtClean="0">
                <a:solidFill>
                  <a:srgbClr val="000000"/>
                </a:solidFill>
                <a:latin typeface="Tahoma" panose="020B0604030504040204" pitchFamily="34" charset="0"/>
                <a:cs typeface="+mj-cs"/>
              </a:rPr>
              <a:t>2</a:t>
            </a:r>
            <a:r>
              <a:rPr lang="th-TH" b="1" dirty="0">
                <a:solidFill>
                  <a:srgbClr val="000000"/>
                </a:solidFill>
                <a:latin typeface="Tahoma" panose="020B0604030504040204" pitchFamily="34" charset="0"/>
                <a:cs typeface="+mj-cs"/>
              </a:rPr>
              <a:t>. ตามรูปศัพท์ใน</a:t>
            </a:r>
            <a:r>
              <a:rPr lang="th-TH" b="1" dirty="0" smtClean="0">
                <a:solidFill>
                  <a:srgbClr val="000000"/>
                </a:solidFill>
                <a:latin typeface="Tahoma" panose="020B0604030504040204" pitchFamily="34" charset="0"/>
                <a:cs typeface="+mj-cs"/>
              </a:rPr>
              <a:t>ภาษาอังกฤษ</a:t>
            </a:r>
            <a:r>
              <a:rPr lang="th-TH" dirty="0" smtClean="0">
                <a:solidFill>
                  <a:srgbClr val="000000"/>
                </a:solidFill>
                <a:latin typeface="Tahoma" panose="020B0604030504040204" pitchFamily="34" charset="0"/>
                <a:cs typeface="+mj-cs"/>
              </a:rPr>
              <a:t> 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  <a:cs typeface="+mj-cs"/>
              </a:rPr>
              <a:t>มีความหมายแตกต่างไปจากภาษาไทยอยู่บ้าง โดยที่ ไพ</a:t>
            </a:r>
            <a:r>
              <a:rPr lang="th-TH" dirty="0" err="1">
                <a:solidFill>
                  <a:srgbClr val="000000"/>
                </a:solidFill>
                <a:latin typeface="Tahoma" panose="020B0604030504040204" pitchFamily="34" charset="0"/>
                <a:cs typeface="+mj-cs"/>
              </a:rPr>
              <a:t>ทากอรัส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  <a:cs typeface="+mj-cs"/>
              </a:rPr>
              <a:t> (</a:t>
            </a:r>
            <a:r>
              <a:rPr lang="en-US" dirty="0">
                <a:solidFill>
                  <a:srgbClr val="000000"/>
                </a:solidFill>
                <a:latin typeface="Tahoma" panose="020B0604030504040204" pitchFamily="34" charset="0"/>
                <a:cs typeface="+mj-cs"/>
              </a:rPr>
              <a:t>Pythagoras) 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  <a:cs typeface="+mj-cs"/>
              </a:rPr>
              <a:t>เป็นคนเริ่มใช้คำนี้ โดยเรียกตัวเองว่า นักปรัชญา (</a:t>
            </a:r>
            <a:r>
              <a:rPr lang="en-US" dirty="0">
                <a:solidFill>
                  <a:srgbClr val="000000"/>
                </a:solidFill>
                <a:latin typeface="Tahoma" panose="020B0604030504040204" pitchFamily="34" charset="0"/>
                <a:cs typeface="+mj-cs"/>
              </a:rPr>
              <a:t>Philosopher) 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  <a:cs typeface="+mj-cs"/>
              </a:rPr>
              <a:t>ตามศัพท์เดิมของคำ </a:t>
            </a:r>
            <a:r>
              <a:rPr lang="en-US" dirty="0">
                <a:solidFill>
                  <a:srgbClr val="000000"/>
                </a:solidFill>
                <a:latin typeface="Tahoma" panose="020B0604030504040204" pitchFamily="34" charset="0"/>
                <a:cs typeface="+mj-cs"/>
              </a:rPr>
              <a:t>Philosophy 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  <a:cs typeface="+mj-cs"/>
              </a:rPr>
              <a:t>นั้นมาจากภาษา</a:t>
            </a:r>
            <a:r>
              <a:rPr lang="th-TH" dirty="0" err="1">
                <a:solidFill>
                  <a:srgbClr val="000000"/>
                </a:solidFill>
                <a:latin typeface="Tahoma" panose="020B0604030504040204" pitchFamily="34" charset="0"/>
                <a:cs typeface="+mj-cs"/>
              </a:rPr>
              <a:t>กรีก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  <a:cs typeface="+mj-cs"/>
              </a:rPr>
              <a:t> 2 คำสนธิกัน คือ </a:t>
            </a:r>
            <a:r>
              <a:rPr lang="en-US" dirty="0" err="1">
                <a:solidFill>
                  <a:srgbClr val="000000"/>
                </a:solidFill>
                <a:latin typeface="Tahoma" panose="020B0604030504040204" pitchFamily="34" charset="0"/>
                <a:cs typeface="+mj-cs"/>
              </a:rPr>
              <a:t>Philos</a:t>
            </a:r>
            <a:r>
              <a:rPr lang="en-US" dirty="0">
                <a:solidFill>
                  <a:srgbClr val="000000"/>
                </a:solidFill>
                <a:latin typeface="Tahoma" panose="020B0604030504040204" pitchFamily="34" charset="0"/>
                <a:cs typeface="+mj-cs"/>
              </a:rPr>
              <a:t> 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  <a:cs typeface="+mj-cs"/>
              </a:rPr>
              <a:t>กับ </a:t>
            </a:r>
            <a:r>
              <a:rPr lang="en-US" dirty="0">
                <a:solidFill>
                  <a:srgbClr val="000000"/>
                </a:solidFill>
                <a:latin typeface="Tahoma" panose="020B0604030504040204" pitchFamily="34" charset="0"/>
                <a:cs typeface="+mj-cs"/>
              </a:rPr>
              <a:t>Sophia </a:t>
            </a:r>
            <a:endParaRPr lang="th-TH" dirty="0" smtClean="0">
              <a:solidFill>
                <a:srgbClr val="000000"/>
              </a:solidFill>
              <a:latin typeface="Tahoma" panose="020B0604030504040204" pitchFamily="34" charset="0"/>
              <a:cs typeface="+mj-cs"/>
            </a:endParaRPr>
          </a:p>
          <a:p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  <a:cs typeface="+mj-cs"/>
              </a:rPr>
              <a:t>	</a:t>
            </a:r>
            <a:r>
              <a:rPr lang="th-TH" dirty="0" smtClean="0">
                <a:solidFill>
                  <a:srgbClr val="000000"/>
                </a:solidFill>
                <a:latin typeface="Tahoma" panose="020B0604030504040204" pitchFamily="34" charset="0"/>
                <a:cs typeface="+mj-cs"/>
              </a:rPr>
              <a:t>คำ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  <a:cs typeface="+mj-cs"/>
              </a:rPr>
              <a:t>ว่า </a:t>
            </a:r>
            <a:r>
              <a:rPr lang="en-US" dirty="0" err="1">
                <a:solidFill>
                  <a:srgbClr val="000000"/>
                </a:solidFill>
                <a:latin typeface="Tahoma" panose="020B0604030504040204" pitchFamily="34" charset="0"/>
                <a:cs typeface="+mj-cs"/>
              </a:rPr>
              <a:t>Philos</a:t>
            </a:r>
            <a:r>
              <a:rPr lang="en-US" dirty="0">
                <a:solidFill>
                  <a:srgbClr val="000000"/>
                </a:solidFill>
                <a:latin typeface="Tahoma" panose="020B0604030504040204" pitchFamily="34" charset="0"/>
                <a:cs typeface="+mj-cs"/>
              </a:rPr>
              <a:t> 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  <a:cs typeface="+mj-cs"/>
              </a:rPr>
              <a:t>นั้นแปลว่า รัก หรือ ความรัก (</a:t>
            </a:r>
            <a:r>
              <a:rPr lang="en-US" dirty="0">
                <a:solidFill>
                  <a:srgbClr val="000000"/>
                </a:solidFill>
                <a:latin typeface="Tahoma" panose="020B0604030504040204" pitchFamily="34" charset="0"/>
                <a:cs typeface="+mj-cs"/>
              </a:rPr>
              <a:t>Love) 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  <a:cs typeface="+mj-cs"/>
              </a:rPr>
              <a:t>ส่วนคำว่า </a:t>
            </a:r>
            <a:r>
              <a:rPr lang="en-US" dirty="0">
                <a:solidFill>
                  <a:srgbClr val="000000"/>
                </a:solidFill>
                <a:latin typeface="Tahoma" panose="020B0604030504040204" pitchFamily="34" charset="0"/>
                <a:cs typeface="+mj-cs"/>
              </a:rPr>
              <a:t>Sophia 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  <a:cs typeface="+mj-cs"/>
              </a:rPr>
              <a:t>นั้น หมายถึง ความรู้ ความปราดเปรื่อง (</a:t>
            </a:r>
            <a:r>
              <a:rPr lang="en-US" dirty="0">
                <a:solidFill>
                  <a:srgbClr val="000000"/>
                </a:solidFill>
                <a:latin typeface="Tahoma" panose="020B0604030504040204" pitchFamily="34" charset="0"/>
                <a:cs typeface="+mj-cs"/>
              </a:rPr>
              <a:t>Wisdom) 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  <a:cs typeface="+mj-cs"/>
              </a:rPr>
              <a:t>เมื่อรวมกันเข้าเป็น </a:t>
            </a:r>
            <a:r>
              <a:rPr lang="en-US" dirty="0">
                <a:solidFill>
                  <a:srgbClr val="000000"/>
                </a:solidFill>
                <a:latin typeface="Tahoma" panose="020B0604030504040204" pitchFamily="34" charset="0"/>
                <a:cs typeface="+mj-cs"/>
              </a:rPr>
              <a:t>Philosophy 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  <a:cs typeface="+mj-cs"/>
              </a:rPr>
              <a:t>แล้วจึงหมายถึง ความรักในความรู้ ความรักในความปราดเปรื่อง (</a:t>
            </a:r>
            <a:r>
              <a:rPr lang="en-US" dirty="0">
                <a:solidFill>
                  <a:srgbClr val="000000"/>
                </a:solidFill>
                <a:latin typeface="Tahoma" panose="020B0604030504040204" pitchFamily="34" charset="0"/>
                <a:cs typeface="+mj-cs"/>
              </a:rPr>
              <a:t>The Love of Wisdom) </a:t>
            </a:r>
            <a:endParaRPr lang="th-TH" dirty="0" smtClean="0">
              <a:solidFill>
                <a:srgbClr val="000000"/>
              </a:solidFill>
              <a:latin typeface="Tahoma" panose="020B0604030504040204" pitchFamily="34" charset="0"/>
              <a:cs typeface="+mj-cs"/>
            </a:endParaRPr>
          </a:p>
          <a:p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	</a:t>
            </a:r>
            <a:r>
              <a:rPr lang="th-TH" dirty="0" smtClean="0">
                <a:solidFill>
                  <a:srgbClr val="000000"/>
                </a:solidFill>
                <a:latin typeface="Tahoma" panose="020B0604030504040204" pitchFamily="34" charset="0"/>
              </a:rPr>
              <a:t>ความหมาย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ตามรูปศัพท์ภาษาอังกฤษ จึงหมายถึง คนที่ตั้งใจแสวงหา และอยากรู้ อยากเห็น ใฝ่หาความรู้อยู่เสมอ ไม่ใช่คนที่มีความรู้แล้วพอใจกับความรู้ที่ตนมีอยู่แล้วนั้น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5969858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803400" y="1097290"/>
            <a:ext cx="892810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000" dirty="0" smtClean="0">
                <a:cs typeface="+mj-cs"/>
              </a:rPr>
              <a:t>สรุป</a:t>
            </a:r>
          </a:p>
          <a:p>
            <a:r>
              <a:rPr lang="th-TH" dirty="0"/>
              <a:t>	</a:t>
            </a:r>
            <a:r>
              <a:rPr lang="th-TH" dirty="0" smtClean="0"/>
              <a:t>ผู้นำต้อง</a:t>
            </a:r>
            <a:r>
              <a:rPr lang="th-TH" dirty="0"/>
              <a:t>รู้จักและ</a:t>
            </a:r>
            <a:r>
              <a:rPr lang="th-TH" dirty="0" smtClean="0"/>
              <a:t>เข้าใจเกี่ยวปรัชญา</a:t>
            </a:r>
            <a:r>
              <a:rPr lang="th-TH" dirty="0"/>
              <a:t>ของการพัฒนา</a:t>
            </a:r>
            <a:r>
              <a:rPr lang="th-TH" dirty="0" smtClean="0"/>
              <a:t>ชุมชน การ</a:t>
            </a:r>
            <a:r>
              <a:rPr lang="th-TH" dirty="0"/>
              <a:t>เข้าใจปรัชญาของการพัฒนา</a:t>
            </a:r>
            <a:r>
              <a:rPr lang="th-TH" dirty="0" smtClean="0"/>
              <a:t>ชุมชน ทำ</a:t>
            </a:r>
            <a:r>
              <a:rPr lang="th-TH" dirty="0"/>
              <a:t>ให้ผู้นำชุมชนสามารถปฏิบัติงานพัฒนาชุมชน</a:t>
            </a:r>
            <a:r>
              <a:rPr lang="th-TH" dirty="0" smtClean="0"/>
              <a:t>ได้สะดวกขึ้น โดยเฉพาะ</a:t>
            </a:r>
            <a:r>
              <a:rPr lang="th-TH" dirty="0"/>
              <a:t>การทำความเข้าใจเกี่ยวกับจุดมุ่งหมายของการพัฒนา</a:t>
            </a:r>
            <a:r>
              <a:rPr lang="th-TH" dirty="0" smtClean="0"/>
              <a:t>ชุมชน ตลอดจน</a:t>
            </a:r>
            <a:r>
              <a:rPr lang="th-TH" dirty="0"/>
              <a:t>ตัวชี้วัดระดับของการพัฒนา</a:t>
            </a:r>
            <a:r>
              <a:rPr lang="th-TH" dirty="0" smtClean="0"/>
              <a:t>ชุมชนทั้งระดับ</a:t>
            </a:r>
            <a:r>
              <a:rPr lang="th-TH" dirty="0"/>
              <a:t>จุลภาคและ</a:t>
            </a:r>
            <a:r>
              <a:rPr lang="th-TH" dirty="0" err="1"/>
              <a:t>ระดับมห</a:t>
            </a:r>
            <a:r>
              <a:rPr lang="th-TH" dirty="0" smtClean="0"/>
              <a:t>ภาค ตลอดจน</a:t>
            </a:r>
            <a:r>
              <a:rPr lang="th-TH" dirty="0"/>
              <a:t>ฐานของการพัฒนาชุมชนได้แก่ขบวนการ</a:t>
            </a:r>
            <a:r>
              <a:rPr lang="th-TH" dirty="0" smtClean="0"/>
              <a:t>เคลื่อนไหว โครงการ วิธีการ และ กระบวนการ ซึ่ง</a:t>
            </a:r>
            <a:r>
              <a:rPr lang="th-TH" dirty="0"/>
              <a:t>ผู้นำจำเป็นต้องมีการเรียนรู้และทำความ</a:t>
            </a:r>
            <a:r>
              <a:rPr lang="th-TH" dirty="0" smtClean="0"/>
              <a:t>เข้าใจ เพื่อให้</a:t>
            </a:r>
            <a:r>
              <a:rPr lang="th-TH" dirty="0"/>
              <a:t>งานพัฒนาชุมชนประสบความสำเร็จมากขึ้น</a:t>
            </a:r>
            <a:endParaRPr lang="th-TH" dirty="0"/>
          </a:p>
          <a:p>
            <a:r>
              <a:rPr lang="th-TH" sz="4000" dirty="0"/>
              <a:t/>
            </a:r>
            <a:br>
              <a:rPr lang="th-TH" sz="4000" dirty="0"/>
            </a:br>
            <a:endParaRPr lang="th-TH" sz="4000" dirty="0" smtClean="0">
              <a:cs typeface="+mj-cs"/>
            </a:endParaRPr>
          </a:p>
          <a:p>
            <a:endParaRPr lang="th-TH" b="1" dirty="0" smtClean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22542018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676400" y="780703"/>
            <a:ext cx="79756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4000" b="1" dirty="0" smtClean="0"/>
              <a:t>แบบฝึกหัด </a:t>
            </a:r>
            <a:endParaRPr lang="th-TH" dirty="0"/>
          </a:p>
          <a:p>
            <a:r>
              <a:rPr lang="th-TH" dirty="0"/>
              <a:t> 1 ให้นักศึกษาอธิบายปรัชญาของการพัฒนาชุมชนคือ</a:t>
            </a:r>
            <a:r>
              <a:rPr lang="th-TH" dirty="0" smtClean="0"/>
              <a:t>อะไร และ</a:t>
            </a:r>
            <a:r>
              <a:rPr lang="th-TH" dirty="0"/>
              <a:t>มีอะไรบ้าง</a:t>
            </a:r>
            <a:endParaRPr lang="th-TH" dirty="0"/>
          </a:p>
          <a:p>
            <a:r>
              <a:rPr lang="th-TH" dirty="0"/>
              <a:t> 2 </a:t>
            </a:r>
            <a:r>
              <a:rPr lang="th-TH" dirty="0" smtClean="0"/>
              <a:t>แนวคิด</a:t>
            </a:r>
            <a:r>
              <a:rPr lang="th-TH" dirty="0"/>
              <a:t>การพัฒนาชุมชนที่สำคัญ</a:t>
            </a:r>
            <a:r>
              <a:rPr lang="th-TH" dirty="0" smtClean="0"/>
              <a:t>สำหรับผู้นำมีอะไรบ้าง ให้</a:t>
            </a:r>
            <a:r>
              <a:rPr lang="th-TH" dirty="0"/>
              <a:t>นักศึกษาอธิบายมาพอสังเขป</a:t>
            </a:r>
            <a:endParaRPr lang="th-TH" dirty="0"/>
          </a:p>
          <a:p>
            <a:r>
              <a:rPr lang="th-TH" dirty="0"/>
              <a:t> 3 </a:t>
            </a:r>
            <a:r>
              <a:rPr lang="th-TH" dirty="0" smtClean="0"/>
              <a:t>การ</a:t>
            </a:r>
            <a:r>
              <a:rPr lang="th-TH" dirty="0"/>
              <a:t>พัฒนาชุมชนมีความสำคัญอย่างไร</a:t>
            </a:r>
            <a:r>
              <a:rPr lang="th-TH" dirty="0" smtClean="0"/>
              <a:t>ต่อผู้นำ จงอธิบาย</a:t>
            </a:r>
            <a:endParaRPr lang="th-TH" dirty="0"/>
          </a:p>
          <a:p>
            <a:r>
              <a:rPr lang="th-TH" dirty="0"/>
              <a:t> </a:t>
            </a:r>
            <a:r>
              <a:rPr lang="en-US" dirty="0" smtClean="0">
                <a:cs typeface="+mj-cs"/>
              </a:rPr>
              <a:t>4. </a:t>
            </a:r>
            <a:r>
              <a:rPr lang="th-TH" dirty="0">
                <a:cs typeface="+mj-cs"/>
              </a:rPr>
              <a:t>จุดมุ่งหมายของการพัฒนาชุมชนตามความเข้าใจของนักศึกษาคือ</a:t>
            </a:r>
            <a:r>
              <a:rPr lang="th-TH" dirty="0" smtClean="0">
                <a:cs typeface="+mj-cs"/>
              </a:rPr>
              <a:t>อะไร จง</a:t>
            </a:r>
            <a:r>
              <a:rPr lang="th-TH" dirty="0">
                <a:cs typeface="+mj-cs"/>
              </a:rPr>
              <a:t>อธิบาย</a:t>
            </a:r>
            <a:endParaRPr lang="th-TH" dirty="0">
              <a:cs typeface="+mj-cs"/>
            </a:endParaRPr>
          </a:p>
          <a:p>
            <a:r>
              <a:rPr lang="th-TH" dirty="0">
                <a:cs typeface="+mj-cs"/>
              </a:rPr>
              <a:t> 5 ฐานของ</a:t>
            </a:r>
            <a:r>
              <a:rPr lang="th-TH" dirty="0"/>
              <a:t>การพัฒนาชุมชนมีกี่</a:t>
            </a:r>
            <a:r>
              <a:rPr lang="th-TH" dirty="0" smtClean="0"/>
              <a:t>ชนิด อะไรบ้าง จงอธิบาย</a:t>
            </a:r>
            <a:endParaRPr lang="th-TH" dirty="0"/>
          </a:p>
          <a:p>
            <a:r>
              <a:rPr lang="th-TH" dirty="0"/>
              <a:t/>
            </a:r>
            <a:br>
              <a:rPr lang="th-TH" dirty="0"/>
            </a:br>
            <a:endParaRPr lang="th-TH" dirty="0" smtClean="0"/>
          </a:p>
          <a:p>
            <a:pPr marL="514350" indent="-514350">
              <a:buAutoNum type="arabicPeriod"/>
            </a:pPr>
            <a:endParaRPr lang="th-TH" dirty="0"/>
          </a:p>
          <a:p>
            <a:pPr marL="514350" indent="-514350">
              <a:buAutoNum type="arabicPeriod"/>
            </a:pPr>
            <a:endParaRPr lang="th-TH" dirty="0" smtClean="0"/>
          </a:p>
        </p:txBody>
      </p:sp>
    </p:spTree>
    <p:extLst>
      <p:ext uri="{BB962C8B-B14F-4D97-AF65-F5344CB8AC3E}">
        <p14:creationId xmlns:p14="http://schemas.microsoft.com/office/powerpoint/2010/main" val="88482723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473200" y="616972"/>
            <a:ext cx="89154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b="1" dirty="0">
                <a:solidFill>
                  <a:srgbClr val="000000"/>
                </a:solidFill>
                <a:latin typeface="Tahoma" panose="020B0604030504040204" pitchFamily="34" charset="0"/>
              </a:rPr>
              <a:t>บรรณานุกรม</a:t>
            </a:r>
            <a:endParaRPr lang="th-TH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กาญจนา แก้วเทพ. การพัฒนาแนววัฒนธรรมชุมชน. กรุงเทพมหานคร : สภาคาทอลิก</a:t>
            </a:r>
            <a:r>
              <a:rPr lang="th-TH" dirty="0" smtClean="0">
                <a:solidFill>
                  <a:srgbClr val="000000"/>
                </a:solidFill>
                <a:latin typeface="Tahoma" panose="020B0604030504040204" pitchFamily="34" charset="0"/>
              </a:rPr>
              <a:t>แห่ง	ประเทศ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ไทยเพื่อการพัฒนา, 2538.</a:t>
            </a:r>
          </a:p>
          <a:p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กาญจนา แก้วเทพ. การพึ่งตนเองศักยภาพในการพัฒนาชนบท. กรุงเทพมหานคร : </a:t>
            </a:r>
            <a:r>
              <a:rPr lang="th-TH" dirty="0" smtClean="0">
                <a:solidFill>
                  <a:srgbClr val="000000"/>
                </a:solidFill>
                <a:latin typeface="Tahoma" panose="020B0604030504040204" pitchFamily="34" charset="0"/>
              </a:rPr>
              <a:t>รุ่งเรือง	สาสน์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การพิมพ์, </a:t>
            </a:r>
            <a:r>
              <a:rPr lang="th-TH" dirty="0" smtClean="0">
                <a:solidFill>
                  <a:srgbClr val="000000"/>
                </a:solidFill>
                <a:latin typeface="Tahoma" panose="020B0604030504040204" pitchFamily="34" charset="0"/>
              </a:rPr>
              <a:t>2530.</a:t>
            </a:r>
            <a:r>
              <a:rPr lang="th-TH" dirty="0" smtClean="0"/>
              <a:t>ประเวศ </a:t>
            </a:r>
            <a:r>
              <a:rPr lang="th-TH" dirty="0"/>
              <a:t>วะสี. ศักดิ์ศรีแห่งความเป็นคน ศักยภาพแห่งความสร้างสรรค์. พิมพ์ครั้งที่ 4. กรุงเทพมหานคร : สำนักพิมพ์หมอชาวบ้าน, 2540.</a:t>
            </a:r>
          </a:p>
          <a:p>
            <a:r>
              <a:rPr lang="th-TH" dirty="0"/>
              <a:t>ปรีชา เปี่ยมพงศ์</a:t>
            </a:r>
            <a:r>
              <a:rPr lang="th-TH" dirty="0" err="1"/>
              <a:t>สานต์</a:t>
            </a:r>
            <a:r>
              <a:rPr lang="th-TH" dirty="0"/>
              <a:t>. “การพัฒนาแนวพุทธ : ความเสมอภาคและความยุติธรรม.” ใน </a:t>
            </a:r>
            <a:r>
              <a:rPr lang="th-TH" dirty="0" smtClean="0"/>
              <a:t>วิธี	วิทยา</a:t>
            </a:r>
            <a:r>
              <a:rPr lang="th-TH" dirty="0"/>
              <a:t>ศึกษาสังคมไทย : วิธีใหม่แห่งการพัฒนา. พิมพ์ครั้งที่ 2. จตุรงค์ </a:t>
            </a:r>
            <a:r>
              <a:rPr lang="th-TH" dirty="0" err="1"/>
              <a:t>บุณยรัตน</a:t>
            </a:r>
            <a:r>
              <a:rPr lang="th-TH" dirty="0"/>
              <a:t>สุนทร, บรรณาธิการ. โครงการส่งเสริมองค์กรพัฒนาเอกชนไทย, </a:t>
            </a:r>
            <a:r>
              <a:rPr lang="th-TH" dirty="0" err="1"/>
              <a:t>เอดิ</a:t>
            </a:r>
            <a:r>
              <a:rPr lang="th-TH" dirty="0"/>
              <a:t>สัน เพรส</a:t>
            </a:r>
            <a:r>
              <a:rPr lang="th-TH" dirty="0" err="1"/>
              <a:t>โปรดักส์</a:t>
            </a:r>
            <a:r>
              <a:rPr lang="th-TH" dirty="0"/>
              <a:t>, </a:t>
            </a:r>
            <a:r>
              <a:rPr lang="th-TH" dirty="0" smtClean="0"/>
              <a:t>2537</a:t>
            </a:r>
          </a:p>
          <a:p>
            <a:r>
              <a:rPr lang="th-TH" dirty="0" err="1"/>
              <a:t>ยุวัฒน์</a:t>
            </a:r>
            <a:r>
              <a:rPr lang="th-TH" dirty="0"/>
              <a:t> วุฒิเมธี. หลักการพัฒนาชุมชนและหลักการพัฒนาชนบท. กรุงเทพมหานคร : </a:t>
            </a:r>
            <a:r>
              <a:rPr lang="th-TH" dirty="0" smtClean="0"/>
              <a:t>	สำนักพิมพ์</a:t>
            </a:r>
            <a:r>
              <a:rPr lang="th-TH" dirty="0"/>
              <a:t>ไทยอนุเคราะห์, 2526.</a:t>
            </a:r>
          </a:p>
          <a:p>
            <a:endParaRPr lang="th-TH" dirty="0"/>
          </a:p>
          <a:p>
            <a:endParaRPr lang="th-TH" dirty="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2918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435100" y="1874729"/>
            <a:ext cx="90424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 smtClean="0">
                <a:solidFill>
                  <a:srgbClr val="000000"/>
                </a:solidFill>
                <a:latin typeface="Tahoma" panose="020B0604030504040204" pitchFamily="34" charset="0"/>
              </a:rPr>
              <a:t>	อย่างไร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ก็ตาม แม้คำนิยามจะแตกต่างกันออกไปบ้างตามรูปศัพท์ภาษาไทยและภาษาอังกฤษ แต่สิ่งที่ร่วมกันอยู่อย่างหนึ่ง ก็คือ ความรู้ ไม่ว่าจะเป็นองค์ความรู้หรือวิธีการแสวงหาความรู้ ก็ตาม ปรัชญาจึงหนีไม่พ้นเรื่องความรู้ไปได้ นอกจากนี้</a:t>
            </a:r>
          </a:p>
          <a:p>
            <a:r>
              <a:rPr lang="th-TH" dirty="0" smtClean="0">
                <a:solidFill>
                  <a:srgbClr val="000000"/>
                </a:solidFill>
                <a:latin typeface="Tahoma" panose="020B0604030504040204" pitchFamily="34" charset="0"/>
              </a:rPr>
              <a:t>	พจนานุกรม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ฉบับราชบัณฑิตยสถาน พ.ศ. 2525 ได้ให้ความหมายของคำว่า ปรัชญา ไว้อย่างชัดเจนว่า เป็นวิชาว่าด้วย “หลักแห่งความรู้และความจริง”</a:t>
            </a:r>
          </a:p>
        </p:txBody>
      </p:sp>
    </p:spTree>
    <p:extLst>
      <p:ext uri="{BB962C8B-B14F-4D97-AF65-F5344CB8AC3E}">
        <p14:creationId xmlns:p14="http://schemas.microsoft.com/office/powerpoint/2010/main" val="2103019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841500" y="1089611"/>
            <a:ext cx="8890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 smtClean="0">
                <a:solidFill>
                  <a:srgbClr val="000000"/>
                </a:solidFill>
                <a:latin typeface="Tahoma" panose="020B0604030504040204" pitchFamily="34" charset="0"/>
              </a:rPr>
              <a:t>	คำ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ว่าพัฒนาชุมชนนั้น ถือว่าเป็นคำ ๆ เดียว และมีความหมายในตัวเองโดยเฉพาะ มิได้มาจากการเอาคำว่า “พัฒนา” กับ “ชุมชน” มารวมกัน แล้วแปลความหมายไปตามรากศัพท์เดิมของแต่ละคำรวมกันในที่นี้ การพัฒนาชุมชน หมายถึง กลยุทธ์ที่เป็นกระบวนการสำหรับทำงานในชุมชนเมืองและ/หรือชนบท</a:t>
            </a:r>
          </a:p>
          <a:p>
            <a:r>
              <a:rPr lang="th-TH" dirty="0" smtClean="0">
                <a:solidFill>
                  <a:srgbClr val="000000"/>
                </a:solidFill>
                <a:latin typeface="Tahoma" panose="020B0604030504040204" pitchFamily="34" charset="0"/>
              </a:rPr>
              <a:t>	</a:t>
            </a:r>
          </a:p>
          <a:p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	</a:t>
            </a:r>
            <a:r>
              <a:rPr lang="th-TH" dirty="0" smtClean="0">
                <a:solidFill>
                  <a:srgbClr val="000000"/>
                </a:solidFill>
                <a:latin typeface="Tahoma" panose="020B0604030504040204" pitchFamily="34" charset="0"/>
              </a:rPr>
              <a:t>จาก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ความหมายของคำว่า ปรัชญา และ การพัฒนาชุมชนที่ได้กล่าวมาทั้งหมดข้างต้น ทำให้พอที่จะกำหนดความหมายของคำว่าปรัชญาของการพัฒนาชุมชนได้ว่า หมายถึง “วิชาหรือหลักแห่งความรู้และความจริงของกระบวนการทำงานพัฒนาในชุมชน” ปรัชญาของการพัฒนาชุมชนมี 7 ประการ ดังต่อไปนี้</a:t>
            </a:r>
          </a:p>
        </p:txBody>
      </p:sp>
    </p:spTree>
    <p:extLst>
      <p:ext uri="{BB962C8B-B14F-4D97-AF65-F5344CB8AC3E}">
        <p14:creationId xmlns:p14="http://schemas.microsoft.com/office/powerpoint/2010/main" val="790123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816100" y="1315929"/>
            <a:ext cx="8597900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000" b="1" dirty="0">
                <a:solidFill>
                  <a:srgbClr val="000000"/>
                </a:solidFill>
                <a:latin typeface="Tahoma" panose="020B0604030504040204" pitchFamily="34" charset="0"/>
              </a:rPr>
              <a:t>ปรัชญาของการพัฒนา</a:t>
            </a:r>
            <a:r>
              <a:rPr lang="th-TH" sz="4000" b="1" dirty="0" smtClean="0">
                <a:solidFill>
                  <a:srgbClr val="000000"/>
                </a:solidFill>
                <a:latin typeface="Tahoma" panose="020B0604030504040204" pitchFamily="34" charset="0"/>
              </a:rPr>
              <a:t>ชุมชน</a:t>
            </a:r>
          </a:p>
          <a:p>
            <a:r>
              <a:rPr lang="th-TH" dirty="0" smtClean="0">
                <a:solidFill>
                  <a:srgbClr val="000000"/>
                </a:solidFill>
                <a:latin typeface="Tahoma" panose="020B0604030504040204" pitchFamily="34" charset="0"/>
              </a:rPr>
              <a:t>มี 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7 ประการ ดังต่อไปนี้</a:t>
            </a:r>
          </a:p>
          <a:p>
            <a:endParaRPr lang="th-TH" dirty="0" smtClean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r>
              <a:rPr lang="th-TH" dirty="0" smtClean="0">
                <a:solidFill>
                  <a:srgbClr val="000000"/>
                </a:solidFill>
                <a:latin typeface="Tahoma" panose="020B0604030504040204" pitchFamily="34" charset="0"/>
              </a:rPr>
              <a:t>1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. คนเป็นทรัพยากรที่ประเสริฐ มีค่า และสำคัญที่สุด</a:t>
            </a:r>
            <a:r>
              <a:rPr lang="th-TH" dirty="0" smtClean="0"/>
              <a:t/>
            </a:r>
            <a:br>
              <a:rPr lang="th-TH" dirty="0" smtClean="0"/>
            </a:b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2. คนเป็นสัตว์โลกที่พัฒนาได้ดีที่สุด</a:t>
            </a:r>
            <a:r>
              <a:rPr lang="th-TH" dirty="0" smtClean="0"/>
              <a:t/>
            </a:r>
            <a:br>
              <a:rPr lang="th-TH" dirty="0" smtClean="0"/>
            </a:b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3. การรวมกลุ่ม</a:t>
            </a:r>
            <a:r>
              <a:rPr lang="th-TH" dirty="0" smtClean="0"/>
              <a:t/>
            </a:r>
            <a:br>
              <a:rPr lang="th-TH" dirty="0" smtClean="0"/>
            </a:b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4. ความยุติธรรม</a:t>
            </a:r>
            <a:r>
              <a:rPr lang="th-TH" dirty="0" smtClean="0"/>
              <a:t/>
            </a:r>
            <a:br>
              <a:rPr lang="th-TH" dirty="0" smtClean="0"/>
            </a:b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5. การศึกษา</a:t>
            </a:r>
            <a:r>
              <a:rPr lang="th-TH" dirty="0" smtClean="0"/>
              <a:t/>
            </a:r>
            <a:br>
              <a:rPr lang="th-TH" dirty="0" smtClean="0"/>
            </a:b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6. หลักประชาธิปไตย</a:t>
            </a:r>
            <a:r>
              <a:rPr lang="th-TH" dirty="0" smtClean="0"/>
              <a:t/>
            </a:r>
            <a:br>
              <a:rPr lang="th-TH" dirty="0" smtClean="0"/>
            </a:b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7. ความสมดุลของการพัฒนา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269888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841500" y="1262847"/>
            <a:ext cx="8521700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000" dirty="0">
                <a:solidFill>
                  <a:srgbClr val="000000"/>
                </a:solidFill>
                <a:latin typeface="Tahoma" panose="020B0604030504040204" pitchFamily="34" charset="0"/>
              </a:rPr>
              <a:t>แนวคิดและความหมายของชุมชนและการพัฒนาชุมชน</a:t>
            </a:r>
          </a:p>
          <a:p>
            <a:endParaRPr lang="th-TH" b="1" dirty="0" smtClean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r>
              <a:rPr lang="th-TH" b="1" dirty="0" smtClean="0">
                <a:solidFill>
                  <a:srgbClr val="000000"/>
                </a:solidFill>
                <a:latin typeface="Tahoma" panose="020B0604030504040204" pitchFamily="34" charset="0"/>
              </a:rPr>
              <a:t>แนวคิด</a:t>
            </a:r>
            <a:r>
              <a:rPr lang="th-TH" b="1" dirty="0">
                <a:solidFill>
                  <a:srgbClr val="000000"/>
                </a:solidFill>
                <a:latin typeface="Tahoma" panose="020B0604030504040204" pitchFamily="34" charset="0"/>
              </a:rPr>
              <a:t>ที่เกี่ยวกับ</a:t>
            </a:r>
            <a:r>
              <a:rPr lang="th-TH" b="1" dirty="0" smtClean="0">
                <a:solidFill>
                  <a:srgbClr val="000000"/>
                </a:solidFill>
                <a:latin typeface="Tahoma" panose="020B0604030504040204" pitchFamily="34" charset="0"/>
              </a:rPr>
              <a:t>ชุมชน</a:t>
            </a:r>
          </a:p>
          <a:p>
            <a:r>
              <a:rPr lang="th-TH" dirty="0" smtClean="0"/>
              <a:t>	“</a:t>
            </a:r>
            <a:r>
              <a:rPr lang="th-TH" dirty="0"/>
              <a:t>ชุมชน” มีนัยและความหมายที่เป็นไปตามพลวัตหรือกระแสของสังคม แต่ถ้าพิจารณาโดยละเอียด จะพบว่า นักวิชาการ นักพัฒนา หรือผู้คนที่ให้ความหมายของคำว่า “ชุมชน” ล้วนต่างให้ความหมายที่สอดคล้องกับความรู้ ทัศนคติ หรือโดยมีจุดมุ่งหมายที่หวังช่วงชิงอำนาจในการนิยามความหมายของตนเพื่อผลประโยชน์ประการใดประการหนึ่ง</a:t>
            </a:r>
            <a:endParaRPr lang="th-TH" dirty="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69942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689100" y="1406198"/>
            <a:ext cx="88519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 smtClean="0">
                <a:solidFill>
                  <a:srgbClr val="000000"/>
                </a:solidFill>
                <a:latin typeface="Tahoma" panose="020B0604030504040204" pitchFamily="34" charset="0"/>
              </a:rPr>
              <a:t>	ความ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เป็นชุมชนหรือความเป็นหมู่คณะมีการเปลี่ยนแปลงและเคลื่อนไหวอยู่ตลอดเวลา การจำกัดคำนิยามของคำว่า “ชุมชน” ไว้ในแนวใดแนวหนึ่งย่อมจะขาดความหลากหลายหรือความไม่เข้าใจในความเป็นชุมชนและถ้าพิจารณาโดยรวมก็จะเห็นว่า ความเป็นชุมชนนั้น เน้นเรื่องของความสัมพันธ์และการเกาะเกี่ยวกันของเพื่อนมนุษย์ในระดับต่าง ๆ อย่างไรก็ตาม การพยายามทำความเข้าใจแนวคิดต่าง ๆ เหล่านี้ย่อมจะก่อให้เกิดประโยชน์แก่ผู้ศึกษาในการที่จะเลือกความเหมาะสมและสอดคล้องกับฐานปฏิบัติการ (</a:t>
            </a:r>
            <a:r>
              <a:rPr lang="en-US" dirty="0">
                <a:solidFill>
                  <a:srgbClr val="000000"/>
                </a:solidFill>
                <a:latin typeface="Tahoma" panose="020B0604030504040204" pitchFamily="34" charset="0"/>
              </a:rPr>
              <a:t>Practical Base) 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ของตน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7044532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625600" y="758954"/>
            <a:ext cx="86106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 smtClean="0">
                <a:solidFill>
                  <a:srgbClr val="000000"/>
                </a:solidFill>
                <a:latin typeface="Tahoma" panose="020B0604030504040204" pitchFamily="34" charset="0"/>
              </a:rPr>
              <a:t>	โดย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แนวคิดแล้ว “ชุมชน” มีความหมายที่หลากหลายและสามารถจะจัดกลุ่มตามนัยหรือความหมายที่ใกล้เคียงกันได้ 4 แนวคิด คือ</a:t>
            </a:r>
          </a:p>
          <a:p>
            <a:endParaRPr lang="th-TH" dirty="0" smtClean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 marL="514350" indent="-514350">
              <a:buAutoNum type="arabicPeriod"/>
            </a:pPr>
            <a:r>
              <a:rPr lang="th-TH" dirty="0" smtClean="0">
                <a:solidFill>
                  <a:srgbClr val="000000"/>
                </a:solidFill>
                <a:latin typeface="Tahoma" panose="020B0604030504040204" pitchFamily="34" charset="0"/>
              </a:rPr>
              <a:t>แนวคิด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ทางสังคมวิทยา (</a:t>
            </a:r>
            <a:r>
              <a:rPr lang="en-US" dirty="0">
                <a:solidFill>
                  <a:srgbClr val="000000"/>
                </a:solidFill>
                <a:latin typeface="Tahoma" panose="020B0604030504040204" pitchFamily="34" charset="0"/>
              </a:rPr>
              <a:t>Sociological Perspective)</a:t>
            </a:r>
            <a:br>
              <a:rPr lang="en-US" dirty="0">
                <a:solidFill>
                  <a:srgbClr val="000000"/>
                </a:solidFill>
                <a:latin typeface="Tahoma" panose="020B0604030504040204" pitchFamily="34" charset="0"/>
              </a:rPr>
            </a:br>
            <a:endParaRPr lang="en-US" dirty="0" smtClean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 marL="514350" indent="-514350">
              <a:buAutoNum type="arabicPeriod"/>
            </a:pPr>
            <a:r>
              <a:rPr lang="th-TH" dirty="0" smtClean="0">
                <a:solidFill>
                  <a:srgbClr val="000000"/>
                </a:solidFill>
                <a:latin typeface="Tahoma" panose="020B0604030504040204" pitchFamily="34" charset="0"/>
              </a:rPr>
              <a:t>แนวคิด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ทางมานุษยวิทยา (</a:t>
            </a:r>
            <a:r>
              <a:rPr lang="en-US" dirty="0">
                <a:solidFill>
                  <a:srgbClr val="000000"/>
                </a:solidFill>
                <a:latin typeface="Tahoma" panose="020B0604030504040204" pitchFamily="34" charset="0"/>
              </a:rPr>
              <a:t>Humanistic Perspective)</a:t>
            </a:r>
            <a:br>
              <a:rPr lang="en-US" dirty="0">
                <a:solidFill>
                  <a:srgbClr val="000000"/>
                </a:solidFill>
                <a:latin typeface="Tahoma" panose="020B0604030504040204" pitchFamily="34" charset="0"/>
              </a:rPr>
            </a:br>
            <a:endParaRPr lang="en-US" dirty="0" smtClean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 marL="514350" indent="-514350">
              <a:buAutoNum type="arabicPeriod"/>
            </a:pPr>
            <a:r>
              <a:rPr lang="th-TH" dirty="0" smtClean="0">
                <a:solidFill>
                  <a:srgbClr val="000000"/>
                </a:solidFill>
                <a:latin typeface="Tahoma" panose="020B0604030504040204" pitchFamily="34" charset="0"/>
              </a:rPr>
              <a:t>แนวคิด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เกี่ยวกับชุมชนประชาคม (</a:t>
            </a:r>
            <a:r>
              <a:rPr lang="en-US" dirty="0">
                <a:solidFill>
                  <a:srgbClr val="000000"/>
                </a:solidFill>
                <a:latin typeface="Tahoma" panose="020B0604030504040204" pitchFamily="34" charset="0"/>
              </a:rPr>
              <a:t>Civil Society Perspective)</a:t>
            </a:r>
            <a:br>
              <a:rPr lang="en-US" dirty="0">
                <a:solidFill>
                  <a:srgbClr val="000000"/>
                </a:solidFill>
                <a:latin typeface="Tahoma" panose="020B0604030504040204" pitchFamily="34" charset="0"/>
              </a:rPr>
            </a:br>
            <a:endParaRPr lang="en-US" dirty="0" smtClean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 marL="514350" indent="-514350">
              <a:buAutoNum type="arabicPeriod"/>
            </a:pPr>
            <a:r>
              <a:rPr lang="th-TH" dirty="0" smtClean="0">
                <a:solidFill>
                  <a:srgbClr val="000000"/>
                </a:solidFill>
                <a:latin typeface="Tahoma" panose="020B0604030504040204" pitchFamily="34" charset="0"/>
              </a:rPr>
              <a:t>แนวคิด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เกี่ยวกับชุมชนในรูปแบบใหม่ (</a:t>
            </a:r>
            <a:r>
              <a:rPr lang="en-US" dirty="0">
                <a:solidFill>
                  <a:srgbClr val="000000"/>
                </a:solidFill>
                <a:latin typeface="Tahoma" panose="020B0604030504040204" pitchFamily="34" charset="0"/>
              </a:rPr>
              <a:t>Virtual Community Perspective)</a:t>
            </a:r>
          </a:p>
        </p:txBody>
      </p:sp>
    </p:spTree>
    <p:extLst>
      <p:ext uri="{BB962C8B-B14F-4D97-AF65-F5344CB8AC3E}">
        <p14:creationId xmlns:p14="http://schemas.microsoft.com/office/powerpoint/2010/main" val="3099271232"/>
      </p:ext>
    </p:extLst>
  </p:cSld>
  <p:clrMapOvr>
    <a:masterClrMapping/>
  </p:clrMapOvr>
</p:sld>
</file>

<file path=ppt/theme/theme1.xml><?xml version="1.0" encoding="utf-8"?>
<a:theme xmlns:a="http://schemas.openxmlformats.org/drawingml/2006/main" name="ย้อนยุค">
  <a:themeElements>
    <a:clrScheme name="ย้อนยุค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ย้อนยุค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ย้อนยุค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278</TotalTime>
  <Words>277</Words>
  <Application>Microsoft Office PowerPoint</Application>
  <PresentationFormat>แบบจอกว้าง</PresentationFormat>
  <Paragraphs>88</Paragraphs>
  <Slides>32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32</vt:i4>
      </vt:variant>
    </vt:vector>
  </HeadingPairs>
  <TitlesOfParts>
    <vt:vector size="39" baseType="lpstr">
      <vt:lpstr>Angsana New</vt:lpstr>
      <vt:lpstr>AngsanaUPC</vt:lpstr>
      <vt:lpstr>Calibri</vt:lpstr>
      <vt:lpstr>Calibri Light</vt:lpstr>
      <vt:lpstr>Cordia New</vt:lpstr>
      <vt:lpstr>Tahoma</vt:lpstr>
      <vt:lpstr>ย้อนยุค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IKKLASCOM 64</dc:creator>
  <cp:lastModifiedBy>IKKLASCOM 64</cp:lastModifiedBy>
  <cp:revision>9</cp:revision>
  <cp:lastPrinted>2022-06-05T17:49:41Z</cp:lastPrinted>
  <dcterms:created xsi:type="dcterms:W3CDTF">2022-05-29T17:57:53Z</dcterms:created>
  <dcterms:modified xsi:type="dcterms:W3CDTF">2022-06-05T18:47:32Z</dcterms:modified>
</cp:coreProperties>
</file>