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0"/>
  </p:notesMasterIdLst>
  <p:sldIdLst>
    <p:sldId id="257" r:id="rId3"/>
    <p:sldId id="290" r:id="rId4"/>
    <p:sldId id="297" r:id="rId5"/>
    <p:sldId id="299" r:id="rId6"/>
    <p:sldId id="300" r:id="rId7"/>
    <p:sldId id="268" r:id="rId8"/>
    <p:sldId id="256" r:id="rId9"/>
    <p:sldId id="302" r:id="rId10"/>
    <p:sldId id="258" r:id="rId11"/>
    <p:sldId id="259" r:id="rId12"/>
    <p:sldId id="260" r:id="rId13"/>
    <p:sldId id="269" r:id="rId14"/>
    <p:sldId id="298" r:id="rId15"/>
    <p:sldId id="265" r:id="rId16"/>
    <p:sldId id="266" r:id="rId17"/>
    <p:sldId id="264" r:id="rId18"/>
    <p:sldId id="286" r:id="rId19"/>
    <p:sldId id="287" r:id="rId20"/>
    <p:sldId id="288" r:id="rId21"/>
    <p:sldId id="289" r:id="rId22"/>
    <p:sldId id="275" r:id="rId23"/>
    <p:sldId id="271" r:id="rId24"/>
    <p:sldId id="291" r:id="rId25"/>
    <p:sldId id="292" r:id="rId26"/>
    <p:sldId id="293" r:id="rId27"/>
    <p:sldId id="294" r:id="rId28"/>
    <p:sldId id="295" r:id="rId29"/>
    <p:sldId id="296" r:id="rId30"/>
    <p:sldId id="272" r:id="rId31"/>
    <p:sldId id="273" r:id="rId32"/>
    <p:sldId id="276" r:id="rId33"/>
    <p:sldId id="277" r:id="rId34"/>
    <p:sldId id="278" r:id="rId35"/>
    <p:sldId id="279" r:id="rId36"/>
    <p:sldId id="282" r:id="rId37"/>
    <p:sldId id="285" r:id="rId38"/>
    <p:sldId id="284" r:id="rId3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6A553-E41B-47BA-AEB2-0D7338A68820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94A0A-DDA6-4164-8144-72C9337A7F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315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4F1F7-7E61-4841-876E-42D5EBE1DAE9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5" name="วงรี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0379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595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484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800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800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800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2089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403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800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800"/>
          </a:p>
        </p:txBody>
      </p:sp>
    </p:spTree>
    <p:extLst>
      <p:ext uri="{BB962C8B-B14F-4D97-AF65-F5344CB8AC3E}">
        <p14:creationId xmlns:p14="http://schemas.microsoft.com/office/powerpoint/2010/main" val="2585975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38856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0389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219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0426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4165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4839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800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800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800"/>
          </a:p>
        </p:txBody>
      </p:sp>
    </p:spTree>
    <p:extLst>
      <p:ext uri="{BB962C8B-B14F-4D97-AF65-F5344CB8AC3E}">
        <p14:creationId xmlns:p14="http://schemas.microsoft.com/office/powerpoint/2010/main" val="2017007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7908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150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3746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422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64197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728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707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4" name="วงรี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8983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3" name="วงรี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225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DE0E30-971B-4256-AFFD-B42B8526CFDB}" type="datetimeFigureOut">
              <a:rPr lang="th-TH" smtClean="0"/>
              <a:pPr/>
              <a:t>10/07/64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2" name="วงรี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800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BF0DB7-751F-42E5-855F-3004AE2A8E0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410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800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800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A090B5-7D17-4273-89D5-DAC922807502}" type="datetimeFigureOut">
              <a:rPr lang="th-TH" smtClean="0"/>
              <a:t>10/07/64</a:t>
            </a:fld>
            <a:endParaRPr lang="th-TH"/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606BE0-8A62-401A-A2FD-5F1FA9D75F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964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346662" y="1413164"/>
            <a:ext cx="8706960" cy="1266992"/>
          </a:xfrm>
          <a:ln w="76200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EG" sz="6600" dirty="0">
                <a:solidFill>
                  <a:schemeClr val="tx1"/>
                </a:solidFill>
              </a:rPr>
              <a:t>اللغة العربية </a:t>
            </a:r>
            <a:r>
              <a:rPr lang="ar-JO" sz="6600" dirty="0">
                <a:solidFill>
                  <a:schemeClr val="tx1"/>
                </a:solidFill>
              </a:rPr>
              <a:t>لطلبة الدراسات العليا</a:t>
            </a:r>
            <a:r>
              <a:rPr lang="ar-EG" sz="6600" dirty="0">
                <a:solidFill>
                  <a:schemeClr val="tx1"/>
                </a:solidFill>
              </a:rPr>
              <a:t> </a:t>
            </a:r>
            <a:endParaRPr lang="th-TH" sz="6600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99531" y="2923740"/>
            <a:ext cx="6172200" cy="617481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Lecturer </a:t>
            </a:r>
            <a:r>
              <a:rPr lang="en-US" sz="3200" dirty="0" err="1">
                <a:solidFill>
                  <a:schemeClr val="tx1"/>
                </a:solidFill>
              </a:rPr>
              <a:t>Romyi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Morhi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 </a:t>
            </a:r>
            <a:r>
              <a:rPr lang="ar-EG" sz="3200" b="1" cap="all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أكمل الجمل الآتية بوضع الضمائر المناسبة في المحل الفارغ</a:t>
            </a:r>
            <a:r>
              <a:rPr lang="ar-EG" sz="32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 ؟</a:t>
            </a:r>
          </a:p>
          <a:p>
            <a:pPr algn="just" rtl="1"/>
            <a:r>
              <a:rPr lang="ar-EG" sz="3200" dirty="0">
                <a:solidFill>
                  <a:prstClr val="black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just" rtl="1"/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1 – هُوَ</a:t>
            </a:r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أَخَذَ</a:t>
            </a:r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الْكِتَابَ                       4 – هِيَ ............... الْكِتَابَ  </a:t>
            </a:r>
          </a:p>
          <a:p>
            <a:pPr algn="just" rtl="1"/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2 – هُمَا ....... ...الْكِتَابَ                   5 – هُمَا ................. الْكِتَابَ                      </a:t>
            </a:r>
          </a:p>
          <a:p>
            <a:pPr algn="just" rtl="1"/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3 – هُمْ .......... ...الكِتَابَ                 6 – هنّ...... .........الْكِتَابَ </a:t>
            </a:r>
          </a:p>
          <a:p>
            <a:pPr algn="just" rtl="1"/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            </a:t>
            </a:r>
          </a:p>
          <a:p>
            <a:pPr algn="just" rtl="1"/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7 – أنتَ </a:t>
            </a:r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أْخَذْتَ</a:t>
            </a:r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الكتابَ                    10 – أنَتِ ............. ..الكتابَ </a:t>
            </a:r>
          </a:p>
          <a:p>
            <a:pPr algn="just" rtl="1"/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8 – أَنْتُمَا..................الْكِتَابَ  </a:t>
            </a:r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     </a:t>
            </a:r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11 – أَنْتُمَا............. ..الكِتَابَ </a:t>
            </a:r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algn="just" rtl="1"/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9 – أَنْتُمْ ..... ........... الْكِتَابَ            12 – أَنْتُنَّ.. ..............الْكِتَابَ </a:t>
            </a:r>
          </a:p>
          <a:p>
            <a:pPr algn="just" rtl="1"/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                                                    </a:t>
            </a:r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13 – أَنَا ................. الْكِتَابَ</a:t>
            </a:r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algn="just" rtl="1"/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                                                      </a:t>
            </a:r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14 – نَحْنُ ............. الْكِتَابَ</a:t>
            </a:r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th-TH" dirty="0">
              <a:solidFill>
                <a:prstClr val="black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8686800" y="1752600"/>
            <a:ext cx="96012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أَخَذَا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8534400" y="2390504"/>
            <a:ext cx="1219200" cy="5812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أَخَذُوْا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8077201" y="4114800"/>
            <a:ext cx="1473381" cy="6553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أ</a:t>
            </a:r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َخَذْتُمَا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8077201" y="4770120"/>
            <a:ext cx="1473381" cy="6400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أخَذْتُمْ</a:t>
            </a:r>
          </a:p>
        </p:txBody>
      </p:sp>
      <p:sp>
        <p:nvSpPr>
          <p:cNvPr id="8" name="วงรี 7"/>
          <p:cNvSpPr/>
          <p:nvPr/>
        </p:nvSpPr>
        <p:spPr>
          <a:xfrm>
            <a:off x="3570514" y="1143000"/>
            <a:ext cx="12954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أَخَذَتْ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3570514" y="1871799"/>
            <a:ext cx="1295400" cy="51870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أَخَذْتا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3612970" y="2390503"/>
            <a:ext cx="1295399" cy="64987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أَخَذْنَ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3224350" y="3579223"/>
            <a:ext cx="1288869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أَخَذَتِ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3429001" y="4189912"/>
            <a:ext cx="1343297" cy="5802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أَخَذْتُمَا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3429001" y="4876800"/>
            <a:ext cx="1288868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أَخَذْتُنَّ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3478531" y="5497286"/>
            <a:ext cx="1479367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أَخَذْتُ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5" name="วงรี 14"/>
          <p:cNvSpPr/>
          <p:nvPr/>
        </p:nvSpPr>
        <p:spPr>
          <a:xfrm>
            <a:off x="3612970" y="6106886"/>
            <a:ext cx="1159327" cy="59871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40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أَخَذْنَا</a:t>
            </a:r>
            <a:endParaRPr lang="th-TH" sz="4000" dirty="0">
              <a:solidFill>
                <a:srgbClr val="FF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pic>
        <p:nvPicPr>
          <p:cNvPr id="16" name="Picture 2" descr="C:\Users\COMPAQ\Desktop\New folder (4)\fi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5497286"/>
            <a:ext cx="4553823" cy="12736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88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sz="3600" b="1" cap="all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اكمل الجمل الآتية بوضع الضمائر المناسبة في المحل الفارغ</a:t>
            </a:r>
            <a:r>
              <a:rPr lang="ar-EG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 </a:t>
            </a: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1.	............. </a:t>
            </a:r>
            <a:r>
              <a:rPr lang="ar-EG" sz="3600" dirty="0">
                <a:solidFill>
                  <a:srgbClr val="FFC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sz="3600" b="1" dirty="0">
                <a:ln w="18000">
                  <a:solidFill>
                    <a:srgbClr val="DA1F28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ذهَبْتُ إلِى الْمَدْرَسَة</a:t>
            </a:r>
            <a:endParaRPr lang="ar-EG" sz="3600" dirty="0">
              <a:solidFill>
                <a:srgbClr val="FFC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2.	.............  </a:t>
            </a:r>
            <a:r>
              <a:rPr lang="ar-EG" sz="3600" b="1" cap="all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لَعِبْتَ مَعَ الزُمَلاَءِ</a:t>
            </a:r>
            <a:endParaRPr lang="ar-EG" sz="3600" dirty="0">
              <a:solidFill>
                <a:prstClr val="black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3.	.............  </a:t>
            </a:r>
            <a:r>
              <a:rPr lang="ar-EG" sz="3600" b="1" dirty="0">
                <a:ln w="1905"/>
                <a:gradFill>
                  <a:gsLst>
                    <a:gs pos="0">
                      <a:srgbClr val="7D3C4A">
                        <a:shade val="20000"/>
                        <a:satMod val="200000"/>
                      </a:srgbClr>
                    </a:gs>
                    <a:gs pos="78000">
                      <a:srgbClr val="7D3C4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D3C4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صَلَّيْنَا في المسجد</a:t>
            </a:r>
            <a:r>
              <a:rPr lang="ar-EG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.</a:t>
            </a: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4.	............. </a:t>
            </a:r>
            <a:r>
              <a:rPr lang="ar-EG" sz="3600" b="1" dirty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2DA2BF">
                        <a:tint val="40000"/>
                        <a:satMod val="250000"/>
                      </a:srgbClr>
                    </a:gs>
                    <a:gs pos="9000">
                      <a:srgbClr val="2DA2BF">
                        <a:tint val="52000"/>
                        <a:satMod val="300000"/>
                      </a:srgbClr>
                    </a:gs>
                    <a:gs pos="50000">
                      <a:srgbClr val="2DA2BF">
                        <a:shade val="20000"/>
                        <a:satMod val="300000"/>
                      </a:srgbClr>
                    </a:gs>
                    <a:gs pos="79000">
                      <a:srgbClr val="2DA2BF">
                        <a:tint val="52000"/>
                        <a:satMod val="300000"/>
                      </a:srgbClr>
                    </a:gs>
                    <a:gs pos="100000">
                      <a:srgbClr val="2DA2B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أَكَلْتِ الأَرُزَّ</a:t>
            </a:r>
            <a:endParaRPr lang="ar-EG" sz="3600" dirty="0">
              <a:solidFill>
                <a:prstClr val="black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5.	............. </a:t>
            </a:r>
            <a:r>
              <a:rPr lang="ar-E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ضَ</a:t>
            </a:r>
            <a:r>
              <a:rPr lang="ar-EG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رَبَ الثُعْبَانَ</a:t>
            </a:r>
            <a:endParaRPr lang="ar-EG" sz="3600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6.	.............  </a:t>
            </a:r>
            <a:r>
              <a:rPr lang="ar-EG" sz="36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جَلَسَا بِأَدَبٍ</a:t>
            </a: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7.	.............  </a:t>
            </a:r>
            <a:r>
              <a:rPr lang="ar-EG" sz="3600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قَطَفُوْا الأَزْهَارَ</a:t>
            </a: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8.	.............  </a:t>
            </a:r>
            <a:r>
              <a:rPr lang="ar-EG" sz="3600" dirty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صَبَرَتْ عَلى الشَّدَائِدِ</a:t>
            </a: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9.	............. </a:t>
            </a:r>
            <a:r>
              <a:rPr lang="ar-EG" sz="36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 تَعَلَّمْنَ التِلْمِيْذَاتِ</a:t>
            </a: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10.	............. </a:t>
            </a:r>
            <a:r>
              <a:rPr lang="ar-EG" sz="3600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 أَخَذْنَا الجْـــرِيْدَةَ</a:t>
            </a:r>
          </a:p>
          <a:p>
            <a:pPr algn="just" rtl="1"/>
            <a:r>
              <a:rPr lang="ar-EG" sz="3600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11.	.............  </a:t>
            </a:r>
            <a:r>
              <a:rPr lang="ar-EG" sz="3600" b="1" dirty="0">
                <a:ln w="19050">
                  <a:solidFill>
                    <a:srgbClr val="464646">
                      <a:tint val="1000"/>
                    </a:srgbClr>
                  </a:solidFill>
                  <a:prstDash val="solid"/>
                </a:ln>
                <a:solidFill>
                  <a:srgbClr val="EB641B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رَحِمْتُمـَا العُصْفُوْرَ</a:t>
            </a:r>
            <a:endParaRPr lang="ar-EG" sz="3600" dirty="0">
              <a:solidFill>
                <a:srgbClr val="FFC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 descr="C:\Users\COMPAQ\Desktop\New folder (6)\7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4191000"/>
            <a:ext cx="4571999" cy="2667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OMPAQ\Desktop\New folder (6)\420ef1f96e1918991a06f8d38fc5eea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066800"/>
            <a:ext cx="4629149" cy="2667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8643258" y="670560"/>
            <a:ext cx="914400" cy="457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أنَاَ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654144" y="1219200"/>
            <a:ext cx="914400" cy="44196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أَنْتَ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8662853" y="1752600"/>
            <a:ext cx="914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نَحْنُ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8654144" y="2268583"/>
            <a:ext cx="914400" cy="4376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أَنْتِ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8638904" y="2819400"/>
            <a:ext cx="9144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هُوَ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8675915" y="3391989"/>
            <a:ext cx="914400" cy="457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هُمَا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8697686" y="3962400"/>
            <a:ext cx="914400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هُمْ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8697686" y="4519748"/>
            <a:ext cx="949234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هِيَ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8643258" y="5086894"/>
            <a:ext cx="1003662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6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هُنّ</a:t>
            </a:r>
            <a:endParaRPr lang="th-TH" sz="36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8638905" y="5638800"/>
            <a:ext cx="973182" cy="457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نَحْنُ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8638904" y="6172200"/>
            <a:ext cx="1060269" cy="533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3200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أنَتْمُاَ</a:t>
            </a:r>
            <a:endParaRPr lang="th-TH" sz="3200" dirty="0">
              <a:solidFill>
                <a:srgbClr val="C00000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88648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6600" dirty="0"/>
              <a:t>الضمائر</a:t>
            </a:r>
            <a:endParaRPr lang="th-TH" sz="6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3186106" cy="4873752"/>
          </a:xfrm>
        </p:spPr>
        <p:txBody>
          <a:bodyPr>
            <a:normAutofit/>
          </a:bodyPr>
          <a:lstStyle/>
          <a:p>
            <a:r>
              <a:rPr lang="th-TH" sz="5400" dirty="0"/>
              <a:t>ฉัน                 </a:t>
            </a:r>
          </a:p>
          <a:p>
            <a:r>
              <a:rPr lang="th-TH" sz="5400" dirty="0"/>
              <a:t>เธอ (ผู้ชาย)</a:t>
            </a:r>
          </a:p>
          <a:p>
            <a:r>
              <a:rPr lang="th-TH" sz="5400" dirty="0"/>
              <a:t>เธอ (ผู้หญิง)</a:t>
            </a:r>
          </a:p>
          <a:p>
            <a:r>
              <a:rPr lang="th-TH" sz="5400" dirty="0"/>
              <a:t>เขา (ผู้ชาย)</a:t>
            </a:r>
          </a:p>
          <a:p>
            <a:r>
              <a:rPr lang="th-TH" sz="5400" dirty="0"/>
              <a:t>เขา (ผู้หญิง)</a:t>
            </a: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5524496" y="1714488"/>
            <a:ext cx="1857388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أنا</a:t>
            </a:r>
            <a:r>
              <a:rPr lang="th-TH" sz="5400" dirty="0">
                <a:solidFill>
                  <a:prstClr val="black"/>
                </a:solidFill>
                <a:latin typeface="Century Schoolbook"/>
                <a:cs typeface="KodchiangUPC" panose="02020603050405020304" pitchFamily="18" charset="-34"/>
              </a:rPr>
              <a:t>                </a:t>
            </a: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أنتَ</a:t>
            </a:r>
            <a:endParaRPr lang="th-TH" sz="5400" dirty="0">
              <a:solidFill>
                <a:prstClr val="black"/>
              </a:solidFill>
              <a:latin typeface="Century Schoolbook"/>
              <a:cs typeface="KodchiangUPC" panose="02020603050405020304" pitchFamily="18" charset="-34"/>
            </a:endParaRP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أنتِ</a:t>
            </a:r>
            <a:endParaRPr lang="th-TH" sz="5400" dirty="0">
              <a:solidFill>
                <a:prstClr val="black"/>
              </a:solidFill>
              <a:latin typeface="Century Schoolbook"/>
              <a:cs typeface="KodchiangUPC" panose="02020603050405020304" pitchFamily="18" charset="-34"/>
            </a:endParaRP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هو</a:t>
            </a:r>
            <a:endParaRPr lang="th-TH" sz="5400" dirty="0">
              <a:solidFill>
                <a:prstClr val="black"/>
              </a:solidFill>
              <a:latin typeface="Century Schoolbook"/>
              <a:cs typeface="KodchiangUPC" panose="02020603050405020304" pitchFamily="18" charset="-34"/>
            </a:endParaRP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هي</a:t>
            </a:r>
            <a:endParaRPr lang="th-TH" sz="5400" dirty="0">
              <a:solidFill>
                <a:prstClr val="black"/>
              </a:solidFill>
              <a:latin typeface="Century Schoolbook"/>
              <a:cs typeface="KodchiangUPC" panose="02020603050405020304" pitchFamily="18" charset="-34"/>
            </a:endParaRP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7596198" y="1714488"/>
            <a:ext cx="2214578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أَ</a:t>
            </a:r>
            <a:r>
              <a:rPr lang="th-TH" sz="5400" dirty="0">
                <a:solidFill>
                  <a:prstClr val="black"/>
                </a:solidFill>
                <a:latin typeface="Century Schoolbook"/>
                <a:cs typeface="KodchiangUPC" panose="02020603050405020304" pitchFamily="18" charset="-34"/>
              </a:rPr>
              <a:t>               </a:t>
            </a: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تَ</a:t>
            </a:r>
            <a:endParaRPr lang="th-TH" sz="5400" dirty="0">
              <a:solidFill>
                <a:prstClr val="black"/>
              </a:solidFill>
              <a:latin typeface="Century Schoolbook"/>
              <a:cs typeface="KodchiangUPC" panose="02020603050405020304" pitchFamily="18" charset="-34"/>
            </a:endParaRP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تَ+ين</a:t>
            </a:r>
            <a:endParaRPr lang="th-TH" sz="5400" dirty="0">
              <a:solidFill>
                <a:prstClr val="black"/>
              </a:solidFill>
              <a:latin typeface="Century Schoolbook"/>
              <a:cs typeface="KodchiangUPC" panose="02020603050405020304" pitchFamily="18" charset="-34"/>
            </a:endParaRP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يَ</a:t>
            </a:r>
            <a:endParaRPr lang="th-TH" sz="5400" dirty="0">
              <a:solidFill>
                <a:prstClr val="black"/>
              </a:solidFill>
              <a:latin typeface="Century Schoolbook"/>
              <a:cs typeface="KodchiangUPC" panose="02020603050405020304" pitchFamily="18" charset="-34"/>
            </a:endParaRPr>
          </a:p>
          <a:p>
            <a:pPr marL="27432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  <a:defRPr/>
            </a:pPr>
            <a:r>
              <a:rPr lang="ar-EG" sz="5400" dirty="0">
                <a:solidFill>
                  <a:prstClr val="black"/>
                </a:solidFill>
                <a:latin typeface="Century Schoolbook"/>
                <a:cs typeface="Times New Roman" panose="02020603050405020304" pitchFamily="18" charset="0"/>
              </a:rPr>
              <a:t>تَ</a:t>
            </a:r>
            <a:endParaRPr lang="th-TH" sz="5400" dirty="0">
              <a:solidFill>
                <a:prstClr val="black"/>
              </a:solidFill>
              <a:latin typeface="Century Schoolbook"/>
              <a:cs typeface="KodchiangUPC" panose="02020603050405020304" pitchFamily="18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309786" y="928672"/>
          <a:ext cx="7429553" cy="5454105"/>
        </p:xfrm>
        <a:graphic>
          <a:graphicData uri="http://schemas.openxmlformats.org/drawingml/2006/table">
            <a:tbl>
              <a:tblPr/>
              <a:tblGrid>
                <a:gridCol w="156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3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جمع المذكر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المثنى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الاسم المفرد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الحكم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الموقع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المُسْلِمُونَ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المُسْلِمَانِ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المُسْلِمُ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الرفع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المبتدأ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المُسْلِمُونَ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المُسْلِمَانِ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المُسْلِمُ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الرفع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الخبر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المُسْلِمُونَ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Traditional Arabic"/>
                        </a:rPr>
                        <a:t>المُسْلِمَانِ</a:t>
                      </a:r>
                      <a:endParaRPr lang="en-US" sz="32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المُسْلِمُ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الرفع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الفاعل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0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المُسْلِمِينَ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المُسْلِمَيْنِ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المُسْلِمَ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النصب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المفعول به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المُسْلِمِينَ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المُسْلِمَيْنِ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المُسْلِمَ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الجر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>
                          <a:latin typeface="Calibri"/>
                          <a:ea typeface="Calibri"/>
                          <a:cs typeface="Traditional Arabic"/>
                        </a:rPr>
                        <a:t>المضاف إليه</a:t>
                      </a:r>
                      <a:endParaRPr lang="en-US" sz="3200" b="1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0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Traditional Arabic"/>
                        </a:rPr>
                        <a:t>المُسْلِمِينَ</a:t>
                      </a:r>
                      <a:endParaRPr lang="en-US" sz="32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Traditional Arabic"/>
                        </a:rPr>
                        <a:t>المُسْلِمَيْنِ</a:t>
                      </a:r>
                      <a:endParaRPr lang="en-US" sz="32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Traditional Arabic"/>
                        </a:rPr>
                        <a:t>المُسْلِمَ</a:t>
                      </a:r>
                      <a:endParaRPr lang="en-US" sz="32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Traditional Arabic"/>
                        </a:rPr>
                        <a:t>الجر</a:t>
                      </a:r>
                      <a:endParaRPr lang="en-US" sz="32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Traditional Arabic"/>
                        </a:rPr>
                        <a:t>المجرور</a:t>
                      </a:r>
                      <a:endParaRPr lang="en-US" sz="32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797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raditional Arabic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raditional Arabic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raditional Arabic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raditional Arabic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raditional Arabic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EG" sz="4800" dirty="0"/>
              <a:t>الفعل المضارع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5400" dirty="0"/>
              <a:t>أنا      أذهب</a:t>
            </a:r>
          </a:p>
          <a:p>
            <a:pPr algn="r" rtl="1"/>
            <a:r>
              <a:rPr lang="ar-EG" sz="5400" dirty="0"/>
              <a:t>أنتَ     تذهب </a:t>
            </a:r>
          </a:p>
          <a:p>
            <a:pPr algn="r" rtl="1"/>
            <a:r>
              <a:rPr lang="ar-EG" sz="5400" dirty="0"/>
              <a:t>أنتِ    تذهبين</a:t>
            </a:r>
          </a:p>
          <a:p>
            <a:pPr algn="r" rtl="1"/>
            <a:r>
              <a:rPr lang="ar-EG" sz="5400" dirty="0"/>
              <a:t>هو     يذهب</a:t>
            </a:r>
          </a:p>
          <a:p>
            <a:pPr algn="r" rtl="1"/>
            <a:r>
              <a:rPr lang="ar-EG" sz="5400" dirty="0"/>
              <a:t>هي     تذهب</a:t>
            </a:r>
            <a:endParaRPr lang="th-TH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4800" dirty="0"/>
              <a:t>الفعل الماضي 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4800" dirty="0"/>
              <a:t>أنا    (تُ)     ذهبتُ </a:t>
            </a:r>
          </a:p>
          <a:p>
            <a:pPr algn="r" rtl="1"/>
            <a:r>
              <a:rPr lang="ar-EG" sz="4800" dirty="0"/>
              <a:t>أنتَ  (تَ)     ذهبتَ</a:t>
            </a:r>
          </a:p>
          <a:p>
            <a:pPr algn="r" rtl="1"/>
            <a:r>
              <a:rPr lang="ar-EG" sz="4800" dirty="0"/>
              <a:t>أنتِ  (تِ)   ذهبتِ</a:t>
            </a:r>
          </a:p>
          <a:p>
            <a:pPr algn="r" rtl="1"/>
            <a:r>
              <a:rPr lang="ar-EG" sz="4800" dirty="0"/>
              <a:t>هو   (_)     ذهب </a:t>
            </a:r>
          </a:p>
          <a:p>
            <a:pPr algn="r" rtl="1"/>
            <a:r>
              <a:rPr lang="ar-EG" sz="4800" dirty="0"/>
              <a:t>هي   (_ْ)    ذهبتْ</a:t>
            </a:r>
            <a:endParaRPr lang="th-TH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sz="7200" dirty="0"/>
              <a:t>คำกริยา</a:t>
            </a:r>
            <a:r>
              <a:rPr lang="ar-EG" sz="5400" dirty="0"/>
              <a:t>الفعل</a:t>
            </a:r>
            <a:r>
              <a:rPr lang="ar-EG" sz="7200" dirty="0"/>
              <a:t> </a:t>
            </a:r>
            <a:endParaRPr lang="th-TH" sz="7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6000" dirty="0"/>
              <a:t>الفعل الماضي</a:t>
            </a:r>
          </a:p>
          <a:p>
            <a:pPr algn="r" rtl="1"/>
            <a:r>
              <a:rPr lang="ar-EG" sz="6000" dirty="0"/>
              <a:t>الفعل المضارع</a:t>
            </a:r>
          </a:p>
          <a:p>
            <a:pPr algn="r" rtl="1"/>
            <a:r>
              <a:rPr lang="ar-EG" sz="6000" dirty="0"/>
              <a:t>فعل الأمر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66907" y="357162"/>
          <a:ext cx="8143934" cy="6072234"/>
        </p:xfrm>
        <a:graphic>
          <a:graphicData uri="http://schemas.openxmlformats.org/drawingml/2006/table">
            <a:tbl>
              <a:tblPr rtl="1"/>
              <a:tblGrid>
                <a:gridCol w="1532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2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0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latin typeface="TH SarabunPSK" pitchFamily="34" charset="-34"/>
                          <a:ea typeface="Calibri"/>
                          <a:cs typeface="Traditional Arabic"/>
                        </a:rPr>
                        <a:t>الاسم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H SarabunPSK" pitchFamily="34" charset="-34"/>
                          <a:ea typeface="Calibri"/>
                          <a:cs typeface="Traditional Arabic"/>
                        </a:rPr>
                        <a:t>المعاني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H SarabunPSK" pitchFamily="34" charset="-34"/>
                          <a:ea typeface="Calibri"/>
                          <a:cs typeface="Traditional Arabic"/>
                        </a:rPr>
                        <a:t>الفعل الماضي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H SarabunPSK" pitchFamily="34" charset="-34"/>
                          <a:ea typeface="Calibri"/>
                          <a:cs typeface="Traditional Arabic"/>
                        </a:rPr>
                        <a:t>الفعل المضارع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latin typeface="TH SarabunPSK" pitchFamily="34" charset="-34"/>
                          <a:ea typeface="Calibri"/>
                          <a:cs typeface="Traditional Arabic"/>
                        </a:rPr>
                        <a:t>المعاني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0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الاستبانة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แบบฟอร์ม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ملأ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يملأ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กรอก</a:t>
                      </a:r>
                      <a:r>
                        <a:rPr lang="en-US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เขียน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0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تأشيرة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วีซ่า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منح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يمنح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ให้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0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السفارة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สถานทูต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أعطى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يعطي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ให้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0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latin typeface="TH SarabunPSK" pitchFamily="34" charset="-34"/>
                          <a:ea typeface="Calibri"/>
                          <a:cs typeface="Traditional Arabic"/>
                        </a:rPr>
                        <a:t>موظّف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เจ้าหน้าที่</a:t>
                      </a:r>
                      <a:endParaRPr kumimoji="0" lang="ar-SA" sz="2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قدّم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يقدّم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ยื่น </a:t>
                      </a:r>
                      <a:r>
                        <a:rPr lang="en-US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lang="th-TH" sz="28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เสนอ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0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latin typeface="TH SarabunPSK" pitchFamily="34" charset="-34"/>
                          <a:ea typeface="Calibri"/>
                          <a:cs typeface="Traditional Arabic"/>
                        </a:rPr>
                        <a:t>جواز السفر</a:t>
                      </a:r>
                      <a:endParaRPr lang="en-US" sz="28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หนังสือเดินทาง</a:t>
                      </a:r>
                      <a:endParaRPr kumimoji="0" lang="ar-SA" sz="2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latin typeface="TH SarabunPSK" pitchFamily="34" charset="-34"/>
                          <a:ea typeface="Calibri"/>
                          <a:cs typeface="Traditional Arabic"/>
                        </a:rPr>
                        <a:t>تمنّى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latin typeface="TH SarabunPSK" pitchFamily="34" charset="-34"/>
                          <a:ea typeface="Calibri"/>
                          <a:cs typeface="Traditional Arabic"/>
                        </a:rPr>
                        <a:t>يتمنّى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ต้องการ</a:t>
                      </a:r>
                      <a:r>
                        <a:rPr kumimoji="0" lang="en-US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ตั้งใจ</a:t>
                      </a:r>
                      <a:endParaRPr kumimoji="0" lang="ar-SA" sz="2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0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latin typeface="TH SarabunPSK" pitchFamily="34" charset="-34"/>
                          <a:ea typeface="Calibri"/>
                          <a:cs typeface="Traditional Arabic"/>
                        </a:rPr>
                        <a:t>مِنْحَةٌ- مِنَحٌ</a:t>
                      </a:r>
                      <a:endParaRPr lang="en-US" sz="28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ทุน</a:t>
                      </a:r>
                      <a:endParaRPr kumimoji="0" lang="ar-SA" sz="2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2800">
                        <a:latin typeface="TH SarabunPSK" pitchFamily="34" charset="-34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2800" dirty="0">
                        <a:latin typeface="TH SarabunPSK" pitchFamily="34" charset="-34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2800" dirty="0">
                        <a:latin typeface="TH SarabunPSK" pitchFamily="34" charset="-34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02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raditional Arabic"/>
                        </a:rPr>
                        <a:t>الموافقة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th-TH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เห็นชอบ</a:t>
                      </a:r>
                      <a:r>
                        <a:rPr kumimoji="0" lang="en-US" sz="2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28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อนุญาต</a:t>
                      </a:r>
                      <a:endParaRPr kumimoji="0" lang="ar-SA" sz="2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 dirty="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202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 dirty="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202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800" dirty="0">
                        <a:latin typeface="Calibri"/>
                        <a:ea typeface="Calibri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استبانة</a:t>
            </a:r>
            <a:endParaRPr lang="th-TH" dirty="0"/>
          </a:p>
        </p:txBody>
      </p:sp>
      <p:pic>
        <p:nvPicPr>
          <p:cNvPr id="4" name="ตัวยึดเนื้อหา 3" descr="fil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49009" y="1600201"/>
            <a:ext cx="4531983" cy="48736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تأشيرة الدخول</a:t>
            </a:r>
            <a:endParaRPr lang="th-TH" dirty="0"/>
          </a:p>
        </p:txBody>
      </p:sp>
      <p:pic>
        <p:nvPicPr>
          <p:cNvPr id="4" name="ตัวยึดเนื้อหา 3" descr="1444117374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95671" y="1500175"/>
            <a:ext cx="4714908" cy="514228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3912915_1783628901881143_6894900394177960265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81200" y="424005"/>
            <a:ext cx="7972452" cy="57132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271738" y="1000108"/>
            <a:ext cx="7467600" cy="4873752"/>
          </a:xfrm>
        </p:spPr>
        <p:txBody>
          <a:bodyPr>
            <a:normAutofit/>
          </a:bodyPr>
          <a:lstStyle/>
          <a:p>
            <a:pPr algn="r" rtl="1"/>
            <a:r>
              <a:rPr lang="ar-SA" sz="6000" dirty="0">
                <a:latin typeface="Traditional Arabic" pitchFamily="18" charset="-78"/>
                <a:cs typeface="Traditional Arabic" pitchFamily="18" charset="-78"/>
              </a:rPr>
              <a:t>أَعِدِ السُّؤَال</a:t>
            </a:r>
          </a:p>
          <a:p>
            <a:pPr algn="r" rtl="1"/>
            <a:r>
              <a:rPr lang="ar-SA" sz="6000" dirty="0">
                <a:latin typeface="Traditional Arabic" pitchFamily="18" charset="-78"/>
                <a:cs typeface="Traditional Arabic" pitchFamily="18" charset="-78"/>
              </a:rPr>
              <a:t>واضح</a:t>
            </a:r>
          </a:p>
          <a:p>
            <a:pPr algn="r" rtl="1"/>
            <a:r>
              <a:rPr lang="ar-SA" sz="6000" dirty="0">
                <a:latin typeface="Traditional Arabic" pitchFamily="18" charset="-78"/>
                <a:cs typeface="Traditional Arabic" pitchFamily="18" charset="-78"/>
              </a:rPr>
              <a:t>لا بأس</a:t>
            </a:r>
          </a:p>
          <a:p>
            <a:pPr algn="r" rtl="1"/>
            <a:r>
              <a:rPr lang="ar-SA" sz="6000" dirty="0">
                <a:latin typeface="Traditional Arabic" pitchFamily="18" charset="-78"/>
                <a:cs typeface="Traditional Arabic" pitchFamily="18" charset="-78"/>
              </a:rPr>
              <a:t>استمع أولاً</a:t>
            </a:r>
            <a:endParaRPr lang="th-TH" sz="6000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4400" b="1" dirty="0">
                <a:latin typeface="Traditional Arabic" pitchFamily="18" charset="-78"/>
                <a:cs typeface="Traditional Arabic" pitchFamily="18" charset="-78"/>
              </a:rPr>
              <a:t>ماذا </a:t>
            </a:r>
            <a:r>
              <a:rPr lang="ar-SA" sz="4400" b="1" dirty="0">
                <a:latin typeface="Traditional Arabic" pitchFamily="18" charset="-78"/>
                <a:cs typeface="Traditional Arabic" pitchFamily="18" charset="-78"/>
              </a:rPr>
              <a:t>فعلتَ</a:t>
            </a:r>
            <a:r>
              <a:rPr lang="ar-EG" sz="4400" b="1" dirty="0">
                <a:latin typeface="Traditional Arabic" pitchFamily="18" charset="-78"/>
                <a:cs typeface="Traditional Arabic" pitchFamily="18" charset="-78"/>
              </a:rPr>
              <a:t> ؟ / ماذا </a:t>
            </a:r>
            <a:r>
              <a:rPr lang="ar-SA" sz="4400" b="1" dirty="0">
                <a:latin typeface="Traditional Arabic" pitchFamily="18" charset="-78"/>
                <a:cs typeface="Traditional Arabic" pitchFamily="18" charset="-78"/>
              </a:rPr>
              <a:t>فعلتِ</a:t>
            </a:r>
            <a:r>
              <a:rPr lang="ar-EG" sz="4400" b="1" dirty="0">
                <a:latin typeface="Traditional Arabic" pitchFamily="18" charset="-78"/>
                <a:cs typeface="Traditional Arabic" pitchFamily="18" charset="-78"/>
              </a:rPr>
              <a:t>؟ </a:t>
            </a:r>
            <a:endParaRPr lang="th-TH" sz="4400" b="1" dirty="0">
              <a:latin typeface="Traditional Arabic" pitchFamily="18" charset="-78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b="1" dirty="0"/>
              <a:t>جرى</a:t>
            </a:r>
            <a:r>
              <a:rPr lang="ar-EG" b="1" dirty="0"/>
              <a:t>                  أنا                أنتَ               أنتِ    </a:t>
            </a:r>
          </a:p>
          <a:p>
            <a:pPr algn="r" rtl="1"/>
            <a:r>
              <a:rPr lang="ar-EG" b="1" dirty="0"/>
              <a:t>قرأ</a:t>
            </a:r>
          </a:p>
          <a:p>
            <a:pPr algn="r" rtl="1"/>
            <a:r>
              <a:rPr lang="ar-EG" b="1" dirty="0"/>
              <a:t>ذهب</a:t>
            </a:r>
          </a:p>
          <a:p>
            <a:pPr algn="r" rtl="1"/>
            <a:r>
              <a:rPr lang="ar-EG" b="1" dirty="0"/>
              <a:t>مشي</a:t>
            </a:r>
          </a:p>
          <a:p>
            <a:pPr algn="r" rtl="1"/>
            <a:r>
              <a:rPr lang="ar-EG" b="1" dirty="0"/>
              <a:t>خرج</a:t>
            </a:r>
          </a:p>
          <a:p>
            <a:pPr algn="r" rtl="1"/>
            <a:r>
              <a:rPr lang="ar-EG" b="1" dirty="0"/>
              <a:t>نام</a:t>
            </a:r>
          </a:p>
          <a:p>
            <a:pPr algn="r" rtl="1"/>
            <a:r>
              <a:rPr lang="ar-SA" b="1" dirty="0"/>
              <a:t>ا</a:t>
            </a:r>
            <a:r>
              <a:rPr lang="ar-EG" b="1" dirty="0"/>
              <a:t>ستيقظ</a:t>
            </a:r>
          </a:p>
          <a:p>
            <a:pPr algn="r" rtl="1"/>
            <a:r>
              <a:rPr lang="ar-EG" b="1" dirty="0"/>
              <a:t>ق</a:t>
            </a:r>
            <a:r>
              <a:rPr lang="ar-SA" b="1" dirty="0"/>
              <a:t>ا</a:t>
            </a:r>
            <a:r>
              <a:rPr lang="ar-EG" b="1" dirty="0"/>
              <a:t>م</a:t>
            </a:r>
          </a:p>
          <a:p>
            <a:pPr algn="r" rtl="1"/>
            <a:r>
              <a:rPr lang="ar-EG" sz="1600" b="1" dirty="0"/>
              <a:t>أكل</a:t>
            </a:r>
          </a:p>
          <a:p>
            <a:pPr algn="r" rtl="1"/>
            <a:r>
              <a:rPr lang="ar-EG" sz="1600" b="1" dirty="0"/>
              <a:t>شرب</a:t>
            </a:r>
          </a:p>
          <a:p>
            <a:pPr algn="r" rtl="1"/>
            <a:r>
              <a:rPr lang="ar-EG" sz="1600" b="1" dirty="0"/>
              <a:t>فتح</a:t>
            </a:r>
          </a:p>
          <a:p>
            <a:pPr algn="r" rtl="1"/>
            <a:r>
              <a:rPr lang="ar-EG" sz="1600" b="1" dirty="0"/>
              <a:t>غلق</a:t>
            </a:r>
            <a:endParaRPr lang="th-TH" sz="1600" b="1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 rot="5400000">
            <a:off x="5595934" y="385762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rot="5400000">
            <a:off x="4595802" y="3857628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3453588" y="3856835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 rot="5400000">
            <a:off x="2094677" y="3928273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400" b="1" dirty="0">
                <a:latin typeface="Traditional Arabic" pitchFamily="18" charset="-78"/>
                <a:cs typeface="Traditional Arabic" pitchFamily="18" charset="-78"/>
              </a:rPr>
              <a:t>1</a:t>
            </a:r>
            <a:endParaRPr lang="th-TH" sz="4400" b="1" dirty="0">
              <a:latin typeface="Traditional Arabic" pitchFamily="18" charset="-78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13800" b="1" dirty="0"/>
              <a:t>ينام</a:t>
            </a:r>
            <a:endParaRPr lang="en-US" sz="13800" b="1" dirty="0"/>
          </a:p>
          <a:p>
            <a:pPr algn="r" rtl="1"/>
            <a:r>
              <a:rPr lang="ar-EG" sz="13800" b="1" dirty="0"/>
              <a:t>أكل</a:t>
            </a:r>
          </a:p>
          <a:p>
            <a:pPr algn="r" rtl="1"/>
            <a:endParaRPr lang="ar-EG" sz="13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400" b="1" dirty="0">
                <a:latin typeface="Traditional Arabic" pitchFamily="18" charset="-78"/>
                <a:cs typeface="Traditional Arabic" pitchFamily="18" charset="-78"/>
              </a:rPr>
              <a:t>2</a:t>
            </a:r>
            <a:endParaRPr lang="th-TH" sz="4400" b="1" dirty="0">
              <a:latin typeface="Traditional Arabic" pitchFamily="18" charset="-78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11500" b="1" dirty="0"/>
              <a:t>يستيقظ</a:t>
            </a:r>
            <a:endParaRPr lang="en-US" sz="11500" b="1" dirty="0"/>
          </a:p>
          <a:p>
            <a:pPr algn="r" rtl="1"/>
            <a:r>
              <a:rPr lang="ar-EG" sz="11500" b="1" dirty="0"/>
              <a:t>خرج</a:t>
            </a:r>
          </a:p>
          <a:p>
            <a:pPr algn="r" rtl="1">
              <a:buNone/>
            </a:pPr>
            <a:endParaRPr lang="ar-EG" sz="115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400" b="1" dirty="0">
                <a:latin typeface="Traditional Arabic" pitchFamily="18" charset="-78"/>
                <a:cs typeface="Traditional Arabic" pitchFamily="18" charset="-78"/>
              </a:rPr>
              <a:t>3</a:t>
            </a:r>
            <a:endParaRPr lang="th-TH" sz="4400" b="1" dirty="0">
              <a:latin typeface="Traditional Arabic" pitchFamily="18" charset="-78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9600" b="1" dirty="0"/>
              <a:t>يشرب</a:t>
            </a:r>
            <a:endParaRPr lang="en-US" sz="9600" b="1" dirty="0"/>
          </a:p>
          <a:p>
            <a:pPr algn="r" rtl="1"/>
            <a:r>
              <a:rPr lang="ar-EG" sz="9600" b="1" dirty="0"/>
              <a:t>فتح</a:t>
            </a:r>
          </a:p>
          <a:p>
            <a:pPr algn="r" rtl="1">
              <a:buNone/>
            </a:pPr>
            <a:endParaRPr lang="en-US" sz="9600" b="1" dirty="0"/>
          </a:p>
          <a:p>
            <a:pPr algn="r" rtl="1"/>
            <a:endParaRPr lang="ar-EG" sz="9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400" b="1" dirty="0">
                <a:latin typeface="Traditional Arabic" pitchFamily="18" charset="-78"/>
                <a:cs typeface="Traditional Arabic" pitchFamily="18" charset="-78"/>
              </a:rPr>
              <a:t>4</a:t>
            </a:r>
            <a:endParaRPr lang="th-TH" sz="4400" b="1" dirty="0">
              <a:latin typeface="Traditional Arabic" pitchFamily="18" charset="-78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9600" b="1" dirty="0"/>
              <a:t>يفتح</a:t>
            </a:r>
            <a:endParaRPr lang="en-US" sz="9600" b="1" dirty="0"/>
          </a:p>
          <a:p>
            <a:pPr algn="r" rtl="1"/>
            <a:r>
              <a:rPr lang="ar-EG" sz="9600" b="1" dirty="0"/>
              <a:t>قرأ</a:t>
            </a:r>
          </a:p>
          <a:p>
            <a:pPr algn="r" rtl="1">
              <a:buNone/>
            </a:pPr>
            <a:endParaRPr lang="en-US" sz="9600" b="1" dirty="0"/>
          </a:p>
          <a:p>
            <a:pPr algn="r" rtl="1"/>
            <a:endParaRPr lang="ar-EG" sz="9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4400" b="1" dirty="0">
                <a:latin typeface="Traditional Arabic" pitchFamily="18" charset="-78"/>
                <a:cs typeface="Traditional Arabic" pitchFamily="18" charset="-78"/>
              </a:rPr>
              <a:t>ماذا تفعل ؟ / ماذا تفعلين؟ </a:t>
            </a:r>
            <a:endParaRPr lang="th-TH" sz="4400" b="1" dirty="0">
              <a:latin typeface="Traditional Arabic" pitchFamily="18" charset="-78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5400" b="1" dirty="0"/>
              <a:t>ينام</a:t>
            </a:r>
          </a:p>
          <a:p>
            <a:pPr algn="r" rtl="1"/>
            <a:r>
              <a:rPr lang="ar-EG" sz="5400" b="1" dirty="0"/>
              <a:t>يستيقظ</a:t>
            </a:r>
          </a:p>
          <a:p>
            <a:pPr algn="r" rtl="1"/>
            <a:r>
              <a:rPr lang="ar-EG" sz="5400" b="1" dirty="0"/>
              <a:t>يقوم</a:t>
            </a:r>
          </a:p>
          <a:p>
            <a:pPr algn="r" rtl="1"/>
            <a:r>
              <a:rPr lang="ar-EG" sz="5400" b="1" dirty="0"/>
              <a:t>يشرب</a:t>
            </a:r>
          </a:p>
          <a:p>
            <a:pPr algn="r" rtl="1"/>
            <a:r>
              <a:rPr lang="ar-EG" sz="5400" b="1" dirty="0"/>
              <a:t>يفتح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4400" b="1" dirty="0">
                <a:latin typeface="Traditional Arabic" pitchFamily="18" charset="-78"/>
                <a:cs typeface="Traditional Arabic" pitchFamily="18" charset="-78"/>
              </a:rPr>
              <a:t>ماذا تفعل ؟ / ماذا تفعلين؟ </a:t>
            </a:r>
            <a:endParaRPr lang="th-TH" sz="4400" b="1" dirty="0">
              <a:latin typeface="Traditional Arabic" pitchFamily="18" charset="-78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5400" b="1" dirty="0"/>
              <a:t>ينام</a:t>
            </a:r>
          </a:p>
          <a:p>
            <a:pPr algn="r" rtl="1"/>
            <a:r>
              <a:rPr lang="ar-EG" sz="5400" b="1" dirty="0"/>
              <a:t>يستيقظ</a:t>
            </a:r>
          </a:p>
          <a:p>
            <a:pPr algn="r" rtl="1"/>
            <a:r>
              <a:rPr lang="ar-EG" sz="5400" b="1" dirty="0"/>
              <a:t>يقوم</a:t>
            </a:r>
          </a:p>
          <a:p>
            <a:pPr algn="r" rtl="1"/>
            <a:r>
              <a:rPr lang="ar-EG" sz="5400" b="1" dirty="0"/>
              <a:t>يشرب</a:t>
            </a:r>
          </a:p>
          <a:p>
            <a:pPr algn="r" rtl="1"/>
            <a:r>
              <a:rPr lang="ar-EG" sz="5400" b="1" dirty="0"/>
              <a:t>يفتح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4400" b="1" dirty="0">
                <a:latin typeface="Traditional Arabic" pitchFamily="18" charset="-78"/>
                <a:cs typeface="Traditional Arabic" pitchFamily="18" charset="-78"/>
              </a:rPr>
              <a:t>ماذا تفعل ؟ / ماذا تفعلين؟ </a:t>
            </a:r>
            <a:endParaRPr lang="th-TH" sz="4400" b="1" dirty="0">
              <a:latin typeface="Traditional Arabic" pitchFamily="18" charset="-78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sz="5400" b="1" dirty="0"/>
              <a:t>ينام</a:t>
            </a:r>
          </a:p>
          <a:p>
            <a:pPr algn="r" rtl="1"/>
            <a:r>
              <a:rPr lang="ar-EG" sz="5400" b="1" dirty="0"/>
              <a:t>يستيقظ</a:t>
            </a:r>
          </a:p>
          <a:p>
            <a:pPr algn="r" rtl="1"/>
            <a:r>
              <a:rPr lang="ar-EG" sz="5400" b="1" dirty="0"/>
              <a:t>يقوم</a:t>
            </a:r>
          </a:p>
          <a:p>
            <a:pPr algn="r" rtl="1"/>
            <a:r>
              <a:rPr lang="ar-EG" sz="5400" b="1" dirty="0"/>
              <a:t>يشرب</a:t>
            </a:r>
          </a:p>
          <a:p>
            <a:pPr algn="r" rtl="1"/>
            <a:r>
              <a:rPr lang="ar-EG" sz="5400" b="1" dirty="0"/>
              <a:t>يفتح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8000" dirty="0">
                <a:solidFill>
                  <a:schemeClr val="tx1"/>
                </a:solidFill>
              </a:rPr>
              <a:t>งานคู่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1. ให้นักศึกษาจับคู่กับเพื่อน แล้วทักทายเป็นภาษาอาหรับ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القواعد الأساسية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المبتدأ والخبر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الفعل والفاعل والمفعول به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المضاف والمضاف إليه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الصفة والموصوف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المعطوف والمعطوف عليه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الجار والمجرور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علامات الإعراب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أنواع الاسم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800" dirty="0"/>
              <a:t>الموقع الإعرابي</a:t>
            </a:r>
          </a:p>
          <a:p>
            <a:pPr marL="457200" indent="-457200" algn="r" rtl="1">
              <a:buNone/>
            </a:pPr>
            <a:endParaRPr lang="ar-SA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dirty="0"/>
              <a:t>أين ..............؟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EG" dirty="0"/>
              <a:t>أين الاستاذ ؟ </a:t>
            </a:r>
          </a:p>
          <a:p>
            <a:pPr algn="r" rtl="1">
              <a:buNone/>
            </a:pPr>
            <a:r>
              <a:rPr lang="ar-EG" dirty="0"/>
              <a:t>الاستاذ في المسجد يصلى .</a:t>
            </a:r>
          </a:p>
          <a:p>
            <a:pPr algn="r" rtl="1">
              <a:buNone/>
            </a:pPr>
            <a:r>
              <a:rPr lang="ar-EG" dirty="0"/>
              <a:t>أين الأم ؟ </a:t>
            </a:r>
          </a:p>
          <a:p>
            <a:pPr algn="r" rtl="1">
              <a:buNone/>
            </a:pPr>
            <a:r>
              <a:rPr lang="ar-EG" dirty="0"/>
              <a:t>الأم في المطبخ يصنع الطعام </a:t>
            </a:r>
          </a:p>
          <a:p>
            <a:pPr algn="r" rtl="1">
              <a:buNone/>
            </a:pPr>
            <a:r>
              <a:rPr lang="ar-EG" dirty="0"/>
              <a:t>أين فاطمة ؟ </a:t>
            </a:r>
          </a:p>
          <a:p>
            <a:pPr algn="r" rtl="1">
              <a:buNone/>
            </a:pPr>
            <a:r>
              <a:rPr lang="ar-EG" dirty="0"/>
              <a:t>فاطمة في غرفة النوم تنام </a:t>
            </a:r>
          </a:p>
          <a:p>
            <a:pPr algn="r" rtl="1">
              <a:buNone/>
            </a:pPr>
            <a:r>
              <a:rPr lang="ar-EG" dirty="0"/>
              <a:t>أين اسماعيل ؟ </a:t>
            </a:r>
          </a:p>
          <a:p>
            <a:pPr algn="r" rtl="1">
              <a:buNone/>
            </a:pPr>
            <a:r>
              <a:rPr lang="ar-EG" dirty="0"/>
              <a:t>اسماعيل في الحمام يستحم </a:t>
            </a:r>
          </a:p>
          <a:p>
            <a:pPr algn="r" rtl="1">
              <a:buNone/>
            </a:pPr>
            <a:r>
              <a:rPr lang="ar-EG" dirty="0"/>
              <a:t>أين الطبيب ؟ </a:t>
            </a:r>
          </a:p>
          <a:p>
            <a:pPr algn="r" rtl="1">
              <a:buNone/>
            </a:pPr>
            <a:r>
              <a:rPr lang="ar-EG" dirty="0"/>
              <a:t>الطبيب في المستشفى يعالج المرضى</a:t>
            </a: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800" dirty="0"/>
              <a:t>فعل الأمر (</a:t>
            </a:r>
            <a:r>
              <a:rPr lang="th-TH" sz="4800" dirty="0"/>
              <a:t>คำกริยาที่ใช้สำหรับคำสั่ง</a:t>
            </a:r>
            <a:r>
              <a:rPr lang="ar-SA" sz="4800" dirty="0"/>
              <a:t>)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6600" b="1" dirty="0">
                <a:latin typeface="Traditional Arabic" pitchFamily="18" charset="-78"/>
                <a:cs typeface="Traditional Arabic" pitchFamily="18" charset="-78"/>
              </a:rPr>
              <a:t>الفعل الماضي  =     ذَهَبَ</a:t>
            </a:r>
          </a:p>
          <a:p>
            <a:pPr algn="r" rtl="1"/>
            <a:r>
              <a:rPr lang="ar-SA" sz="6600" b="1" dirty="0">
                <a:latin typeface="Traditional Arabic" pitchFamily="18" charset="-78"/>
                <a:cs typeface="Traditional Arabic" pitchFamily="18" charset="-78"/>
              </a:rPr>
              <a:t>الفعل المضارع =    يَذْهَبُ</a:t>
            </a:r>
          </a:p>
          <a:p>
            <a:pPr algn="r" rtl="1"/>
            <a:r>
              <a:rPr lang="ar-SA" sz="6600" b="1" dirty="0">
                <a:latin typeface="Traditional Arabic" pitchFamily="18" charset="-78"/>
                <a:cs typeface="Traditional Arabic" pitchFamily="18" charset="-78"/>
              </a:rPr>
              <a:t>فعل الأمر      =     إِذْهَبْ </a:t>
            </a:r>
            <a:endParaRPr lang="th-TH" sz="6600" b="1" dirty="0">
              <a:latin typeface="Traditional Arabic" pitchFamily="18" charset="-7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dirty="0"/>
              <a:t>تندا فعل الأمر 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5400" dirty="0"/>
              <a:t>يَذْهَبُ     = إِذْهَبْ </a:t>
            </a:r>
          </a:p>
          <a:p>
            <a:pPr algn="r" rtl="1"/>
            <a:r>
              <a:rPr lang="ar-SA" sz="5400" dirty="0"/>
              <a:t>يَخْرُجُ    =      أُخْرُجْ</a:t>
            </a:r>
          </a:p>
          <a:p>
            <a:pPr algn="r" rtl="1"/>
            <a:r>
              <a:rPr lang="ar-SA" sz="5400" dirty="0"/>
              <a:t>يَجْلِسُ    = إِجْلِسْ</a:t>
            </a:r>
          </a:p>
          <a:p>
            <a:pPr algn="r" rtl="1"/>
            <a:r>
              <a:rPr lang="ar-SA" sz="5400" dirty="0"/>
              <a:t>يَشْرَبُ   =      إِشْرَبْ </a:t>
            </a:r>
          </a:p>
          <a:p>
            <a:pPr algn="r" rtl="1"/>
            <a:r>
              <a:rPr lang="ar-SA" sz="5400" dirty="0"/>
              <a:t>يَدْخُلُ    =  أُدْخُلْ</a:t>
            </a:r>
            <a:endParaRPr lang="th-TH" sz="5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800" dirty="0"/>
              <a:t>فعل الأمر</a:t>
            </a: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6000" dirty="0"/>
              <a:t>إِذْهَبْ     =  أنتَ</a:t>
            </a:r>
          </a:p>
          <a:p>
            <a:pPr algn="r" rtl="1"/>
            <a:r>
              <a:rPr lang="ar-SA" sz="6000" dirty="0"/>
              <a:t>إِذْهَبِي    =  أنتِ</a:t>
            </a:r>
          </a:p>
          <a:p>
            <a:pPr algn="r" rtl="1"/>
            <a:r>
              <a:rPr lang="ar-SA" sz="6000" dirty="0"/>
              <a:t>إِذْهَبَا     = أنتما</a:t>
            </a:r>
          </a:p>
          <a:p>
            <a:pPr algn="r" rtl="1"/>
            <a:r>
              <a:rPr lang="ar-SA" sz="6000" dirty="0"/>
              <a:t>إِذْهَبُوا    =  أنتم </a:t>
            </a:r>
          </a:p>
          <a:p>
            <a:pPr algn="r" rtl="1"/>
            <a:r>
              <a:rPr lang="ar-SA" sz="6000" dirty="0"/>
              <a:t>إِذْهَبْنَ     = أنتن</a:t>
            </a:r>
            <a:endParaRPr lang="th-TH" sz="6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dirty="0"/>
              <a:t>คำสั่งที่ใช้คำกริยาในกรณีพิเศษ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th-TH" sz="4000" b="1" u="sng" dirty="0"/>
              <a:t>คำกริยาที่มี </a:t>
            </a:r>
            <a:r>
              <a:rPr lang="th-TH" sz="4000" b="1" u="sng" dirty="0" err="1"/>
              <a:t>อาลิฟ</a:t>
            </a:r>
            <a:r>
              <a:rPr lang="th-TH" sz="4000" b="1" u="sng" dirty="0"/>
              <a:t> วาว ยา ตรงกลาง</a:t>
            </a:r>
          </a:p>
          <a:p>
            <a:pPr algn="r" rtl="1"/>
            <a:r>
              <a:rPr lang="ar-SA" sz="3600" dirty="0"/>
              <a:t>نام   يَنَامُ  = نَمْ </a:t>
            </a:r>
          </a:p>
          <a:p>
            <a:pPr algn="r" rtl="1"/>
            <a:r>
              <a:rPr lang="ar-SA" sz="3600" dirty="0"/>
              <a:t>صام  يَصُوْمُ  =  صُمْ </a:t>
            </a:r>
          </a:p>
          <a:p>
            <a:pPr algn="r" rtl="1"/>
            <a:r>
              <a:rPr lang="ar-SA" sz="3600" dirty="0"/>
              <a:t>قال  يَقُوْلُ   =  قُلْ  </a:t>
            </a:r>
          </a:p>
          <a:p>
            <a:pPr algn="ctr" rtl="1"/>
            <a:r>
              <a:rPr lang="th-TH" sz="3600" b="1" u="sng" dirty="0"/>
              <a:t>คำกริยาที่มี </a:t>
            </a:r>
            <a:r>
              <a:rPr lang="th-TH" sz="3600" b="1" u="sng" dirty="0" err="1"/>
              <a:t>ฮัม</a:t>
            </a:r>
            <a:r>
              <a:rPr lang="th-TH" sz="3600" b="1" u="sng" dirty="0"/>
              <a:t>เซาะ ข้างหน้า</a:t>
            </a:r>
            <a:endParaRPr lang="ar-SA" sz="3600" dirty="0"/>
          </a:p>
          <a:p>
            <a:pPr algn="r" rtl="1"/>
            <a:r>
              <a:rPr lang="ar-SA" sz="3600" dirty="0"/>
              <a:t>أكل  يَأْكُلُ = كُلْ </a:t>
            </a:r>
          </a:p>
          <a:p>
            <a:pPr algn="r" rtl="1"/>
            <a:r>
              <a:rPr lang="ar-SA" sz="3600" dirty="0"/>
              <a:t>أخذ  يَأخُذُ = خُذْ </a:t>
            </a:r>
            <a:endParaRPr lang="th-TH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4400" b="1" dirty="0">
                <a:solidFill>
                  <a:schemeClr val="tx1"/>
                </a:solidFill>
              </a:rPr>
              <a:t>جمع المذكر السالم </a:t>
            </a:r>
            <a:endParaRPr lang="th-TH" sz="44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972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SA" sz="2800" dirty="0"/>
              <a:t>المسلم     =    المسلمون </a:t>
            </a:r>
          </a:p>
          <a:p>
            <a:pPr algn="r" rtl="1"/>
            <a:r>
              <a:rPr lang="ar-SA" sz="2800" dirty="0"/>
              <a:t>المسافر   =    المسافرون</a:t>
            </a:r>
          </a:p>
          <a:p>
            <a:pPr algn="r" rtl="1"/>
            <a:r>
              <a:rPr lang="ar-SA" sz="2800" dirty="0"/>
              <a:t>الجائع     =    الجائعون </a:t>
            </a:r>
          </a:p>
          <a:p>
            <a:pPr algn="r" rtl="1"/>
            <a:r>
              <a:rPr lang="ar-SA" sz="2800" dirty="0"/>
              <a:t>النائم      =    النائمون</a:t>
            </a:r>
          </a:p>
          <a:p>
            <a:pPr algn="r" rtl="1"/>
            <a:r>
              <a:rPr lang="ar-SA" sz="2800" dirty="0"/>
              <a:t>الكاتب    =    الكاتبون</a:t>
            </a:r>
          </a:p>
          <a:p>
            <a:pPr algn="r" rtl="1"/>
            <a:r>
              <a:rPr lang="ar-SA" sz="2800" dirty="0"/>
              <a:t>الحارس  =    الحارسون</a:t>
            </a:r>
          </a:p>
          <a:p>
            <a:pPr algn="r" rtl="1"/>
            <a:r>
              <a:rPr lang="ar-SA" sz="2800" dirty="0"/>
              <a:t>الفائز     =    الفائزون</a:t>
            </a:r>
          </a:p>
          <a:p>
            <a:pPr algn="r" rtl="1"/>
            <a:r>
              <a:rPr lang="ar-SA" sz="2800" dirty="0"/>
              <a:t>الخاسر   =    الخاسرون</a:t>
            </a:r>
          </a:p>
          <a:p>
            <a:pPr algn="r" rtl="1"/>
            <a:r>
              <a:rPr lang="ar-SA" sz="2800" dirty="0"/>
              <a:t>الوارث  =     الوارثون</a:t>
            </a:r>
          </a:p>
          <a:p>
            <a:pPr algn="r" rtl="1"/>
            <a:r>
              <a:rPr lang="ar-SA" sz="2800" dirty="0"/>
              <a:t>الكافر    =     الكافرون </a:t>
            </a:r>
          </a:p>
          <a:p>
            <a:pPr algn="r" rtl="1"/>
            <a:endParaRPr lang="th-TH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4400" b="1" dirty="0">
                <a:solidFill>
                  <a:schemeClr val="tx1"/>
                </a:solidFill>
              </a:rPr>
              <a:t>جمع المؤنث السالم </a:t>
            </a:r>
            <a:endParaRPr lang="th-TH" sz="44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50435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SA" sz="2800" dirty="0"/>
              <a:t>المسلمة     =    المسلمات</a:t>
            </a:r>
          </a:p>
          <a:p>
            <a:pPr algn="r" rtl="1"/>
            <a:r>
              <a:rPr lang="ar-SA" sz="2800" dirty="0"/>
              <a:t>المسافرة   =    المسافرات</a:t>
            </a:r>
          </a:p>
          <a:p>
            <a:pPr algn="r" rtl="1"/>
            <a:r>
              <a:rPr lang="ar-SA" sz="2800" dirty="0"/>
              <a:t>الجائعة     =    الجائعات</a:t>
            </a:r>
          </a:p>
          <a:p>
            <a:pPr algn="r" rtl="1"/>
            <a:r>
              <a:rPr lang="ar-SA" sz="2800" dirty="0"/>
              <a:t>النائمة      =    النائمات</a:t>
            </a:r>
          </a:p>
          <a:p>
            <a:pPr algn="r" rtl="1"/>
            <a:r>
              <a:rPr lang="ar-SA" sz="2800" dirty="0"/>
              <a:t>الكاتبة    =    الكاتبات</a:t>
            </a:r>
          </a:p>
          <a:p>
            <a:pPr algn="r" rtl="1"/>
            <a:r>
              <a:rPr lang="ar-SA" sz="2800" dirty="0"/>
              <a:t>الحارسة  =    الحارسات</a:t>
            </a:r>
          </a:p>
          <a:p>
            <a:pPr algn="r" rtl="1"/>
            <a:r>
              <a:rPr lang="ar-SA" sz="2800" dirty="0"/>
              <a:t>الفائزة    =    الفائزات</a:t>
            </a:r>
          </a:p>
          <a:p>
            <a:pPr algn="r" rtl="1"/>
            <a:r>
              <a:rPr lang="ar-SA" sz="2800" dirty="0"/>
              <a:t>الخاسرة   =    الخاسرات</a:t>
            </a:r>
          </a:p>
          <a:p>
            <a:pPr algn="r" rtl="1"/>
            <a:r>
              <a:rPr lang="ar-SA" sz="2800" dirty="0"/>
              <a:t>الوارثة  =     الوارثات</a:t>
            </a:r>
          </a:p>
          <a:p>
            <a:pPr algn="r" rtl="1"/>
            <a:r>
              <a:rPr lang="ar-SA" sz="2800" dirty="0"/>
              <a:t>الكافرة    =     الكافرات </a:t>
            </a:r>
          </a:p>
          <a:p>
            <a:pPr algn="r" rtl="1"/>
            <a:endParaRPr lang="th-TH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4400" b="1" dirty="0">
                <a:solidFill>
                  <a:schemeClr val="tx1"/>
                </a:solidFill>
              </a:rPr>
              <a:t>جمع التكسير </a:t>
            </a:r>
            <a:endParaRPr lang="th-TH" sz="44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972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/>
            <a:r>
              <a:rPr lang="ar-SA" sz="2800" dirty="0"/>
              <a:t>الطالب    =    الطلاب </a:t>
            </a:r>
          </a:p>
          <a:p>
            <a:pPr algn="r" rtl="1"/>
            <a:r>
              <a:rPr lang="ar-SA" sz="2800" dirty="0"/>
              <a:t>الرجل     =   الرجال</a:t>
            </a:r>
          </a:p>
          <a:p>
            <a:pPr algn="r" rtl="1"/>
            <a:r>
              <a:rPr lang="ar-SA" sz="2800" dirty="0"/>
              <a:t>الكرسي   =   الكراسي</a:t>
            </a:r>
          </a:p>
          <a:p>
            <a:pPr algn="r" rtl="1"/>
            <a:r>
              <a:rPr lang="ar-SA" sz="2800" dirty="0"/>
              <a:t>المكتب    =   المكاتب</a:t>
            </a:r>
          </a:p>
          <a:p>
            <a:pPr algn="r" rtl="1"/>
            <a:r>
              <a:rPr lang="ar-SA" sz="2800" dirty="0"/>
              <a:t>القلم        =   الأقلام</a:t>
            </a:r>
          </a:p>
          <a:p>
            <a:pPr algn="r" rtl="1"/>
            <a:r>
              <a:rPr lang="ar-SA" sz="2800" dirty="0"/>
              <a:t>الكتاب     =   الكتب</a:t>
            </a:r>
          </a:p>
          <a:p>
            <a:pPr algn="r" rtl="1"/>
            <a:r>
              <a:rPr lang="ar-SA" sz="2800" dirty="0"/>
              <a:t>المفتاح     =   المفاتيح</a:t>
            </a:r>
          </a:p>
          <a:p>
            <a:pPr algn="r" rtl="1"/>
            <a:r>
              <a:rPr lang="ar-SA" sz="2800" dirty="0"/>
              <a:t>الجبل       =  الجبال </a:t>
            </a:r>
          </a:p>
          <a:p>
            <a:pPr algn="r" rtl="1"/>
            <a:r>
              <a:rPr lang="ar-SA" sz="2800" dirty="0"/>
              <a:t>التلميذ      =   التلاميذ</a:t>
            </a:r>
          </a:p>
          <a:p>
            <a:pPr algn="r" rtl="1"/>
            <a:r>
              <a:rPr lang="ar-SA" sz="2800" dirty="0"/>
              <a:t>المعهد      =   المعاهد</a:t>
            </a:r>
          </a:p>
          <a:p>
            <a:pPr algn="r" rtl="1"/>
            <a:endParaRPr lang="th-TH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3100799_1099268573428953_4926911532848860828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24166" y="500043"/>
            <a:ext cx="6429420" cy="60141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170914_214056312263459_375865556429367526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52662" y="571480"/>
            <a:ext cx="7286676" cy="580057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6600" dirty="0">
                <a:solidFill>
                  <a:schemeClr val="tx1"/>
                </a:solidFill>
              </a:rPr>
              <a:t>أنواع الكلمة</a:t>
            </a:r>
            <a:endParaRPr lang="th-TH" sz="6600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>
              <a:buNone/>
            </a:pPr>
            <a:r>
              <a:rPr lang="ar-SA" sz="2800" dirty="0"/>
              <a:t>أنواع الكلمة</a:t>
            </a:r>
          </a:p>
          <a:p>
            <a:pPr algn="ctr" rtl="1">
              <a:buNone/>
            </a:pPr>
            <a:endParaRPr lang="ar-SA" sz="2800" dirty="0"/>
          </a:p>
          <a:p>
            <a:pPr algn="ctr" rtl="1">
              <a:buNone/>
            </a:pPr>
            <a:endParaRPr lang="ar-SA" sz="2800" dirty="0"/>
          </a:p>
          <a:p>
            <a:pPr algn="ctr" rtl="1">
              <a:buNone/>
            </a:pPr>
            <a:endParaRPr lang="ar-SA" sz="2800" dirty="0"/>
          </a:p>
          <a:p>
            <a:pPr algn="ctr" rtl="1">
              <a:buNone/>
            </a:pPr>
            <a:r>
              <a:rPr lang="ar-SA" sz="2800" dirty="0"/>
              <a:t> الاسم 	  	         الفعل     		       الحرف</a:t>
            </a:r>
            <a:endParaRPr lang="th-TH" sz="2800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 rot="5400000">
            <a:off x="5453852" y="2500306"/>
            <a:ext cx="71358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3167042" y="2857496"/>
            <a:ext cx="52864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 rot="5400000">
            <a:off x="8132777" y="3178967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 rot="5400000">
            <a:off x="2846365" y="3178173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rot="5400000">
            <a:off x="5489571" y="3106735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ผืนผ้าหนึ่งมุม 3"/>
          <p:cNvSpPr/>
          <p:nvPr/>
        </p:nvSpPr>
        <p:spPr>
          <a:xfrm>
            <a:off x="5791200" y="152400"/>
            <a:ext cx="4572000" cy="914400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EG" b="1" dirty="0">
                <a:ln w="1905"/>
                <a:gradFill>
                  <a:gsLst>
                    <a:gs pos="0">
                      <a:srgbClr val="7D3C4A">
                        <a:shade val="20000"/>
                        <a:satMod val="200000"/>
                      </a:srgbClr>
                    </a:gs>
                    <a:gs pos="78000">
                      <a:srgbClr val="7D3C4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D3C4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ndalus" pitchFamily="18" charset="-78"/>
                <a:cs typeface="Andalus" pitchFamily="18" charset="-78"/>
              </a:rPr>
              <a:t>قال تعالى :</a:t>
            </a:r>
            <a:r>
              <a:rPr lang="ar-EG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E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 Unicode"/>
                <a:cs typeface="Arial" panose="020B0604020202020204" pitchFamily="34" charset="0"/>
              </a:rPr>
              <a:t> </a:t>
            </a:r>
            <a:r>
              <a:rPr lang="ar-E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( إِنَّا أَنْزَلْنَاهُ قُرْآنًا عَرَبِيًّا لَعَلَّكُمْ تَعْقِلُوْنَ )</a:t>
            </a:r>
            <a:r>
              <a:rPr lang="ar-E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Sans Unicode"/>
                <a:cs typeface="Arial" panose="020B0604020202020204" pitchFamily="34" charset="0"/>
              </a:rPr>
              <a:t> </a:t>
            </a:r>
            <a:endParaRPr lang="ar-EG" dirty="0">
              <a:solidFill>
                <a:prstClr val="white"/>
              </a:solidFill>
              <a:latin typeface="Lucida Sans Unicode"/>
              <a:cs typeface="Arial" panose="020B0604020202020204" pitchFamily="34" charset="0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7848600" y="1219200"/>
            <a:ext cx="2657856" cy="1783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 </a:t>
            </a:r>
            <a:r>
              <a:rPr lang="ar-EG" b="1" dirty="0">
                <a:ln w="1905"/>
                <a:gradFill>
                  <a:gsLst>
                    <a:gs pos="0">
                      <a:srgbClr val="7D3C4A">
                        <a:shade val="20000"/>
                        <a:satMod val="200000"/>
                      </a:srgbClr>
                    </a:gs>
                    <a:gs pos="78000">
                      <a:srgbClr val="7D3C4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D3C4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/>
                <a:cs typeface="Arial" panose="020B0604020202020204" pitchFamily="34" charset="0"/>
              </a:rPr>
              <a:t>ا</a:t>
            </a:r>
            <a:r>
              <a:rPr lang="ar-EG" b="1" dirty="0">
                <a:ln w="1905"/>
                <a:gradFill>
                  <a:gsLst>
                    <a:gs pos="0">
                      <a:srgbClr val="7D3C4A">
                        <a:shade val="20000"/>
                        <a:satMod val="200000"/>
                      </a:srgbClr>
                    </a:gs>
                    <a:gs pos="78000">
                      <a:srgbClr val="7D3C4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D3C4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لأول : أسماء الضمائر</a:t>
            </a:r>
            <a:endParaRPr lang="th-TH" dirty="0">
              <a:solidFill>
                <a:prstClr val="black"/>
              </a:solidFill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5943600" y="2438400"/>
            <a:ext cx="2548128" cy="1828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b="1" dirty="0">
                <a:ln w="18000">
                  <a:solidFill>
                    <a:srgbClr val="DA1F28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الثاني : أسماء الإشارة </a:t>
            </a:r>
            <a:endParaRPr lang="th-TH" b="1" dirty="0">
              <a:ln w="18000">
                <a:solidFill>
                  <a:srgbClr val="DA1F28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4267200" y="3886200"/>
            <a:ext cx="2514600" cy="17754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2DA2BF">
                        <a:tint val="40000"/>
                        <a:satMod val="250000"/>
                      </a:srgbClr>
                    </a:gs>
                    <a:gs pos="9000">
                      <a:srgbClr val="2DA2BF">
                        <a:tint val="52000"/>
                        <a:satMod val="300000"/>
                      </a:srgbClr>
                    </a:gs>
                    <a:gs pos="50000">
                      <a:srgbClr val="2DA2BF">
                        <a:shade val="20000"/>
                        <a:satMod val="300000"/>
                      </a:srgbClr>
                    </a:gs>
                    <a:gs pos="79000">
                      <a:srgbClr val="2DA2BF">
                        <a:tint val="52000"/>
                        <a:satMod val="300000"/>
                      </a:srgbClr>
                    </a:gs>
                    <a:gs pos="100000">
                      <a:srgbClr val="2DA2B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الثالث : الأسماء الموصولة</a:t>
            </a:r>
            <a:r>
              <a:rPr lang="ar-EG" b="1" dirty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2DA2BF">
                        <a:tint val="40000"/>
                        <a:satMod val="250000"/>
                      </a:srgbClr>
                    </a:gs>
                    <a:gs pos="9000">
                      <a:srgbClr val="2DA2BF">
                        <a:tint val="52000"/>
                        <a:satMod val="300000"/>
                      </a:srgbClr>
                    </a:gs>
                    <a:gs pos="50000">
                      <a:srgbClr val="2DA2BF">
                        <a:shade val="20000"/>
                        <a:satMod val="300000"/>
                      </a:srgbClr>
                    </a:gs>
                    <a:gs pos="79000">
                      <a:srgbClr val="2DA2BF">
                        <a:tint val="52000"/>
                        <a:satMod val="300000"/>
                      </a:srgbClr>
                    </a:gs>
                    <a:gs pos="100000">
                      <a:srgbClr val="2DA2B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Lucida Sans Unicode"/>
                <a:cs typeface="Arial" panose="020B0604020202020204" pitchFamily="34" charset="0"/>
              </a:rPr>
              <a:t> </a:t>
            </a:r>
            <a:endParaRPr lang="th-TH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DA2BF">
                      <a:tint val="40000"/>
                      <a:satMod val="250000"/>
                    </a:srgbClr>
                  </a:gs>
                  <a:gs pos="9000">
                    <a:srgbClr val="2DA2BF">
                      <a:tint val="52000"/>
                      <a:satMod val="300000"/>
                    </a:srgbClr>
                  </a:gs>
                  <a:gs pos="50000">
                    <a:srgbClr val="2DA2BF">
                      <a:shade val="20000"/>
                      <a:satMod val="300000"/>
                    </a:srgbClr>
                  </a:gs>
                  <a:gs pos="79000">
                    <a:srgbClr val="2DA2BF">
                      <a:tint val="52000"/>
                      <a:satMod val="300000"/>
                    </a:srgbClr>
                  </a:gs>
                  <a:gs pos="100000">
                    <a:srgbClr val="2DA2B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Lucida Sans Unicode"/>
              <a:cs typeface="Cordia New" panose="020B0304020202020204" pitchFamily="34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2133600" y="4953000"/>
            <a:ext cx="2529840" cy="19050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cap="all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الرابع : أدوات الاستفهام</a:t>
            </a:r>
            <a:endParaRPr lang="th-TH" b="1" cap="all" dirty="0">
              <a:ln w="9000" cmpd="sng">
                <a:solidFill>
                  <a:srgbClr val="39639D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39639D">
                      <a:shade val="20000"/>
                      <a:satMod val="245000"/>
                    </a:srgbClr>
                  </a:gs>
                  <a:gs pos="43000">
                    <a:srgbClr val="39639D">
                      <a:satMod val="255000"/>
                    </a:srgbClr>
                  </a:gs>
                  <a:gs pos="48000">
                    <a:srgbClr val="39639D">
                      <a:shade val="85000"/>
                      <a:satMod val="255000"/>
                    </a:srgbClr>
                  </a:gs>
                  <a:gs pos="100000">
                    <a:srgbClr val="39639D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8980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8382000" y="522514"/>
            <a:ext cx="18288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b="1" dirty="0">
                <a:ln w="18000">
                  <a:solidFill>
                    <a:srgbClr val="DA1F28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ما هو الضمير؟</a:t>
            </a:r>
          </a:p>
          <a:p>
            <a:pPr algn="just" rtl="1"/>
            <a:r>
              <a:rPr lang="ar-EG" b="1" dirty="0">
                <a:ln w="18000">
                  <a:solidFill>
                    <a:srgbClr val="DA1F28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وكم أحواله؟</a:t>
            </a: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3429001" y="555280"/>
            <a:ext cx="4897809" cy="886750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EG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 </a:t>
            </a:r>
            <a:r>
              <a:rPr lang="ar-EG" b="1" cap="all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الضمير هو اسم مبني يدل على متكلم أو مخاطب أو غائب</a:t>
            </a:r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dirty="0">
                <a:solidFill>
                  <a:prstClr val="black"/>
                </a:solidFill>
                <a:latin typeface="Lucida Sans Unicode"/>
                <a:cs typeface="Arial" panose="020B0604020202020204" pitchFamily="34" charset="0"/>
              </a:rPr>
              <a:t> </a:t>
            </a:r>
            <a:endParaRPr lang="th-TH" dirty="0">
              <a:solidFill>
                <a:prstClr val="black"/>
              </a:solidFill>
              <a:latin typeface="Lucida Sans Unicode"/>
              <a:cs typeface="Cordia New" panose="020B0304020202020204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5105400" y="1905000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أنَاَ</a:t>
            </a:r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4123509" y="2174965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أَنْتَ</a:t>
            </a:r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3124200" y="193765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هُوَ</a:t>
            </a:r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cxnSp>
        <p:nvCxnSpPr>
          <p:cNvPr id="12" name="ลูกศรเชื่อมต่อแบบตรง 11"/>
          <p:cNvCxnSpPr>
            <a:endCxn id="8" idx="0"/>
          </p:cNvCxnSpPr>
          <p:nvPr/>
        </p:nvCxnSpPr>
        <p:spPr>
          <a:xfrm>
            <a:off x="5410200" y="1442030"/>
            <a:ext cx="152400" cy="462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endCxn id="9" idx="0"/>
          </p:cNvCxnSpPr>
          <p:nvPr/>
        </p:nvCxnSpPr>
        <p:spPr>
          <a:xfrm>
            <a:off x="4580709" y="1442031"/>
            <a:ext cx="0" cy="732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>
            <a:endCxn id="10" idx="0"/>
          </p:cNvCxnSpPr>
          <p:nvPr/>
        </p:nvCxnSpPr>
        <p:spPr>
          <a:xfrm flipH="1">
            <a:off x="3581400" y="1442031"/>
            <a:ext cx="152400" cy="495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ตัดมุมสี่เหลี่ยมผืนผ้าด้านเดียวกัน 1"/>
          <p:cNvSpPr/>
          <p:nvPr/>
        </p:nvSpPr>
        <p:spPr>
          <a:xfrm>
            <a:off x="5105401" y="3089365"/>
            <a:ext cx="3344091" cy="914400"/>
          </a:xfrm>
          <a:prstGeom prst="snip2Same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وأحوال الضمائر  هي </a:t>
            </a:r>
            <a:endParaRPr lang="th-TH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7162801" y="4903694"/>
            <a:ext cx="3370729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EG" b="1" spc="50" dirty="0">
                <a:ln w="13500">
                  <a:solidFill>
                    <a:srgbClr val="2DA2B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2DA2B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أحوالها مع  الفعل ( الماضي والمضارع والأمــر  )</a:t>
            </a:r>
            <a:endParaRPr lang="th-TH" b="1" spc="50" dirty="0">
              <a:ln w="13500">
                <a:solidFill>
                  <a:srgbClr val="2DA2BF">
                    <a:shade val="2500"/>
                    <a:alpha val="6500"/>
                  </a:srgbClr>
                </a:solidFill>
                <a:prstDash val="solid"/>
              </a:ln>
              <a:solidFill>
                <a:srgbClr val="2DA2B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2286000" y="4903694"/>
            <a:ext cx="32004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E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أحوالها مع الأسماء والحروف والظروف</a:t>
            </a:r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Cordia New" panose="020B0304020202020204" pitchFamily="34" charset="-34"/>
            </a:endParaRP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>
            <a:off x="8449492" y="4003766"/>
            <a:ext cx="398673" cy="8999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 flipH="1">
            <a:off x="4580709" y="4003766"/>
            <a:ext cx="524692" cy="8999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526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19050">
                  <a:solidFill>
                    <a:srgbClr val="464646">
                      <a:tint val="1000"/>
                    </a:srgbClr>
                  </a:solidFill>
                  <a:prstDash val="solid"/>
                </a:ln>
                <a:solidFill>
                  <a:srgbClr val="EB641B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الأول : أحوال الضمائر مع الأفعال</a:t>
            </a:r>
            <a:endParaRPr lang="ar-EG" dirty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ar-EG" b="1" cap="all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العدد            الضمائر                أنواعها	          </a:t>
            </a:r>
            <a:r>
              <a:rPr lang="ar-EG" b="1" dirty="0">
                <a:ln w="1905"/>
                <a:gradFill>
                  <a:gsLst>
                    <a:gs pos="0">
                      <a:srgbClr val="7D3C4A">
                        <a:shade val="20000"/>
                        <a:satMod val="200000"/>
                      </a:srgbClr>
                    </a:gs>
                    <a:gs pos="78000">
                      <a:srgbClr val="7D3C4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D3C4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الماض</a:t>
            </a:r>
            <a:r>
              <a:rPr lang="ar-EG" b="1" cap="all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ي        </a:t>
            </a:r>
            <a:r>
              <a:rPr lang="ar-EG" b="1" dirty="0">
                <a:ln w="900" cmpd="sng">
                  <a:solidFill>
                    <a:srgbClr val="2DA2BF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2DA2BF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2DA2BF">
                      <a:satMod val="190000"/>
                      <a:tint val="100000"/>
                      <a:alpha val="74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المضارع</a:t>
            </a:r>
            <a:r>
              <a:rPr lang="ar-EG" b="1" dirty="0">
                <a:ln w="19050">
                  <a:solidFill>
                    <a:srgbClr val="464646">
                      <a:tint val="1000"/>
                    </a:srgbClr>
                  </a:solidFill>
                  <a:prstDash val="solid"/>
                </a:ln>
                <a:solidFill>
                  <a:srgbClr val="EB641B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b="1" cap="all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             </a:t>
            </a:r>
            <a:r>
              <a:rPr lang="ar-EG" b="1" dirty="0">
                <a:ln w="18000">
                  <a:solidFill>
                    <a:srgbClr val="DA1F28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الأمر</a:t>
            </a:r>
          </a:p>
          <a:p>
            <a:pPr algn="ctr" rtl="1"/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E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1 </a:t>
            </a:r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   </a:t>
            </a:r>
            <a:r>
              <a:rPr lang="ar-E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هُوَ               مفرد مذكر غائب       </a:t>
            </a:r>
            <a:r>
              <a:rPr lang="ar-EG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نَصَرَ </a:t>
            </a:r>
            <a:r>
              <a:rPr lang="ar-E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         </a:t>
            </a:r>
            <a:r>
              <a:rPr lang="ar-EG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DA1F28"/>
                </a:solidFill>
                <a:latin typeface="Arabic Typesetting" pitchFamily="66" charset="-78"/>
                <a:cs typeface="Arabic Typesetting" pitchFamily="66" charset="-78"/>
              </a:rPr>
              <a:t>يَـنـْصُرُ </a:t>
            </a:r>
            <a:r>
              <a:rPr lang="ar-E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            -</a:t>
            </a:r>
          </a:p>
          <a:p>
            <a:pPr algn="just" rtl="1"/>
            <a:r>
              <a:rPr lang="ar-E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        2            هُـمـَا               مثنى مذكر غائب       نَصَرَا              يَـنـْصُرَانِ                -	</a:t>
            </a:r>
          </a:p>
          <a:p>
            <a:pPr algn="just" rtl="1"/>
            <a:r>
              <a:rPr lang="ar-EG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           3             هُـمْ	      جمع مذكر غائب         نَصَرُوا            يَـنـْصُرُوْنَ                -</a:t>
            </a:r>
          </a:p>
          <a:p>
            <a:pPr algn="just" rtl="1"/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  </a:t>
            </a:r>
            <a:r>
              <a:rPr lang="ar-EG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4             هِيَ                مفردة مؤنثة غائبة	      نَصَرَتْ	             تَـنـْصُرُ	           -   </a:t>
            </a:r>
          </a:p>
          <a:p>
            <a:pPr algn="just" rtl="1"/>
            <a:r>
              <a:rPr lang="ar-EG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           5           هُـمـَا               مثناة مؤنثة غائبة	      نَصَرَتاَ	            تَـنـْصُرَانِ                -</a:t>
            </a:r>
          </a:p>
          <a:p>
            <a:pPr algn="just" rtl="1"/>
            <a:r>
              <a:rPr lang="ar-EG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            6            هُنَّ                 جمع مؤنثة غائبة	      نَصَرْنَ	            يَـنـْصُرْنَ                -</a:t>
            </a:r>
          </a:p>
          <a:p>
            <a:pPr algn="just" rtl="1"/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 </a:t>
            </a:r>
            <a:r>
              <a:rPr lang="ar-EG" dirty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 7            أَنْتَ              مفرد مذكر مخاطب      نَصَرْتَ              تَـنـْصُرُ                اُنصُرْ </a:t>
            </a:r>
          </a:p>
          <a:p>
            <a:pPr algn="just" rtl="1"/>
            <a:r>
              <a:rPr lang="ar-EG" dirty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            8           أَنْــتُـمـَا             مثنى مذكر مخاطب      نَصَرْتُـمـاَ            تَـنـْصُرَانِ             اُنصُرَا   </a:t>
            </a:r>
          </a:p>
          <a:p>
            <a:pPr algn="just" rtl="1"/>
            <a:r>
              <a:rPr lang="ar-EG" dirty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             9          أَنْــتُـمْ               جمع مذكر مخاطب	     نَصَرْتُـمْ             تَـنْصُرُوْنَ             اُنصُرُوا </a:t>
            </a:r>
          </a:p>
          <a:p>
            <a:pPr algn="just" rtl="1"/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 </a:t>
            </a:r>
            <a:r>
              <a:rPr lang="ar-EG" dirty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10           أَنْــتِ              مفردة مؤنثة مخاطبة     نَصَرْتِ	            تَـنْصُرِيْنَ             اُنصُرِيْ</a:t>
            </a:r>
          </a:p>
          <a:p>
            <a:pPr algn="just" rtl="1"/>
            <a:r>
              <a:rPr lang="ar-EG" dirty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          11          أَنْــتُـمـَا               مثناة مؤنثة مخاطبة     نَصَرْتُـمـاَ           تَـنـْصُرَانِ              اُنصُرَا</a:t>
            </a:r>
          </a:p>
          <a:p>
            <a:pPr algn="just" rtl="1"/>
            <a:r>
              <a:rPr lang="ar-EG" dirty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          12          أَنْــتُـنَّ               جمع مؤنثة مخاطبة         نَصَرْتُـنَّ            تَـنـْصُرْنَ	       اُنصُرْنَ</a:t>
            </a:r>
          </a:p>
          <a:p>
            <a:pPr algn="just" rtl="1"/>
            <a:r>
              <a:rPr lang="ar-EG" dirty="0">
                <a:solidFill>
                  <a:prstClr val="black"/>
                </a:solidFill>
                <a:latin typeface="Arabic Typesetting" pitchFamily="66" charset="-78"/>
                <a:cs typeface="Arabic Typesetting" pitchFamily="66" charset="-78"/>
              </a:rPr>
              <a:t>         </a:t>
            </a:r>
            <a:r>
              <a:rPr lang="ar-EG" dirty="0">
                <a:solidFill>
                  <a:srgbClr val="DA1F28"/>
                </a:solidFill>
                <a:latin typeface="Arabic Typesetting" pitchFamily="66" charset="-78"/>
                <a:cs typeface="Arabic Typesetting" pitchFamily="66" charset="-78"/>
              </a:rPr>
              <a:t> 13           </a:t>
            </a:r>
            <a:r>
              <a:rPr lang="ar-EG">
                <a:solidFill>
                  <a:srgbClr val="DA1F28"/>
                </a:solidFill>
                <a:latin typeface="Arabic Typesetting" pitchFamily="66" charset="-78"/>
                <a:cs typeface="Arabic Typesetting" pitchFamily="66" charset="-78"/>
              </a:rPr>
              <a:t>أناَ                   </a:t>
            </a:r>
            <a:r>
              <a:rPr lang="ar-EG" dirty="0">
                <a:solidFill>
                  <a:srgbClr val="DA1F28"/>
                </a:solidFill>
                <a:latin typeface="Arabic Typesetting" pitchFamily="66" charset="-78"/>
                <a:cs typeface="Arabic Typesetting" pitchFamily="66" charset="-78"/>
              </a:rPr>
              <a:t>متكلم واحد             نَصَرْتُ              أَنْصُرُ                 -</a:t>
            </a:r>
          </a:p>
          <a:p>
            <a:pPr algn="just" rtl="1"/>
            <a:r>
              <a:rPr lang="ar-EG" dirty="0">
                <a:solidFill>
                  <a:srgbClr val="DA1F28"/>
                </a:solidFill>
                <a:latin typeface="Arabic Typesetting" pitchFamily="66" charset="-78"/>
                <a:cs typeface="Arabic Typesetting" pitchFamily="66" charset="-78"/>
              </a:rPr>
              <a:t>          14          نَحْنُ                   متكلم مع الغير         نَصَرْناَ	            نَــنـْصُرُ                -</a:t>
            </a:r>
          </a:p>
        </p:txBody>
      </p:sp>
    </p:spTree>
    <p:extLst>
      <p:ext uri="{BB962C8B-B14F-4D97-AF65-F5344CB8AC3E}">
        <p14:creationId xmlns:p14="http://schemas.microsoft.com/office/powerpoint/2010/main" val="373202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970</Words>
  <Application>Microsoft Office PowerPoint</Application>
  <PresentationFormat>แบบจอกว้าง</PresentationFormat>
  <Paragraphs>315</Paragraphs>
  <Slides>37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37</vt:i4>
      </vt:variant>
    </vt:vector>
  </HeadingPairs>
  <TitlesOfParts>
    <vt:vector size="51" baseType="lpstr">
      <vt:lpstr>Andalus</vt:lpstr>
      <vt:lpstr>Arabic Typesetting</vt:lpstr>
      <vt:lpstr>Arial Unicode MS</vt:lpstr>
      <vt:lpstr>Calibri</vt:lpstr>
      <vt:lpstr>Century Schoolbook</vt:lpstr>
      <vt:lpstr>Lucida Sans Unicode</vt:lpstr>
      <vt:lpstr>TH SarabunPSK</vt:lpstr>
      <vt:lpstr>Traditional Arabic</vt:lpstr>
      <vt:lpstr>Verdana</vt:lpstr>
      <vt:lpstr>Wingdings</vt:lpstr>
      <vt:lpstr>Wingdings 2</vt:lpstr>
      <vt:lpstr>Wingdings 3</vt:lpstr>
      <vt:lpstr>เฉลียง</vt:lpstr>
      <vt:lpstr>รวมกลุ่ม</vt:lpstr>
      <vt:lpstr>اللغة العربية لطلبة الدراسات العليا </vt:lpstr>
      <vt:lpstr>งานนำเสนอ PowerPoint</vt:lpstr>
      <vt:lpstr>القواعد الأساسية</vt:lpstr>
      <vt:lpstr>งานนำเสนอ PowerPoint</vt:lpstr>
      <vt:lpstr>งานนำเสนอ PowerPoint</vt:lpstr>
      <vt:lpstr>أنواع الكلمة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الضمائر</vt:lpstr>
      <vt:lpstr>งานนำเสนอ PowerPoint</vt:lpstr>
      <vt:lpstr>الفعل المضارع</vt:lpstr>
      <vt:lpstr>الفعل الماضي </vt:lpstr>
      <vt:lpstr>คำกริยาالفعل </vt:lpstr>
      <vt:lpstr>งานนำเสนอ PowerPoint</vt:lpstr>
      <vt:lpstr>استبانة</vt:lpstr>
      <vt:lpstr>تأشيرة الدخول</vt:lpstr>
      <vt:lpstr>งานนำเสนอ PowerPoint</vt:lpstr>
      <vt:lpstr>ماذا فعلتَ ؟ / ماذا فعلتِ؟ </vt:lpstr>
      <vt:lpstr>1</vt:lpstr>
      <vt:lpstr>2</vt:lpstr>
      <vt:lpstr>3</vt:lpstr>
      <vt:lpstr>4</vt:lpstr>
      <vt:lpstr>ماذا تفعل ؟ / ماذا تفعلين؟ </vt:lpstr>
      <vt:lpstr>ماذا تفعل ؟ / ماذا تفعلين؟ </vt:lpstr>
      <vt:lpstr>ماذا تفعل ؟ / ماذا تفعلين؟ </vt:lpstr>
      <vt:lpstr>งานคู่</vt:lpstr>
      <vt:lpstr>أين ..............؟</vt:lpstr>
      <vt:lpstr>فعل الأمر (คำกริยาที่ใช้สำหรับคำสั่ง)</vt:lpstr>
      <vt:lpstr>تندا فعل الأمر </vt:lpstr>
      <vt:lpstr>فعل الأمر</vt:lpstr>
      <vt:lpstr>คำสั่งที่ใช้คำกริยาในกรณีพิเศษ</vt:lpstr>
      <vt:lpstr>جمع المذكر السالم </vt:lpstr>
      <vt:lpstr>جمع المؤنث السالم </vt:lpstr>
      <vt:lpstr>جمع التكسير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3</cp:revision>
  <dcterms:created xsi:type="dcterms:W3CDTF">2021-07-10T08:02:01Z</dcterms:created>
  <dcterms:modified xsi:type="dcterms:W3CDTF">2021-07-10T10:31:15Z</dcterms:modified>
</cp:coreProperties>
</file>