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8" roundtripDataSignature="AMtx7mgjzVw9kl3Ds2iEzEeDnb9W1nHI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ภาพนิ่งชื่อเรื่อ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การเปรียบเทียบ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่วนหัวของส่วน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เนื้อหา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 2 ส่วน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6" name="Google Shape;26;p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7" name="Google Shape;27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ข้อความและชื่อเรื่องแนวตั้ง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ข้อความแนวตั้ง" type="vertTx">
  <p:cSld name="VERTICAL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รูปภาพพร้อมคำอธิบายภาพ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พร้อมคำอธิบายภาพ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ว่างเปล่า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ฉพาะชื่อเรื่อง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00975" y="765175"/>
            <a:ext cx="8843100" cy="283530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b="1" dirty="0">
                <a:latin typeface="Comic Sans MS"/>
                <a:ea typeface="Comic Sans MS"/>
                <a:cs typeface="Comic Sans MS"/>
                <a:sym typeface="Comic Sans MS"/>
              </a:rPr>
              <a:t>2156107 </a:t>
            </a:r>
            <a:r>
              <a:rPr lang="en-US" sz="4400" b="1" i="0" u="none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หลักวิชาชีพนักกฎหมาย</a:t>
            </a:r>
            <a:r>
              <a:rPr lang="en-US" sz="44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4400" b="1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Legal Profession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4729650"/>
            <a:ext cx="6400800" cy="9093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b="1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อาจารย์สิริพัฒน์ รันดาเว</a:t>
            </a:r>
            <a:endParaRPr/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400"/>
              <a:buNone/>
            </a:pPr>
            <a:endParaRPr sz="44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064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ควบคุมการปฏิบัติหน้าที่ของ Barrister</a:t>
            </a:r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body" idx="1"/>
          </p:nvPr>
        </p:nvSpPr>
        <p:spPr>
          <a:xfrm>
            <a:off x="179387" y="836612"/>
            <a:ext cx="8785225" cy="576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เนติบัณฑิตยสภาหรือ Bars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Annual Statements</a:t>
            </a: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ข้อบังคับควบคุมมรรยาทและวินัย</a:t>
            </a:r>
            <a:endParaRPr/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มีจารีตประเพณีควบคุมความประพฤติของ Barrister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โฆษณาตนเองเพื่อหาลูกความไม่ได้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พบปะกับลูกความโดยลำพังไม่ได้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จะต้องทำงานในสำนักงาน (Chambers) ซึ่งจะมี Barrister อาวุโสคอยกำกับดูแล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49312"/>
          </a:xfrm>
          <a:prstGeom prst="rect">
            <a:avLst/>
          </a:prstGeom>
          <a:solidFill>
            <a:srgbClr val="FCD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โซลิซิเตอร์  (Solicitor)</a:t>
            </a:r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179387" y="981075"/>
            <a:ext cx="8785225" cy="5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Solicitor =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ทนายที่ปรึกษา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เส้นทาง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นิติศาสตร์ จบมหาวิทยาลัย/ หรือเป็นเสมียนทนาย มาครบจำนวนปีที่ Law Society กำหนด (Article of Clerkship)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ศึกษาที่สำนักศึกษาของ Law Society และสอบไล่ให้ได้เป็น Solicitor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กำหนดให้มีการฝึกงานของ Solicitor</a:t>
            </a:r>
            <a:endParaRPr/>
          </a:p>
        </p:txBody>
      </p:sp>
      <p:pic>
        <p:nvPicPr>
          <p:cNvPr id="159" name="Google Shape;15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6325" y="4005262"/>
            <a:ext cx="2447925" cy="2592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47812" y="4724400"/>
            <a:ext cx="2447925" cy="194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FCD5B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ควบคุมการปฏิบัติหน้าที่ของ Solicitor</a:t>
            </a:r>
            <a:endParaRPr/>
          </a:p>
        </p:txBody>
      </p:sp>
      <p:sp>
        <p:nvSpPr>
          <p:cNvPr id="166" name="Google Shape;166;p12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สภาโซลิซิเตอร์ Law Society ควบคุมมารยาทและความประพฤติ ได้แก่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-การคิดค่าธรรมเนียมจะเรียกสูงเกินกว่าที่กฎหมายกำหนดไว้ไม่ได้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-การจะต้องมีบัญชีการเงินแยกเป็น ๒ บัญชี โดยบัญชีหนึ่งเป็นของสำนักงานรายได้ของตน อีกบัญชีหนึ่งเป็นเงินต่างๆที่ยึดถือไว้เพื่อลูกความ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ศาลสูงหรือศาลสภาขุนนาง (House of  Lords)</a:t>
            </a:r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แต่เดิมคือ สภาที่ปรึกษาของกษัตริย์ (Curia Regis)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ประมุขของศาลสูงสุด = Lord Chancellor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ทำหน้าที่เป็นศาลสูงสุดของประเทศ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ทำหน้าที่เป็นสภาขุนนางในรัฐสภาหรือเป็นสภาสูงด้วย จึงมีหน้าที่ทางนิติบัญญัติอีกด้วย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ยังอาจเป็นฝ่ายบริหาร(รัฐมนตรี)ในรัฐบาลอีก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pic>
        <p:nvPicPr>
          <p:cNvPr id="173" name="Google Shape;17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76937" y="3429000"/>
            <a:ext cx="3167062" cy="3240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br>
              <a:rPr lang="en-US" sz="4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ผู้พิพากษาศาลสูงสุด (House of Lords) </a:t>
            </a:r>
            <a:b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</a:br>
            <a:endParaRPr/>
          </a:p>
        </p:txBody>
      </p:sp>
      <p:sp>
        <p:nvSpPr>
          <p:cNvPr id="179" name="Google Shape;179;p14"/>
          <p:cNvSpPr txBox="1">
            <a:spLocks noGrp="1"/>
          </p:cNvSpPr>
          <p:nvPr>
            <p:ph type="body" idx="1"/>
          </p:nvPr>
        </p:nvSpPr>
        <p:spPr>
          <a:xfrm>
            <a:off x="0" y="1125537"/>
            <a:ext cx="9144000" cy="573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ระบบศาลเดี่ยว คือ มีศาลยุติธรรม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80" name="Google Shape;180;p14"/>
          <p:cNvSpPr txBox="1"/>
          <p:nvPr/>
        </p:nvSpPr>
        <p:spPr>
          <a:xfrm>
            <a:off x="971550" y="5013325"/>
            <a:ext cx="3529012" cy="1152525"/>
          </a:xfrm>
          <a:prstGeom prst="rect">
            <a:avLst/>
          </a:prstGeom>
          <a:solidFill>
            <a:srgbClr val="DCE6F2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ศาลชั้นต้น </a:t>
            </a:r>
            <a:endParaRPr/>
          </a:p>
        </p:txBody>
      </p:sp>
      <p:sp>
        <p:nvSpPr>
          <p:cNvPr id="181" name="Google Shape;181;p14"/>
          <p:cNvSpPr txBox="1"/>
          <p:nvPr/>
        </p:nvSpPr>
        <p:spPr>
          <a:xfrm>
            <a:off x="1331912" y="3213100"/>
            <a:ext cx="2592387" cy="1152525"/>
          </a:xfrm>
          <a:prstGeom prst="rect">
            <a:avLst/>
          </a:prstGeom>
          <a:solidFill>
            <a:srgbClr val="E6E0EC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Supreme Court</a:t>
            </a:r>
            <a:endParaRPr/>
          </a:p>
        </p:txBody>
      </p:sp>
      <p:sp>
        <p:nvSpPr>
          <p:cNvPr id="182" name="Google Shape;182;p14"/>
          <p:cNvSpPr/>
          <p:nvPr/>
        </p:nvSpPr>
        <p:spPr>
          <a:xfrm>
            <a:off x="1692275" y="1773237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FDEADA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House of Lords</a:t>
            </a:r>
            <a:endParaRPr/>
          </a:p>
        </p:txBody>
      </p:sp>
      <p:sp>
        <p:nvSpPr>
          <p:cNvPr id="183" name="Google Shape;183;p14"/>
          <p:cNvSpPr txBox="1"/>
          <p:nvPr/>
        </p:nvSpPr>
        <p:spPr>
          <a:xfrm>
            <a:off x="5076825" y="5805487"/>
            <a:ext cx="1798637" cy="86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Magistrate Court</a:t>
            </a:r>
            <a:endParaRPr/>
          </a:p>
        </p:txBody>
      </p:sp>
      <p:sp>
        <p:nvSpPr>
          <p:cNvPr id="184" name="Google Shape;184;p14"/>
          <p:cNvSpPr txBox="1"/>
          <p:nvPr/>
        </p:nvSpPr>
        <p:spPr>
          <a:xfrm>
            <a:off x="5076825" y="4797425"/>
            <a:ext cx="1798637" cy="86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County Court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85" name="Google Shape;185;p14"/>
          <p:cNvSpPr txBox="1"/>
          <p:nvPr/>
        </p:nvSpPr>
        <p:spPr>
          <a:xfrm>
            <a:off x="4140200" y="3644900"/>
            <a:ext cx="1511300" cy="86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ngsana New"/>
              <a:buNone/>
            </a:pPr>
            <a:r>
              <a:rPr lang="en-US" sz="2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High Court</a:t>
            </a:r>
            <a:endParaRPr/>
          </a:p>
        </p:txBody>
      </p:sp>
      <p:sp>
        <p:nvSpPr>
          <p:cNvPr id="186" name="Google Shape;186;p14"/>
          <p:cNvSpPr txBox="1"/>
          <p:nvPr/>
        </p:nvSpPr>
        <p:spPr>
          <a:xfrm>
            <a:off x="7308850" y="3933825"/>
            <a:ext cx="1655762" cy="12954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Barrister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Q.C.</a:t>
            </a:r>
            <a:endParaRPr/>
          </a:p>
        </p:txBody>
      </p:sp>
      <p:sp>
        <p:nvSpPr>
          <p:cNvPr id="187" name="Google Shape;187;p14"/>
          <p:cNvSpPr txBox="1"/>
          <p:nvPr/>
        </p:nvSpPr>
        <p:spPr>
          <a:xfrm>
            <a:off x="4140200" y="2565400"/>
            <a:ext cx="1511300" cy="86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ngsana New"/>
              <a:buNone/>
            </a:pPr>
            <a:r>
              <a:rPr lang="en-US" sz="2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Court of Appeal </a:t>
            </a:r>
            <a:endParaRPr/>
          </a:p>
        </p:txBody>
      </p:sp>
      <p:sp>
        <p:nvSpPr>
          <p:cNvPr id="188" name="Google Shape;188;p14"/>
          <p:cNvSpPr txBox="1"/>
          <p:nvPr/>
        </p:nvSpPr>
        <p:spPr>
          <a:xfrm>
            <a:off x="5940425" y="2565400"/>
            <a:ext cx="1584325" cy="863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ngsana New"/>
              <a:buNone/>
            </a:pPr>
            <a:r>
              <a:rPr lang="en-US" sz="2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Crown Court</a:t>
            </a:r>
            <a:endParaRPr/>
          </a:p>
        </p:txBody>
      </p:sp>
      <p:cxnSp>
        <p:nvCxnSpPr>
          <p:cNvPr id="189" name="Google Shape;189;p14"/>
          <p:cNvCxnSpPr/>
          <p:nvPr/>
        </p:nvCxnSpPr>
        <p:spPr>
          <a:xfrm rot="10800000" flipH="1">
            <a:off x="4500562" y="5229225"/>
            <a:ext cx="576262" cy="3603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0" name="Google Shape;190;p14"/>
          <p:cNvCxnSpPr/>
          <p:nvPr/>
        </p:nvCxnSpPr>
        <p:spPr>
          <a:xfrm>
            <a:off x="4500562" y="5589587"/>
            <a:ext cx="576262" cy="64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1" name="Google Shape;191;p14"/>
          <p:cNvCxnSpPr/>
          <p:nvPr/>
        </p:nvCxnSpPr>
        <p:spPr>
          <a:xfrm rot="10800000" flipH="1">
            <a:off x="3563937" y="2997200"/>
            <a:ext cx="576262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2" name="Google Shape;192;p14"/>
          <p:cNvCxnSpPr/>
          <p:nvPr/>
        </p:nvCxnSpPr>
        <p:spPr>
          <a:xfrm rot="10800000" flipH="1">
            <a:off x="3924300" y="3860800"/>
            <a:ext cx="215900" cy="14446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3" name="Google Shape;193;p14"/>
          <p:cNvCxnSpPr/>
          <p:nvPr/>
        </p:nvCxnSpPr>
        <p:spPr>
          <a:xfrm rot="10800000">
            <a:off x="3924300" y="3573462"/>
            <a:ext cx="287972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4" name="Google Shape;194;p14"/>
          <p:cNvCxnSpPr/>
          <p:nvPr/>
        </p:nvCxnSpPr>
        <p:spPr>
          <a:xfrm rot="10800000">
            <a:off x="6804025" y="3357562"/>
            <a:ext cx="0" cy="215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5" name="Google Shape;195;p14"/>
          <p:cNvCxnSpPr/>
          <p:nvPr/>
        </p:nvCxnSpPr>
        <p:spPr>
          <a:xfrm>
            <a:off x="3779837" y="2349500"/>
            <a:ext cx="446405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6" name="Google Shape;196;p14"/>
          <p:cNvCxnSpPr/>
          <p:nvPr/>
        </p:nvCxnSpPr>
        <p:spPr>
          <a:xfrm rot="10800000">
            <a:off x="8316912" y="2349500"/>
            <a:ext cx="0" cy="1584325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7" name="Google Shape;1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692275" cy="1871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เนติบัณฑิตอาวุโส  </a:t>
            </a: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Queen’s Counsel (QCs.) </a:t>
            </a: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สู่ศาลสูง</a:t>
            </a:r>
            <a:endParaRPr/>
          </a:p>
        </p:txBody>
      </p:sp>
      <p:sp>
        <p:nvSpPr>
          <p:cNvPr id="203" name="Google Shape;203;p15"/>
          <p:cNvSpPr txBox="1">
            <a:spLocks noGrp="1"/>
          </p:cNvSpPr>
          <p:nvPr>
            <p:ph type="body" idx="1"/>
          </p:nvPr>
        </p:nvSpPr>
        <p:spPr>
          <a:xfrm>
            <a:off x="250825" y="981075"/>
            <a:ext cx="8713787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มีความประพฤติดี  มีประสบการณ์สูง  มีบุคลิกภาพดี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Lord Chancellor ในฐานะประมุขฝ่ายตุลาการ จะเป็นผู้คัดเลือกเนติบัณฑิตอาวุโส ที่มีชื่อเสียง ให้เข้ามาเป็นผู้พิพากษาในศาลสูงสุดหรือศาลสภาขุนนาง (House of Lords)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ดำรงตำแหน่งเป็นผู้พิพากษาศาลสูงสุด ตลอดชีวิต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การปลดออกจากตำแหน่งทำได้กรณีเดียว คือ รัฐสภาอังกฤษทั้งสองสภาลงมติว่า ประพฤติมิชอบ (Misconduct)  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800"/>
              <a:buFont typeface="Angsana New"/>
              <a:buNone/>
            </a:pPr>
            <a:r>
              <a:rPr lang="en-US" sz="48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ปัจจัยที่วิชาชีพในอังกฤษได้รับการยกย่อง</a:t>
            </a:r>
            <a:endParaRPr/>
          </a:p>
        </p:txBody>
      </p:sp>
      <p:sp>
        <p:nvSpPr>
          <p:cNvPr id="209" name="Google Shape;209;p16"/>
          <p:cNvSpPr txBox="1">
            <a:spLocks noGrp="1"/>
          </p:cNvSpPr>
          <p:nvPr>
            <p:ph type="body" idx="1"/>
          </p:nvPr>
        </p:nvSpPr>
        <p:spPr>
          <a:xfrm>
            <a:off x="0" y="1052512"/>
            <a:ext cx="9144000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1.การศึกษาอบรม ระเบียบวินัย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2.การจัดระบบการทำงาน แบ่งแยกทนายความ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3.การไม่มีความรู้สึกว่าตนเป็นผู้มีส่วนได้เสีย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4.การมีสถานะเป็นผู้เชี่ยวชาญในการว่าความ (Queen Counsel)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5.มีระบบควบคุมโดยสังคม  Profession Solidarity หรือ การคว่ำบาตร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Profession Solidarity การคว่ำบาตร</a:t>
            </a:r>
            <a:endParaRPr/>
          </a:p>
        </p:txBody>
      </p:sp>
      <p:sp>
        <p:nvSpPr>
          <p:cNvPr id="215" name="Google Shape;215;p17"/>
          <p:cNvSpPr txBox="1">
            <a:spLocks noGrp="1"/>
          </p:cNvSpPr>
          <p:nvPr>
            <p:ph type="body" idx="1"/>
          </p:nvPr>
        </p:nvSpPr>
        <p:spPr>
          <a:xfrm>
            <a:off x="179387" y="981075"/>
            <a:ext cx="8785225" cy="5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1. ไม่ร่วมสังฆกรรม</a:t>
            </a: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ในกิจกรรมทางสังคม</a:t>
            </a: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เช่น ไม่ยกมือไหว้, การไม่ร่วมโต๊ะอาหาร , ไม่ให้การยกย่องทั้งในที่สาธารณะและส่วนตัว, ไม่เชิญมาบรรยายทั้งในวิชาเรียนและการประชุมสัมมนาต่างๆ </a:t>
            </a:r>
            <a:endParaRPr sz="32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2. การแสดงออกในรูปแบบต่างๆ</a:t>
            </a:r>
            <a:endParaRPr sz="32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เชิงสัญลักษณ์ เช่น อาจติดตั้งป้ายประกาศว่า "เขตปลอดเนติบริกร" หรือ การทำเสื้อยืดที่มีข้อความ "ไม่ต้อนรับพวกฉ้อฉล" หรือ "สถาบันแห่งนี้ไม่ต้อนรับ"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3. การเรียกร้องให้สถาบันการศึกษารับทราบ 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เช่น อาจเรียกร้องให้เพิกถอนปริญญาบัตร  ให้เพิกถอนใบอนุญาตประกอบวิชาชีพ</a:t>
            </a:r>
            <a:endParaRPr sz="32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สหรัฐอเมริกา </a:t>
            </a:r>
            <a:endParaRPr/>
          </a:p>
        </p:txBody>
      </p:sp>
      <p:sp>
        <p:nvSpPr>
          <p:cNvPr id="221" name="Google Shape;221;p18"/>
          <p:cNvSpPr txBox="1">
            <a:spLocks noGrp="1"/>
          </p:cNvSpPr>
          <p:nvPr>
            <p:ph type="body" idx="1"/>
          </p:nvPr>
        </p:nvSpPr>
        <p:spPr>
          <a:xfrm>
            <a:off x="179387" y="765175"/>
            <a:ext cx="8785225" cy="5832475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การศึกษากฎหมาย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ผู้ที่จะเข้าเรียนกฎหมายต้องจบปริญญาตรีอื่นที่ไม่ใช่กฎหมายมาก่อน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ปริญญาตรีทางกฎหมาย Doctor of Juria (J.D.)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ปริญญาโท  (LL.M.) 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ปริญญาเอก (S.J.D)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การเรียนทั้งทฤษฎีและภาคปฏิบัติในมหาวิทยาลัย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มีการสอนรายวิชา Legal Professional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616575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ทนายความ</a:t>
            </a:r>
            <a:r>
              <a:rPr lang="en-US" sz="3600" b="0" i="0" u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: </a:t>
            </a:r>
            <a:r>
              <a:rPr lang="en-US" sz="3600" b="1" i="0" u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(Lawyer, Attorney)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ไม่มีการแบ่งทนยเป็น ๒ ประเภทแบบ Barrister กับ Solicitor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การเข้าสู่</a:t>
            </a: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วิชาชีพทนายความ</a:t>
            </a: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แต่ละมลรัฐ Local Bar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ต้องไปสมัครและสอบที่เนติบัณฑิตยสภา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ศาลร่วมกับเนติบัณฑิตยสภาจัดให้มีการสอบ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มีสิทธิเป็นสมาชิกของเนติบัณฑิตยสภาแห่งรัฐ จึงจะมีสิทธิว่าความในศาลได้ และต้องสาบานตนต่อศาลด้วย   เขาถือว่าทนายความเป็นเจ้าหน้าที่ของศาล </a:t>
            </a:r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สหรัฐอเมริกา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250825" y="188912"/>
            <a:ext cx="8585266" cy="7191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dk1"/>
                </a:solidFill>
                <a:latin typeface="TH K2D July8" panose="02000506000000020004" pitchFamily="2" charset="-34"/>
                <a:cs typeface="TH K2D July8" panose="02000506000000020004" pitchFamily="2" charset="-34"/>
                <a:sym typeface="Calibri"/>
              </a:rPr>
              <a:t>การปลูกฝังหลักวิชาชีพนักกฎหมายในต่างประเทศ</a:t>
            </a:r>
            <a:endParaRPr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250825" y="1052512"/>
            <a:ext cx="8713787" cy="5616575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3600" b="1" i="0" u="none" strike="noStrike" cap="none" dirty="0" err="1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กลุ่มประเทศ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 Common Law</a:t>
            </a:r>
            <a:endParaRPr sz="3600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3600" b="1" i="0" u="none" strike="noStrike" cap="none" dirty="0" err="1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กลุ่มประเทศ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 Civil Law</a:t>
            </a:r>
            <a:endParaRPr sz="3600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3600" b="0" i="0" u="none" strike="noStrike" cap="none" dirty="0" err="1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การปลูกฝังหลักวิชาชีพนักกฎหมาย</a:t>
            </a:r>
            <a:r>
              <a:rPr lang="en-US" sz="3600" b="1" i="0" u="none" strike="noStrike" cap="none" dirty="0" err="1">
                <a:solidFill>
                  <a:schemeClr val="dk1"/>
                </a:solidFill>
                <a:latin typeface="TH K2D July8" panose="02000506000000020004" pitchFamily="2" charset="-34"/>
                <a:ea typeface="Angsana New"/>
                <a:cs typeface="TH K2D July8" panose="02000506000000020004" pitchFamily="2" charset="-34"/>
                <a:sym typeface="Angsana New"/>
              </a:rPr>
              <a:t>ในประเทศไทย</a:t>
            </a:r>
            <a:endParaRPr sz="3600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endParaRPr dirty="0"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6251" y="3529725"/>
            <a:ext cx="2814637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ngsana New"/>
              <a:buNone/>
            </a:pPr>
            <a:r>
              <a:rPr lang="en-US" sz="4400" b="0" i="0" u="none">
                <a:solidFill>
                  <a:schemeClr val="lt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การกำกับดูแลทนายความ USA</a:t>
            </a:r>
            <a:endParaRPr/>
          </a:p>
        </p:txBody>
      </p:sp>
      <p:sp>
        <p:nvSpPr>
          <p:cNvPr id="233" name="Google Shape;233;p20"/>
          <p:cNvSpPr txBox="1">
            <a:spLocks noGrp="1"/>
          </p:cNvSpPr>
          <p:nvPr>
            <p:ph type="body" idx="1"/>
          </p:nvPr>
        </p:nvSpPr>
        <p:spPr>
          <a:xfrm>
            <a:off x="179387" y="981075"/>
            <a:ext cx="8785225" cy="5688012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dirty="0" err="1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เนติบัณฑิตยสภาอเมริกัน</a:t>
            </a: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American Bar Associations </a:t>
            </a:r>
            <a:endParaRPr dirty="0"/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dirty="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      </a:t>
            </a:r>
            <a:r>
              <a:rPr lang="en-US" sz="3600" b="0" i="0" u="none" dirty="0" err="1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คณะกรรมการควบคุมมารยาททนายความ</a:t>
            </a: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     </a:t>
            </a:r>
            <a:r>
              <a:rPr lang="en-US" sz="3600" b="0" i="0" u="none" dirty="0" err="1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ระเบียบมารยามทนายความ</a:t>
            </a: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(Canon of  Professional Ethics) </a:t>
            </a:r>
            <a:r>
              <a:rPr lang="en-US" sz="3600" b="0" i="0" u="none" dirty="0" err="1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และประมวลจริยธรรมวิชาชีพทนายความ</a:t>
            </a:r>
            <a:r>
              <a:rPr lang="en-US" sz="3600" b="0" i="0" u="none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(Code of Professional Responsibility)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ผู้พิพากษา สหรัฐอเมริกา </a:t>
            </a:r>
            <a:endParaRPr/>
          </a:p>
        </p:txBody>
      </p:sp>
      <p:sp>
        <p:nvSpPr>
          <p:cNvPr id="239" name="Google Shape;239;p21"/>
          <p:cNvSpPr txBox="1"/>
          <p:nvPr/>
        </p:nvSpPr>
        <p:spPr>
          <a:xfrm>
            <a:off x="539750" y="4797425"/>
            <a:ext cx="2808287" cy="1223962"/>
          </a:xfrm>
          <a:prstGeom prst="rect">
            <a:avLst/>
          </a:prstGeom>
          <a:solidFill>
            <a:srgbClr val="B3A2C7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ศาลมลรัฐ (State Courts)</a:t>
            </a:r>
            <a:endParaRPr/>
          </a:p>
        </p:txBody>
      </p:sp>
      <p:sp>
        <p:nvSpPr>
          <p:cNvPr id="240" name="Google Shape;240;p21"/>
          <p:cNvSpPr txBox="1"/>
          <p:nvPr/>
        </p:nvSpPr>
        <p:spPr>
          <a:xfrm>
            <a:off x="3492500" y="1773237"/>
            <a:ext cx="2447925" cy="1150937"/>
          </a:xfrm>
          <a:prstGeom prst="rect">
            <a:avLst/>
          </a:prstGeom>
          <a:solidFill>
            <a:srgbClr val="E6B9B8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ศาลสูงสุดของอเมริกา (U.S. Supreme Court) </a:t>
            </a:r>
            <a:endParaRPr/>
          </a:p>
        </p:txBody>
      </p:sp>
      <p:sp>
        <p:nvSpPr>
          <p:cNvPr id="241" name="Google Shape;241;p21"/>
          <p:cNvSpPr txBox="1"/>
          <p:nvPr/>
        </p:nvSpPr>
        <p:spPr>
          <a:xfrm>
            <a:off x="3492500" y="2708275"/>
            <a:ext cx="2447925" cy="1152525"/>
          </a:xfrm>
          <a:prstGeom prst="rect">
            <a:avLst/>
          </a:prstGeom>
          <a:solidFill>
            <a:srgbClr val="C6D9F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ศาลสหรัฐ (US Court) </a:t>
            </a:r>
            <a:endParaRPr/>
          </a:p>
        </p:txBody>
      </p:sp>
      <p:sp>
        <p:nvSpPr>
          <p:cNvPr id="242" name="Google Shape;242;p21"/>
          <p:cNvSpPr/>
          <p:nvPr/>
        </p:nvSpPr>
        <p:spPr>
          <a:xfrm>
            <a:off x="3779837" y="4797425"/>
            <a:ext cx="1512887" cy="1223962"/>
          </a:xfrm>
          <a:prstGeom prst="ellipse">
            <a:avLst/>
          </a:prstGeom>
          <a:solidFill>
            <a:srgbClr val="CCC1DA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ngsana New"/>
              <a:buNone/>
            </a:pPr>
            <a:r>
              <a:rPr lang="en-US" sz="2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ผู้พิพากษา</a:t>
            </a:r>
            <a:endParaRPr/>
          </a:p>
        </p:txBody>
      </p:sp>
      <p:sp>
        <p:nvSpPr>
          <p:cNvPr id="243" name="Google Shape;243;p21"/>
          <p:cNvSpPr txBox="1"/>
          <p:nvPr/>
        </p:nvSpPr>
        <p:spPr>
          <a:xfrm>
            <a:off x="6156325" y="4508500"/>
            <a:ext cx="2592387" cy="1944687"/>
          </a:xfrm>
          <a:prstGeom prst="rect">
            <a:avLst/>
          </a:prstGeom>
          <a:solidFill>
            <a:srgbClr val="E6E0EC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-แต่งตั้ง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-เลือกตั้ง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-เลือกตั้ง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-สรรหา</a:t>
            </a:r>
            <a:r>
              <a:rPr lang="en-US" sz="2800" b="0" i="0" u="none">
                <a:solidFill>
                  <a:srgbClr val="FFFFFF"/>
                </a:solidFill>
                <a:latin typeface="Angsana New"/>
                <a:ea typeface="Angsana New"/>
                <a:cs typeface="Angsana New"/>
                <a:sym typeface="Angsana New"/>
              </a:rPr>
              <a:t>ง</a:t>
            </a:r>
            <a:endParaRPr/>
          </a:p>
        </p:txBody>
      </p:sp>
      <p:sp>
        <p:nvSpPr>
          <p:cNvPr id="244" name="Google Shape;244;p21"/>
          <p:cNvSpPr txBox="1"/>
          <p:nvPr/>
        </p:nvSpPr>
        <p:spPr>
          <a:xfrm>
            <a:off x="6732587" y="1484312"/>
            <a:ext cx="2232025" cy="1296987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8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ปธน.แต่งตั้ง+วุฒิสภาเห็นชอบ (มี9คน)</a:t>
            </a:r>
            <a:endParaRPr/>
          </a:p>
        </p:txBody>
      </p:sp>
      <p:cxnSp>
        <p:nvCxnSpPr>
          <p:cNvPr id="245" name="Google Shape;245;p21"/>
          <p:cNvCxnSpPr/>
          <p:nvPr/>
        </p:nvCxnSpPr>
        <p:spPr>
          <a:xfrm>
            <a:off x="3348037" y="5408612"/>
            <a:ext cx="431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6" name="Google Shape;246;p21"/>
          <p:cNvCxnSpPr/>
          <p:nvPr/>
        </p:nvCxnSpPr>
        <p:spPr>
          <a:xfrm rot="10800000" flipH="1">
            <a:off x="5292725" y="5013325"/>
            <a:ext cx="863600" cy="3952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7" name="Google Shape;247;p21"/>
          <p:cNvCxnSpPr/>
          <p:nvPr/>
        </p:nvCxnSpPr>
        <p:spPr>
          <a:xfrm>
            <a:off x="5292725" y="5408612"/>
            <a:ext cx="792162" cy="4683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8" name="Google Shape;248;p21"/>
          <p:cNvCxnSpPr/>
          <p:nvPr/>
        </p:nvCxnSpPr>
        <p:spPr>
          <a:xfrm>
            <a:off x="5292725" y="5408612"/>
            <a:ext cx="792162" cy="3651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49" name="Google Shape;249;p21" descr="https://encrypted-tbn1.gstatic.com/images?q=tbn:ANd9GcS4V3QT5_O5A2P0O_0iTPKlnfuNRKC1udseitct60KMt4lEyvFQ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1125537"/>
            <a:ext cx="2600325" cy="237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เนติบัณฑิตยสภาอเมริกา (American Bar Association)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ประมวลจริยธรรมของผู้พิพากษา (Code of Judicial Conduct) 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ศาลแต่ละมลรัฐต้องให้การรับรองและไปกำหนดมาตรการทางวินัยและมีการลงโทษ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ABA MODEL CODE OF JUDICIAL CONDUCT (2011 EDITION)</a:t>
            </a: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55" name="Google Shape;255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การกำกับดูแล ผู้พิพากษา สหรัฐอเมริกา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052512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ngsana New"/>
              <a:buNone/>
            </a:pPr>
            <a:r>
              <a:rPr lang="en-US" sz="3200" b="1" i="0" u="none">
                <a:solidFill>
                  <a:schemeClr val="lt1"/>
                </a:solidFill>
                <a:latin typeface="Angsana New"/>
                <a:ea typeface="Angsana New"/>
                <a:cs typeface="Angsana New"/>
                <a:sym typeface="Angsana New"/>
              </a:rPr>
              <a:t>ABA MODEL CODE OF JUDICIAL CONDUCT (2011 EDITION) </a:t>
            </a:r>
            <a:endParaRPr/>
          </a:p>
        </p:txBody>
      </p:sp>
      <p:sp>
        <p:nvSpPr>
          <p:cNvPr id="261" name="Google Shape;261;p23"/>
          <p:cNvSpPr txBox="1">
            <a:spLocks noGrp="1"/>
          </p:cNvSpPr>
          <p:nvPr>
            <p:ph type="body" idx="1"/>
          </p:nvPr>
        </p:nvSpPr>
        <p:spPr>
          <a:xfrm>
            <a:off x="250825" y="1268412"/>
            <a:ext cx="8713787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 ๑ ความเป็นอิสระ  ความซื่อสัตย์สุจริต และความยุติธรรม และจะต้องหลีกเลี่ยงความไม่เหมาะสม รวมทั้งความไม่ถูกต้องใดๆที่เกิดขึ้น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 ๒ ปฏิบัติงานในหน้าที่ด้วยความเที่ยงธรรม, เต็มความสามารถ และด้วยความขยันหมั่นเพียร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 ๓  ดำเนินกิจกรรมส่วนบุคคลที่ไม่ขัดกับการทำหน้าที่ของตน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 ๔  ผู้พิพากษาหรือผู้สมัครเป็นผู้พิพากษาจะต้องไม่เกี่ยวข้องกับกิจกรรมทางการเมืองที่อาจจะส่งผลต่อชื่อเสียงหรือความเที่ยงธรรม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หลักวิชาชีพกฎหมายในกลุ่มประเทศ Civil Law</a:t>
            </a:r>
            <a:endParaRPr/>
          </a:p>
        </p:txBody>
      </p:sp>
      <p:sp>
        <p:nvSpPr>
          <p:cNvPr id="267" name="Google Shape;267;p24"/>
          <p:cNvSpPr txBox="1">
            <a:spLocks noGrp="1"/>
          </p:cNvSpPr>
          <p:nvPr>
            <p:ph type="body" idx="1"/>
          </p:nvPr>
        </p:nvSpPr>
        <p:spPr>
          <a:xfrm>
            <a:off x="250825" y="1052512"/>
            <a:ext cx="8713787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ศึกษาเฉพาะในประเทศฝรั่งเศส  เยอรมัน </a:t>
            </a:r>
            <a:endParaRPr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ความเป็นมา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lang="en-US" sz="3200" b="1" i="1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วัฒนธรรมกฎหมายเป็นใหญ่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ปรัชญากรีก  กฎหมายโรมัน  อิทธิพลของคริสต์ศาสนา  การต่อสู้ดิ้นรน ภัยจากธรรมชาติและจากการกดขี่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Liberal Arts และ Servile Arts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ชนชั้นสูงหรือชนชั้นผู้ดี (Patrician) กับชนชั้นสามัญ (Plebian-Plebs)</a:t>
            </a:r>
            <a:endParaRPr sz="32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วิชากฎหมายและการพูด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เป็นงานที่ต้องอุทิศตัวเข้าไปทำ เช่นเดียวกับงานนักบวชในศาสนา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5"/>
          <p:cNvSpPr txBox="1">
            <a:spLocks noGrp="1"/>
          </p:cNvSpPr>
          <p:nvPr>
            <p:ph type="body" idx="1"/>
          </p:nvPr>
        </p:nvSpPr>
        <p:spPr>
          <a:xfrm>
            <a:off x="250825" y="1125537"/>
            <a:ext cx="8713787" cy="554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ชั้นปริญญาตรี =ไม่มีการเรียนการสอนหลักวิชาชีพกฎหมายเป็นรายวิชา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แต่มี</a:t>
            </a:r>
            <a:r>
              <a:rPr lang="en-US" sz="3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การฝึกอบรม</a:t>
            </a: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ในสถาบันเฉพาะทางเพื่อเป็น</a:t>
            </a:r>
            <a:r>
              <a:rPr lang="en-US" sz="30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ผู้พิพากษาหรืออัยการ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การสอบแข่งขัน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ปริญญาตรีทางกฎหมาย ,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มีสัญชาติฝรั่งเศสมาไม่น้อยกว่า ๕ ปี, 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เป็นผู้มีสิทธิตามฐานะพลเมืองเช่น สิทธิเลือกตั้งละมีความประพฤติดี ,พ้นจากราชการทหารมาแล้ว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มีอายุอย่างสูงไม่เกิน ๒๗ ปี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CC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การคัดเลือก :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ทนายความที่เคยผ่านการว่าความในศาลมาไม่น้อยกว่า ๓ ปี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ผู้ได้รับปริญญาเอกทางกฎหมาย</a:t>
            </a:r>
            <a:endParaRPr/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ผู้มีตำแหน่งทางวิชาการทางกฎหมายในมหาวิทยาลัย</a:t>
            </a:r>
            <a:endParaRPr/>
          </a:p>
        </p:txBody>
      </p:sp>
      <p:sp>
        <p:nvSpPr>
          <p:cNvPr id="273" name="Google Shape;273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หลักวิชาชีพกฎหมายประเทศฝรั่งเศส</a:t>
            </a:r>
            <a:endParaRPr/>
          </a:p>
        </p:txBody>
      </p:sp>
      <p:pic>
        <p:nvPicPr>
          <p:cNvPr id="274" name="Google Shape;27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9562" y="2060575"/>
            <a:ext cx="2081212" cy="136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8125" y="4581525"/>
            <a:ext cx="2195512" cy="198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54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วิชาชีพกฎหมายอื่นๆในฝรั่งเศส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เจ้าพนักงานบังคับคดี (Huissiers)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โนตารีปับลิก หรือโนแตร์ (Notaire)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เจ้าพนักงานขายทอดตลาดสังหาริมทรัพย์ (Commissaires-Priseurs)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ทนายความ Avocats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81" name="Google Shape;281;p2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หลักวิชาชีพกฎหมายประเทศฝรั่งเศส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"/>
          <p:cNvSpPr txBox="1">
            <a:spLocks noGrp="1"/>
          </p:cNvSpPr>
          <p:nvPr>
            <p:ph type="body" idx="1"/>
          </p:nvPr>
        </p:nvSpPr>
        <p:spPr>
          <a:xfrm>
            <a:off x="179387" y="981075"/>
            <a:ext cx="8785225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จบปริญญาตรี</a:t>
            </a: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ในมหาวิทยาลัย สอบได้  Referendar  เข้าสู่งานวิชาชีพกฎหมาย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   อาจารย์สอนกฎหมาย</a:t>
            </a:r>
            <a:r>
              <a:rPr lang="en-US" sz="3200" b="0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</a:t>
            </a: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= เขียนวิทยานิพนธ์เพื่อรับปริญญาเอกที่มีคุณภาพดี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มีมาตรการด้านการควบคุมความประพฤติอาจารย์ที่เป็นดอกเตอร์ทางกฎหมาย อาจถูกถอดถอนดอกเตอร์ได้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CC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  ผู้พิพากษา อัยการ</a:t>
            </a:r>
            <a:r>
              <a:rPr lang="en-US" sz="3200" b="0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lang="en-US" sz="32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ทนายความ</a:t>
            </a:r>
            <a:r>
              <a:rPr lang="en-US" sz="3200" b="0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: =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จะต้องเข้าฝึกอบรมงานในศาลและสถาบันที่เกี่ยวข้อง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ต้องสอบความรู้เป็นครั้งที่สอง คือเป็น Assessor  เพื่อจะเลือกอาชีพเป็นผู้พิพากษา อัยการหรือทนายความ 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287" name="Google Shape;287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6612"/>
          </a:xfrm>
          <a:prstGeom prst="rect">
            <a:avLst/>
          </a:prstGeom>
          <a:solidFill>
            <a:srgbClr val="B7DEE8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หลักวิชาชีพกฎหมายประเทศเยอรมัน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777875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สรุป เยอรมัน</a:t>
            </a:r>
            <a:endParaRPr/>
          </a:p>
        </p:txBody>
      </p:sp>
      <p:sp>
        <p:nvSpPr>
          <p:cNvPr id="293" name="Google Shape;293;p28"/>
          <p:cNvSpPr txBox="1">
            <a:spLocks noGrp="1"/>
          </p:cNvSpPr>
          <p:nvPr>
            <p:ph type="body" idx="1"/>
          </p:nvPr>
        </p:nvSpPr>
        <p:spPr>
          <a:xfrm>
            <a:off x="250825" y="1196975"/>
            <a:ext cx="864235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1.ไม่มีการเรียน/ สอน   วิชาชีพนักกฎหมาย  ทำไม??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2.ระบบการควบคุมตรวจสอบเข้มงวด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3.ทนายความ ถูกควบคุมโดยรัฐ  ค่าป่วยการ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4.ครู/ผู้สอนกฎหมายต้องจบ Dr.jur อาจถูกเพิกถอนได้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  -เหตุฉ้อฉล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-เสื่อมเสียเกียรติภูมิ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 -ประพฤติตนไม่เหมาะสมกับตำแหน่ง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66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การปลูกฝังหลักวิชาชีพกฎหมายในประเทศไทย</a:t>
            </a:r>
            <a:endParaRPr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299" name="Google Shape;299;p29"/>
          <p:cNvSpPr txBox="1">
            <a:spLocks noGrp="1"/>
          </p:cNvSpPr>
          <p:nvPr>
            <p:ph type="body" idx="1"/>
          </p:nvPr>
        </p:nvSpPr>
        <p:spPr>
          <a:xfrm>
            <a:off x="179387" y="908050"/>
            <a:ext cx="8785225" cy="57610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2800" b="0" i="0" u="none" dirty="0">
              <a:solidFill>
                <a:schemeClr val="dk1"/>
              </a:solidFill>
              <a:latin typeface="TH KoHo" panose="02000506000000020004" pitchFamily="2" charset="-34"/>
              <a:ea typeface="Angsana New"/>
              <a:cs typeface="TH KoHo" panose="02000506000000020004" pitchFamily="2" charset="-34"/>
              <a:sym typeface="Angsana New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1.ตั้งโรงเรียนกฎหมาย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เมื่อ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พ.ศ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. ๒๔๔๔ (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ร.ศ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. ๑๑๖)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พระองค์เจ้ารพี</a:t>
            </a:r>
            <a:endParaRPr sz="28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2.รัชกาลที่ ๖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ยกโรงเรียนกฎหมายในกระทรวงยุติธรรม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และทรงริเริ่มจัดตั้งเนติบัณฑิตยสภาขึ้น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พ.ศ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. ๒๔๕๗ </a:t>
            </a:r>
            <a:endParaRPr sz="28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3.พ.ศ. ๒๔๗๗ 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ตั้งมหาวิทยาลัยวิชาธรรมศาสตร์และการเมือง</a:t>
            </a:r>
            <a:endParaRPr sz="28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4.ธรรมศาสตรบัณฑิต (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ธ.บ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.)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พ.ศ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. ๒๔๙๒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แยกเป็นคณะนิติศาสตร์จนถึงปัจจุบัน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endParaRPr sz="28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5.ไม่มีสอนหลักวิชาชีพนักกฎหมายเป็นรายวิชาแต่อย่างใด</a:t>
            </a:r>
            <a:endParaRPr sz="2800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342900" algn="thaiDi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1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6.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พ.ศ. ๒๕๑๔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คณะนิติศาสตร์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มหาวิทยาลัยธรรมศาสตร์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ปรับปรุงเปิดวิชากฎหมายแพ่งหลักทั่วไป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นิติปรัชญา</a:t>
            </a:r>
            <a:r>
              <a:rPr lang="en-US" sz="2800" b="0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และ</a:t>
            </a:r>
            <a:r>
              <a:rPr lang="en-US" sz="2800" b="1" i="0" u="none" dirty="0" err="1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หลักวิชาชีพนักกฎหมาย</a:t>
            </a:r>
            <a:r>
              <a:rPr lang="en-US" sz="2800" b="1" i="0" u="none" dirty="0">
                <a:solidFill>
                  <a:schemeClr val="bg1"/>
                </a:solidFill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0" i="0" u="none" dirty="0">
                <a:solidFill>
                  <a:schemeClr val="bg1"/>
                </a:solidFill>
                <a:latin typeface="Brush Script Std" panose="03060802040607070404" pitchFamily="66" charset="0"/>
                <a:ea typeface="Angsana New"/>
                <a:cs typeface="TH KoHo" panose="02000506000000020004" pitchFamily="2" charset="-34"/>
                <a:sym typeface="Angsana New"/>
              </a:rPr>
              <a:t>(Principal of Legal Profession)</a:t>
            </a:r>
            <a:endParaRPr sz="2800" dirty="0">
              <a:solidFill>
                <a:schemeClr val="bg1"/>
              </a:solidFill>
              <a:latin typeface="Brush Script Std" panose="03060802040607070404" pitchFamily="66" charset="0"/>
              <a:cs typeface="TH KoHo" panose="02000506000000020004" pitchFamily="2" charset="-34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493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ประเทศอังกฤษ</a:t>
            </a: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179387" y="1052512"/>
            <a:ext cx="8785225" cy="5545137"/>
          </a:xfrm>
          <a:prstGeom prst="rect">
            <a:avLst/>
          </a:prstGeom>
          <a:solidFill>
            <a:srgbClr val="E6E0EC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กระบวนการทางสังคมที่พยายามบ่มเพาะเพื่อสร้างบุคคลให้เป็น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นักกฎหมายที่อยู่ในกรอบแห่งจรรยาวิชาชีพ สามารถช่วยเหลือแก้ไขและสร้างสรรค์สิ่งต่างๆให้ดำเนินไปอย่างถูกต้องชอบธรรม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1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๑) ระดับก่อนมหาวิทยาลัย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1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๒) ระดับมหาวิทยาลัย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1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๓) ระดับเนติบัณฑิต (Barrister)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1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๔) ระดับโซลิซิเตอร์  (Solicitor)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1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7762" y="2924175"/>
            <a:ext cx="2466975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0"/>
          <p:cNvSpPr txBox="1">
            <a:spLocks noGrp="1"/>
          </p:cNvSpPr>
          <p:nvPr>
            <p:ph type="body" idx="1"/>
          </p:nvPr>
        </p:nvSpPr>
        <p:spPr>
          <a:xfrm>
            <a:off x="179387" y="1125537"/>
            <a:ext cx="8785225" cy="54721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 b="1" i="0" u="sng" dirty="0" err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เหตุผลให้มีการสอนวิชาหลักวิชาชีพนักกฎหมายขึ้น</a:t>
            </a:r>
            <a:endParaRPr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1397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1" i="0" u="none" dirty="0">
              <a:solidFill>
                <a:schemeClr val="dk1"/>
              </a:solidFill>
              <a:latin typeface="TH KoHo" panose="02000506000000020004" pitchFamily="2" charset="-34"/>
              <a:cs typeface="TH KoHo" panose="02000506000000020004" pitchFamily="2" charset="-34"/>
              <a:sym typeface="Calibri"/>
            </a:endParaRPr>
          </a:p>
          <a:p>
            <a:pPr marL="342900" marR="0" lvl="0" indent="-342900" algn="thaiDist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1" i="1" u="none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“</a:t>
            </a:r>
            <a:r>
              <a:rPr lang="en-US" sz="2800" b="1" i="1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ความเสื่อมโทรมของบ้านเมืองที่เกิดขึ้น</a:t>
            </a:r>
            <a:r>
              <a:rPr lang="en-US" sz="2800" b="1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  </a:t>
            </a:r>
            <a:r>
              <a:rPr lang="en-US" sz="2800" b="1" i="1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นักกฎหมายมีส่วนที่ต้องรับผิดชอบด้วย</a:t>
            </a:r>
            <a:r>
              <a:rPr lang="en-US" sz="2800" b="1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 และในฐานะที่คณะนิติศาสตร์เป็นที่หล่อหลอมนักศึกษาออกไปทำงานแก่บ้านเมือง </a:t>
            </a:r>
            <a:r>
              <a:rPr lang="en-US" sz="2800" b="1" i="1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คณะฯจึงควรจะมีส่วนช่วยปัดเป่าสถานการณ์อันเลวร้ายนี้ด้วย</a:t>
            </a:r>
            <a:r>
              <a:rPr lang="en-US" sz="2800" b="1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” </a:t>
            </a:r>
            <a:endParaRPr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139700" algn="thaiDist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b="1" i="1" u="none" dirty="0">
              <a:solidFill>
                <a:schemeClr val="bg1"/>
              </a:solidFill>
              <a:latin typeface="TH KoHo" panose="02000506000000020004" pitchFamily="2" charset="-34"/>
              <a:cs typeface="TH KoHo" panose="02000506000000020004" pitchFamily="2" charset="-34"/>
              <a:sym typeface="Calibri"/>
            </a:endParaRPr>
          </a:p>
          <a:p>
            <a:pPr marL="342900" marR="0" lvl="0" indent="-342900" algn="thaiDist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การปลูกฝังหลักวิชาชีพนักกฎหมายในระดับหลังปริญญาตรี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(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ปริญญาโทขึ้นไป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) 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พบว่าไม่มีการเรียนการสอนเป็นรายวิชา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แต่มักจะเป็นการอบรมหรือให้ความรู้ด้านจริยธรรมให้แก่ผู้ผ่านการสอบในวิชาชีพกฎหมายได้แก่ 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ทนายความ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อัยการ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ผู้พิพากษา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r>
              <a:rPr lang="en-US" sz="28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เป็นต้น</a:t>
            </a:r>
            <a:r>
              <a:rPr lang="en-US" sz="28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endParaRPr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305" name="Google Shape;305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การปลูกฝังหลักวิชาชีพกฎหมายในประเทศไทย</a:t>
            </a:r>
            <a:endParaRPr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6028" y="1147665"/>
            <a:ext cx="8891944" cy="549044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311" name="Google Shape;311;p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การปลูกฝังหลักวิชาชีพกฎหมายในประเทศไทย</a:t>
            </a:r>
            <a:endParaRPr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5314" y="987977"/>
            <a:ext cx="9013371" cy="57673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317" name="Google Shape;317;p3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cs typeface="TH KoHo" panose="02000506000000020004" pitchFamily="2" charset="-34"/>
                <a:sym typeface="Calibri"/>
              </a:rPr>
              <a:t>การปลูกฝังหลักวิชาชีพกฎหมายในประเทศไทย</a:t>
            </a:r>
            <a:endParaRPr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318" name="Google Shape;318;p32"/>
          <p:cNvSpPr txBox="1"/>
          <p:nvPr/>
        </p:nvSpPr>
        <p:spPr>
          <a:xfrm>
            <a:off x="214604" y="1166326"/>
            <a:ext cx="2080727" cy="177281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ngsana New"/>
              <a:buNone/>
            </a:pPr>
            <a:r>
              <a:rPr lang="en-US" sz="2400" b="1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ค่านิยมที่ผิด</a:t>
            </a:r>
            <a:r>
              <a:rPr lang="en-US" sz="2400" b="1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endParaRPr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-</a:t>
            </a:r>
            <a:r>
              <a:rPr lang="en-US" sz="2400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เห็นเงินเป็นใหญ่</a:t>
            </a:r>
            <a:endParaRPr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-</a:t>
            </a:r>
            <a:r>
              <a:rPr lang="en-US" sz="2400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โกงแล้วยอมรับได้</a:t>
            </a:r>
            <a:endParaRPr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-</a:t>
            </a:r>
            <a:r>
              <a:rPr lang="en-US" sz="2400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อยากได้ไม่อยากทำ</a:t>
            </a:r>
            <a:r>
              <a:rPr lang="en-US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 </a:t>
            </a:r>
            <a:endParaRPr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-</a:t>
            </a:r>
            <a:r>
              <a:rPr lang="en-US" sz="2400" i="0" u="none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แมลงวันไม่ตอมกัน</a:t>
            </a:r>
            <a:endParaRPr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  <p:sp>
        <p:nvSpPr>
          <p:cNvPr id="319" name="Google Shape;319;p32"/>
          <p:cNvSpPr txBox="1"/>
          <p:nvPr/>
        </p:nvSpPr>
        <p:spPr>
          <a:xfrm>
            <a:off x="6774023" y="4879910"/>
            <a:ext cx="2136712" cy="17075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thaiDi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ngsana New"/>
              <a:buNone/>
            </a:pPr>
            <a:r>
              <a:rPr lang="en-US" sz="2400" b="1" i="0" u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นักศึกษาก</a:t>
            </a:r>
            <a:r>
              <a:rPr lang="th-TH" sz="2400" b="1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ฎ</a:t>
            </a:r>
            <a:r>
              <a:rPr lang="en-US" sz="2400" b="1" i="0" u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หมาย</a:t>
            </a:r>
            <a:r>
              <a:rPr lang="th-TH" sz="2400" b="1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จ</a:t>
            </a:r>
            <a:r>
              <a:rPr lang="th-TH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ะทำอย่างไรในการช่วยให้สังคมไทยดีขึ้น 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anose="02000506000000020004" pitchFamily="2" charset="-34"/>
                <a:ea typeface="Angsana New"/>
                <a:cs typeface="TH KoHo" panose="02000506000000020004" pitchFamily="2" charset="-34"/>
                <a:sym typeface="Angsana New"/>
              </a:rPr>
              <a:t>???</a:t>
            </a:r>
            <a:endParaRPr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anose="02000506000000020004" pitchFamily="2" charset="-34"/>
              <a:cs typeface="TH KoHo" panose="02000506000000020004" pitchFamily="2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179387" y="0"/>
            <a:ext cx="8964612" cy="908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ระดับก่อนมหาวิทยาลัย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179387" y="908050"/>
            <a:ext cx="8785225" cy="5689600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(๑) สัจจะ พูดความจริง (Truth)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(๒) ความซื่อสัตย์ สุจริต (Honesty)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(๓) ความระลึกในหน้าที่ (Sense of Duty)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(๔) ความอดกลั้น (Patience)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(๕) ความเป็นธรรม (Fair Play)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(๖) ความเอาใจเขามาใส่ใจเรา (Consideration for Other)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(๗) เมตตาธรรม  (Kindness)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(๘) ความกตัญญูกตเวที (Gratitude)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(๙) ความสุภาพนุ่มนวล (Politeness)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(๑๐) ความคารวะต่อผู้มีอาวุโส (Respect for Elders)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(๑๑) รักษาคำพูด (Promise)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(๑๒) จิตสำนึกสาธารณะ เสียสละเพื่อส่วนรวม (Public Conscience)</a:t>
            </a:r>
            <a:endParaRPr/>
          </a:p>
          <a:p>
            <a:pPr marL="342900" marR="0" lvl="0" indent="-152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6300787" y="3716337"/>
            <a:ext cx="2519362" cy="1873250"/>
          </a:xfrm>
          <a:prstGeom prst="rect">
            <a:avLst/>
          </a:prstGeom>
          <a:solidFill>
            <a:schemeClr val="lt2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ngsana New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การปลูกฝังแนวคิดที่ดี</a:t>
            </a:r>
            <a:r>
              <a:rPr lang="en-US" sz="2800" b="0" i="0" u="none" strike="noStrike" cap="none">
                <a:solidFill>
                  <a:srgbClr val="FFFFFF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lang="en-US" sz="2800" b="1" i="0" u="none" strike="noStrike" cap="none">
                <a:solidFill>
                  <a:srgbClr val="002060"/>
                </a:solidFill>
                <a:latin typeface="Angsana New"/>
                <a:ea typeface="Angsana New"/>
                <a:cs typeface="Angsana New"/>
                <a:sym typeface="Angsana New"/>
              </a:rPr>
              <a:t>Integrity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6372225" y="2133600"/>
            <a:ext cx="2376487" cy="1295400"/>
          </a:xfrm>
          <a:prstGeom prst="rect">
            <a:avLst/>
          </a:prstGeom>
          <a:solidFill>
            <a:schemeClr val="lt2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ngsana New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Angsana New"/>
                <a:ea typeface="Angsana New"/>
                <a:cs typeface="Angsana New"/>
                <a:sym typeface="Angsana New"/>
              </a:rPr>
              <a:t>Wholeness </a:t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6372225" y="981075"/>
            <a:ext cx="2376487" cy="863600"/>
          </a:xfrm>
          <a:prstGeom prst="rect">
            <a:avLst/>
          </a:prstGeom>
          <a:solidFill>
            <a:schemeClr val="lt2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ngsana New"/>
              <a:buNone/>
            </a:pPr>
            <a:r>
              <a:rPr lang="en-US" sz="2800" b="1" i="0" u="none" strike="noStrike" cap="none">
                <a:solidFill>
                  <a:srgbClr val="002060"/>
                </a:solidFill>
                <a:latin typeface="Angsana New"/>
                <a:ea typeface="Angsana New"/>
                <a:cs typeface="Angsana New"/>
                <a:sym typeface="Angsana New"/>
              </a:rPr>
              <a:t>สังคมอังกฤษ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79387" y="0"/>
            <a:ext cx="8785225" cy="908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ngsana New"/>
              <a:buNone/>
            </a:pPr>
            <a:r>
              <a:rPr lang="en-US" sz="44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การเรียนกฎหมาย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250825" y="981075"/>
            <a:ext cx="4244975" cy="5688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2.1 ในระดับมหาวิทยาลัย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   -เรียนกม.สารบัญญัติ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None/>
            </a:pPr>
            <a:r>
              <a:rPr lang="en-US" sz="36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  -ระเบียบวินัย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     -การแต่งกาย</a:t>
            </a:r>
            <a:endParaRPr/>
          </a:p>
          <a:p>
            <a:pPr marL="34290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en-US" sz="3600" b="0" i="1" u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   </a:t>
            </a:r>
            <a:r>
              <a:rPr lang="en-US" sz="3200" b="1" i="1" u="none">
                <a:solidFill>
                  <a:srgbClr val="FF0000"/>
                </a:solidFill>
                <a:latin typeface="Angsana New"/>
                <a:ea typeface="Angsana New"/>
                <a:cs typeface="Angsana New"/>
                <a:sym typeface="Angsana New"/>
              </a:rPr>
              <a:t>ไม่มีการเรียนสอนเป็นรายวิชา “หลักวิชาชีพนักกฎหมาย”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 i="1" u="none">
              <a:solidFill>
                <a:srgbClr val="FF0000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4648200" y="981075"/>
            <a:ext cx="4316412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2.2 ในระดับเนติบัณฑิต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-เรียนกม.วิธีพิจารณาคดี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-การอบรมในสำนักเนติ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-การ Keep Terms</a:t>
            </a:r>
            <a:endParaRPr/>
          </a:p>
          <a:p>
            <a:pPr marL="34290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16" name="Google Shape;116;p5"/>
          <p:cNvSpPr/>
          <p:nvPr/>
        </p:nvSpPr>
        <p:spPr>
          <a:xfrm>
            <a:off x="323850" y="3860800"/>
            <a:ext cx="4032250" cy="2354262"/>
          </a:xfrm>
          <a:prstGeom prst="ellipse">
            <a:avLst/>
          </a:prstGeom>
          <a:noFill/>
          <a:ln w="5715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778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ระดับมหาวิทยาลัย</a:t>
            </a:r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body" idx="1"/>
          </p:nvPr>
        </p:nvSpPr>
        <p:spPr>
          <a:xfrm>
            <a:off x="179387" y="908050"/>
            <a:ext cx="8785225" cy="576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คณะนิติศาสตร์               การเรียนการสอนกฎหมายในมหาวิทยาลัย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มิได้สอนในแง่จะไปประกอบวิชาชีพด้านกฎหมาย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Bachelor of Arts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B.A.in Jurisprudence </a:t>
            </a:r>
            <a:endParaRPr/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การแต่งกาย                       ฝึกบุคลิกภาพ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Tutorial System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CC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การฝึกให้นักศึกษาค้นคว้าข้อมูลเพิ่มเติม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0000CC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23" name="Google Shape;123;p6"/>
          <p:cNvSpPr txBox="1"/>
          <p:nvPr/>
        </p:nvSpPr>
        <p:spPr>
          <a:xfrm>
            <a:off x="395287" y="3213100"/>
            <a:ext cx="8280400" cy="295275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 (</a:t>
            </a:r>
            <a:r>
              <a:rPr lang="en-US" sz="40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Barrister</a:t>
            </a: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)</a:t>
            </a:r>
            <a:endParaRPr/>
          </a:p>
        </p:txBody>
      </p:sp>
      <p:pic>
        <p:nvPicPr>
          <p:cNvPr id="129" name="Google Shape;129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2781300"/>
            <a:ext cx="2671762" cy="2776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59562" y="3213100"/>
            <a:ext cx="2087562" cy="2519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7" descr="https://encrypted-tbn3.gstatic.com/images?q=tbn:ANd9GcT4vUIbNsY5e7bT_bHXOM87NBkUA_NNadxsU2y1FQb7fmx4GrX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2500" y="981075"/>
            <a:ext cx="2590800" cy="279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7" descr="data:image/jpeg;base64,/9j/4AAQSkZJRgABAQAAAQABAAD/2wCEAAkGBg4SDxQQEQ8UFRQVDw8QEBAUFxUWDw8UFRQVFRUUFRQXGyYeGBkkGRQUHy8gIycpLCwsFR4xNTAqNSYrLCkBCQoKDgwOGg8PGiwkHCUsLC0vKSosKSwsLCwpKSksLCwsLCksLCwsKSwpLCwpKSwpLCwpKSwsLCwsKSwsLCwpLP/AABEIAMIBAwMBIgACEQEDEQH/xAAcAAEAAQUBAQAAAAAAAAAAAAAABwEDBAUGCAL/xABGEAABAwICBgYGBwQKAwEAAAABAAIDBBEFIQYSMUFhcQcTUYGRoRQiMkJSsVNicoLB4fAjM0OSFRYkRFRjc6Ky0YOz4hf/xAAZAQEAAwEBAAAAAAAAAAAAAAAAAQMEAgX/xAAqEQEAAgEEAQMEAQUBAAAAAAAAAQIRAxIhMVEEFEETIjJxUmGBkaHwQv/aAAwDAQACEQMRAD8AnFERAREQEREBERAREQERYGNY1BSwunmdZoyAGb3uOxrRvJ/WQTOExGWc5wAJJsALknYB2rnK/pGwmIlrqtriN0QdL3XjBHmoo0p0uqq95D3GOAH1IAfVtuL/AInc8huWuoaaG/rVJZyLh8lmtr/xhqr6f+UpWPS9hV9s3PqnW/7WdSdJeEybKoN/1GvYPFzbeaimQgD1MQefqlziPAlaWrJvm4O4gAX8AufrXd+3p5ekaSuhlbrRSse34mODm+IKvrzLR1ckbw+KRzHDY5hLXeIKkHRjpOrG2ZUs69g2vYAKhg7S0ZPHgeK7rrxPau3ppjmvKWUWJheKwVEQlhkD2HeNoO9rhtBHYVlrQy9CIiAiIgIiICIiAiIgIiICIiAiIgIiICIiAiIgIiICjnpUrtWSFhFwI3uYzc57jYk8g3zKkZRj0w1FI8RM6y9RG7ONov8Asn21g92xpyBG/hY3Ver+K3R/OEYVdS5xNrn7DbtH3jkrcVM47YZz9ksv/wACti6R7yANVgGxvutH63rY0uEVFtZlWxp7A6x8gsO6Xo7Yc7URMaM2VLD9dkbh5FqwHVVtjgeYLT+IXWVtTXNGq+YvH2g4ea0U0Idt28v+lO/yiaZ6a8VRGezjtHiFusIxlgcOsblfJ7Tm3iCMwtc3ByT6jgDzt+SrNQPiNp43R3zErRdp4uZsI4tI5Fdxts4mLVSbheNPp5G1MThIx1hNq2Blb2SNGWuNz9vbcEqVaaobIxsjDdrmhzT2gi4K81YbXPiOThqu3g3Y8do/Vwpo6McW62ldF9E/1eDX3cB3HX7rK7SnE7VGtG6N3y7JERaGQREQEREBERAREQEREBERAREQEREBERAREQEREFuokLWOcBezXEDtsLrzvjuOxhzvec5xdJI7Nz3HMnxXosry/p5Qxw4hPBE67GTODeF/WLfuklv3VTq1zhdpX2xOCgMtQ8NjAuTYXJA8gV1f/wCWYzqhzRAbi9hK4HzYFidGWG687ct4KnpgsFhteYvtjpda8xWJec8a0dxKl/f0xA+Jr2PH+0k+S0P9IC+0g8VLHStX56l9gUNysDnd6s0bfUrmU2vNcNxTV432IXT4fJ1sfVxyB42mnlt4xv7fBa7Rbo/9MybMY3WydbWb3jI+BVrHNGcQw149IZdhdZlRHcxOO4E2u08CBwun2zOI7WRqTHbDxKkELy1oIDrktORjcN9tx3clNPRNgksNEZZWlrpnNeGnIiMCzCRuvdx5EKOdHcZhNTFLPEyQMeL641rDZrZ7SNo5KfAtOlHyz68/EdKoiK9mEREBERAREQEREBERAREQEREBERAREQEREBERBbqJ2sY57jZrWuc49gaLnyC8oYlVOmqHyu2ySvkdze4uPzXozpKxLqcLqCDYvYIG8esIaf8AaXHuXnOlj1pRzVOpKysJc6JcOtd9tgUoPNguV6O6HUpQbbV0WKT6kTndjSvLzxay68ZtFUI9JNfrTu5lcHStu/vW90uq9aZx4larCIryDmtelG2hec2TT0XUVmF3BdLpeWGndG9oc1wIc05gjiFi6B0urTA9qxNOa2zCOxpWHOZ/u7n8/wBQifAcCknxD0WAEtL/AFnbRHF7znHgMuJtvK9HtbYW7lzmgGEshoInBjRJLG2aVwA13l93N1jtNmuAXSL2qVxDLe24REXbgREQEREBERAREQEREBERAREQEREBERAREQFQkDM96qtBp5UOjw2oe0XswawHwFzQ/u1Sb8LqJnEJiMzhHvSfphDWNZTU5c5jJS98uxjyGlo1N5A1nZ2t2X2rhKHCXB12kX42/FfFTiErz+AGSwpJZ/hKxWmZnmW+taxHEJKw7HMbhjAY6JzAMgWMOX3SCqYj0iV7ozFNBFmLazQ9h83OCjVuJTt+IcrhHY3JvJ7yfxVc6cTGHf25zhcxSCV7i4NvyKyNG6Y9aARY3GR2rCZiy2dDikLiBIN+0e0OIXU7sYc7KTOc4egMAi1KZv2brhNPKrWu29tZwZfcLm1/NMF0kq44/wBnM2qht7Djq1MY+q7f335haPH8YjfNG7O2vrOa4WcCNzhzssunpzFuUTWYz/VN1PE1rGsb7LWta3kBYeSuLidGtPGarYqmzMg1k4/dOAyAf8B47Dw2LtWuBFwbgi4O4r2K2i0ZhivSaziVURF04EREBERAREQEREBERAREQEREBERAREQEREBa/HMVpYIXOqXtbGQWlrs+suM2hm11xuC2ChTpDxxj66Vjg57mHqmNaCdRote2W83J/JcXttjhZp0i04loayuha97aNj2xOeS3XDTKAfd1r7Bu39pKsU8jwblj+5od5ErA9KeDlG/lYrZ0mM1jBcQSkdvVvI8QFgmuZy9KLYjEM4YvGW6rmxHhJTBp/mY8nyWjxCCNxuI2j7JJb4OzWXUaW63qvYy/EWd5hYD8QBOTR3ZpttHRurPbXSYX2DwWPNhkrcy023GxW7irWHI5frsXR4Tr6vqDXbb1mss7xjdkfLmkXmO4JpWepcJQ4zNC67XHLuK6B2Ktqo88pALtO+43FXsbwWF9y1oaduQItzacx5jivvQTo8q6mdrtRzYA4dZMQWsc0HMMv7ROzLIXzV1fv6U3+ztgUmLzQPMcjXNc06r43ghzT2FpzC7XRfTSSKwhkGrvp5CTEfsHbGeWXAqSdJtDKKuZqzxesBZkzfVmj5O3jgbjgob0o6O67DyZG3mgGfXMHrRj/MZtbzFxxGxWW05jmqmurE8WTLgmltNUWZfq5foX2Dj9h2x45Z9oC3a834bpEbBr/Wbx2jiDtBUgaPdIEzAGucZ4/hcf7QwfVecn8nZ8VNdXHFi2hE80/wAJQRa7CMfpqlt4pLke1GcpWfaYcxz2cVsVdE56ZpiY4kREUoEREBERAREQEREBERAREQEREBERAUOdL1CYKoTsbqsnYC9w3yMGqb/d1PA8VMa1mkOj8FbTup5m3a7MOHtRuGx7TuI/EjeubV3Rh3S22cvMb8TX1FjT2m7XObxaSD5LN026Pq7DnkvYXwX9SpYD1ZG7X+B3A9xK5A1BWbY1/Uh1Mukk7xZ8rnjsedf/AJXWBJIw+6B9nLy2LTCrX22rTZMJ3xLZh3ZJ3OzHiFn0lfUReuAbD34zdredtnfZaATq/T1zmHWa4g9oNimE5d3T6VMnaBKGk2yeMn953qXNANIfSIDE9xdJDYFx2yMN9R3PKx5X3rzoKlkmZsx+6RosCfrtGR5jPmph6DqGcxy1UjSGkCCMnZJquJe4doBsL8+xTp5i3DjWxNOUqIiLUxI/0v6JKaovNSWgm2loH9nlPFo9g8W94KiXEKOropeqqI3Rv3X9l4+Jrhk4cR5L00sHGMEpqqIw1ETXsO47Wn4muGbTxC4tSJWV1JqgjDtIrlpcSHD2ZGktkbycM13+CdIM7QBMOvZ9I2zZ2825Nf5HmuQ0x6Lamj1pqYumgFyRb9tCPrAe0PrDvA2rlqDFnNOTu5Z5rak/a1ReupGLPR+FY5TVLdaGQOt7TdkjPtMOYWeoEosba4h9yx49mRh1XjvC7jBOkORlm1I61n0zABI3i5mx3dY8Cu660TxZXf08905SGix6GvimYJInh7TscPkew8CshaGUREQEREBERAREQEREBEXJY70nYbTOMfWOlkBILIRrapG4vJDRyvcdiiZiO0xEz06xzgBcmw3k7AtfNpHQsyfVwN+1LGPm5QVpRpY+vmL5bhgyjguSyNvLYXHebeVlpm08HYFnn1ERPTXX0szHb0HJpzhTduIU3dKw/IrHf0j4ONtfD3En5BQS2ipyrrcKpjteB3Ln3MeHXs58pql6TcEIIdWxkEWI1XkEbwRqrgdJMP0MqiXNqRTyG516dsrWk8YjGWeAC5luB0Z/ijwKOwCj+lb4OT3NfCfZ28ucxnROhYSabGIJhua+Koik5fu3NPiFy8sT2nceIIIKkR+BUvaD4qy7Aqb4VHua+D2d/KPhOQr8MzjkASu4/oKm+j819swWnH8PzKifU08Oo9JqR8rOhOB4c+RsmI1zIowb+jtEjppbbnOa3VY3kSeW1TrB0lYG1oYytja1oDWtDXgNAFgANXIKF2YZB8HzWTDhdLvy/XNI9TWPgn0d57lNEfSLg52V8Pe63zCy4tMsMd7NfTH/AMsf4lQszDaAbXO8PzVXU9ANgJU+7jwj2M+U8UuIQyfu5WP+w5rvkVkLz02eGNwfFdjgbte3JwPaCM1IeBdLMJa1lVG9rgAHTMGtG76xaPWbyAKsprxbvhTqemtTrlISj/TToogqdaal1YZ9pbshmPED2HcR3jeu5o62KaMSRPD2OF2uabg/nwV9X8SzZmHl/EKGppZTDPG5jxuO8doIycOIWVR4s4bD+vxXoTHNHqWsi6qoiDxnqnY9h7WOGbTyUSaT9D1XATJRuM8eZ6vIVDRy2P7rHgqbaeWimrhbwPSaSJ/WRP1XZaw2seOx7d48xuIUqaOaWQ1Q1fYlAu6Mnb9Zh94eY3rzuKh8by17XNc02cCCHNPYQdnet1hmMkEEOIIILXA2LTuIO4qqJtp/pdaK6vfb0Wi43RLT1k1oahwbJkGSbGS8Dua/yO7sXZLVW0WjMMV6TScSIiLpyIiICIiAiIg1OldQWUUzgSPU1bg2I1iGmx3ZEqDKrDIPdBHC4KmvTk2w+Y/6f/saoWqKlu9lvL5rLrdtnp+Iat1OwHf4KrWRdvzSVzd1/wBd6tZdvkVRtatzKjpYz/EA8VmQ4PGf7ywcyR+C1TTx+auCT6wTYjfLd/1eH+Ki8c/kq/1fP+Ii8fyWx09ooI8Cgmjja2R3o4dK0We67HE3PEgLh6KqLmAki9uC5pWLxlEa05w6GXCi3+NGeR/JYcgt7wWx0HwVtRVXlAMMTDLNf2TtDWkjjc8mlZ+JUNHWYO+spKdjJIpnucGX1iyNzgWm53xua7mFxO2LY/7l19aXMGpaN4VPTW9q23RlFSzTvhniY/Wj149bcWnO1uCzNFMBhjmxKeqia6KmfLGwOHqjVvK4jss3qx95RbbWZifgjWs54Vze0fruVxk7D7wH65LpavRmI41QujiaKeSF87mAXj/Ysc8gjfcujHetJp4YGVvUxMYxrI2BwaALuPrEnuIU1itsY+YyTrWVgghO2YD9cltafCaIi5quzcP+lyUL29oWfT1IHveRVv04R9WfLoZKCiGyQu7tvgsZ8UHutPfdYbam49892XmrgkPwnvIUYiE7pl33RVUnWqIvdtFIB2OOs0nvAb4KQ1G/RX++n/0ov+TlJF1u0vxh5+t+ciKhcF8GZoVilrcc0WoqxtqiBrzawfslbyeMxyvZRzjnQlI276GpvvEM2R5CRot4gc1Kjq1o7fBWH4p2RuKiYiXUWmOnnXE21tE/qqyB8ZN9UnON42Xa4ZHuK2Wi+lr6dxkikcDt1L/spcxdr278tbPaMrKSukHDfTaXq30xBaSYpNcB7HEfDqkOBsLg9m0WBUb6LdHFWKlnpWr1Id6zGkt1uxpOqdVp328tqotpc8L663HL0BS1AkjZIBYOY14B2gOAP4q6rUJdYAsAytYG4Hkri0MyqIiAiKl0FUXyXrGmrQ1Bw3SbpDURyNpmNBjMYklHvPJJAHADVvlv5KOZ66F20OaewrtOkapikcJQ4h4ZqFpF2PAJIzGbTme1RjNjcIdquJafEeIWTUpaZy26V6xXDKkAJyeFQUz91jyIWO3EYHbJG+I/FfYe07HA+CqxK/NWQ3D5jsYTy/JXm4PU2/cvt26pWMyTgPNXhVEbvAuCnlHDu8dwuOtwmCjFVDE9ogc/rHC7dVpBBbe97lcVi+hjqKldN6XBKGBvqR5vdcgZC/Famvw+GZ+u9pvYD2vyWL/QNN8L/wCb/wCVzSk1/wDXH6VTHKR6OroqDB/7S9wNUbSiEtMzQ9uTczlZgz7C8r46Pcdwdjn0lKZ2tkaXubUavVnVFjY32kHZwUdHA6e+Qd/N+S+pMOhtbUPj+S5nRiYmJmeUxnOW8p2f0fjDQ0gxtmBY4G4MMmW0dl7fdXT9KGMQxYfLFE9pdU1A19UtJtqtLybHf1bR3qN4MNjacgeRKtPweG97EcLrqdOJtFpnr/ZztmISpoDpJA+hhM0zGyRNkg9dwDi3LZc3zDW+Cj7Eap09VLNb25XuHK+XlZYkdFGPcF7WvvWVCA3YAlaRW02j5ddxESzqPD5HbwOZaPmVuabBR71RE37xJ8GgrRsqyNw/XerrcZDdr4xz1T8wuuZdZrDoTh8Df7wHcmu/EBWzEwbA48bLQO0njb/HH3cvkAseXSyLte/nl5lRttJvrDs9HcVngqo3xkDWeyN7DmHsc4Ag/MHtCmyygbQ6qjfOySRpOq4OawbCQbjWO0i+4WUz0eK64vZa9Ks1jli1r1tOYbHVCdWOxfLJLr7urVKnVjsTVHYvpEFianDtoXwKBnYspEFAFVEQEREBUsqog+CxWJaQFZSIOG0rwJjvV1douTvUbYt0cNebtJBU7V9JrZ8LLTzYW07lDqIef6ro0qB7Lgea1kug1c3Yy/Ir0RJg4WM/BAoOXnd+jte3+G/uJVt1FXt92bzXoV+BcArTsAHwhMQnMvPh9NH0vgV89fV/5nh+S9AO0eHwBWzo434B4KMQbpQH6XV9r/5fyVPTKr6/8v5Kezo2z6MeCf1aZ9GPBNsG6yBPSar6/wDL+Srr1Z3SeCnsaNs+AeC+ho634AmIN1kCCGtPuy+auNwqud/Dl8Sp7bgA+EK63Ah8IU4gzKBY9Fa938J3eVlw6A1rtrWjmp1ZgnAK+zBQiOUL0vRnOfakA5Bb3D+jONpBcS48VKceDhZcWFtG5EuZ0d0dZE5uqzK4BvvXfxULW7ArFJQgG/YtiphzL4axfVlVFKBERAREQEREBERAREQEREFCFZfCFfRBhupwrbqQLOLVTVUYTlrjRhfJo1stRU6tMGWqdS8F8+ijsW1MSp1KYMtX6KE9EC2nUqnVJgy1gownog7FtOqTqkwZa0Ug7F9tows/ql9iNMGWC2kCuNpQssMVQ1MGWO2nCutiV2yrZMGVGhVRFKBERAREQEREBERAREQEREBERAREQEREFEREFFVEQUKIiAiIgKoREBVREBERAREQEREBERAREQEREBERB//Z"/>
          <p:cNvSpPr txBox="1"/>
          <p:nvPr/>
        </p:nvSpPr>
        <p:spPr>
          <a:xfrm>
            <a:off x="173037" y="-21272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 (</a:t>
            </a:r>
            <a:r>
              <a:rPr lang="en-US" sz="4000" b="1" i="0" u="none">
                <a:solidFill>
                  <a:srgbClr val="0000CC"/>
                </a:solidFill>
                <a:latin typeface="Angsana New"/>
                <a:ea typeface="Angsana New"/>
                <a:cs typeface="Angsana New"/>
                <a:sym typeface="Angsana New"/>
              </a:rPr>
              <a:t>Barrister</a:t>
            </a: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)</a:t>
            </a:r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body" idx="1"/>
          </p:nvPr>
        </p:nvSpPr>
        <p:spPr>
          <a:xfrm>
            <a:off x="179387" y="908050"/>
            <a:ext cx="8785225" cy="56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เส้นทาง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นิติศาสตร์ จบมหาวิทยาลัย ยังไม่สามารถทำงานเป็นทนายว่าความได้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ต้องผ่านการศึกษาและอบรมในสถาบันมีชื่อเรียกว่า Bar </a:t>
            </a:r>
            <a:r>
              <a:rPr lang="en-US" sz="32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(เนติบัณฑิต)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เรียนกฎหมาย ด้านวิธีพิจารณาความ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Keep Terms  คือ การกินข้าว  อบรมมรรยาท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จึงจะมีสิทธิ ได้รับเรียก (Call to the Bar) เป็นเนติบัณฑิตได้ 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6659562" y="2997200"/>
            <a:ext cx="2305050" cy="647700"/>
          </a:xfrm>
          <a:prstGeom prst="rect">
            <a:avLst/>
          </a:prstGeom>
          <a:solidFill>
            <a:srgbClr val="FCD5B5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rgbClr val="002060"/>
                </a:solidFill>
                <a:latin typeface="Angsana New"/>
                <a:ea typeface="Angsana New"/>
                <a:cs typeface="Angsana New"/>
                <a:sym typeface="Angsana New"/>
              </a:rPr>
              <a:t>เรียนทฤษฎี</a:t>
            </a:r>
            <a:endParaRPr/>
          </a:p>
        </p:txBody>
      </p:sp>
      <p:sp>
        <p:nvSpPr>
          <p:cNvPr id="140" name="Google Shape;140;p8"/>
          <p:cNvSpPr txBox="1"/>
          <p:nvPr/>
        </p:nvSpPr>
        <p:spPr>
          <a:xfrm>
            <a:off x="6659562" y="4076700"/>
            <a:ext cx="2305050" cy="720725"/>
          </a:xfrm>
          <a:prstGeom prst="rect">
            <a:avLst/>
          </a:prstGeom>
          <a:solidFill>
            <a:srgbClr val="FCD5B5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ngsana New"/>
              <a:buNone/>
            </a:pPr>
            <a:r>
              <a:rPr lang="en-US" sz="2800" b="1" i="0" u="none">
                <a:solidFill>
                  <a:srgbClr val="002060"/>
                </a:solidFill>
                <a:latin typeface="Angsana New"/>
                <a:ea typeface="Angsana New"/>
                <a:cs typeface="Angsana New"/>
                <a:sym typeface="Angsana New"/>
              </a:rPr>
              <a:t>ฝึกปฏิบัติ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0" y="188912"/>
            <a:ext cx="9144000" cy="7191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ngsana New"/>
              <a:buNone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หน้าที่ของ Barrister </a:t>
            </a:r>
            <a:endParaRPr/>
          </a:p>
        </p:txBody>
      </p:sp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250825" y="981075"/>
            <a:ext cx="8713787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1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ว่าความในศาล</a:t>
            </a:r>
            <a: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endParaRPr/>
          </a:p>
          <a:p>
            <a:pPr marL="342900" marR="0" lvl="0" indent="-8890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ข้อมูลเกี่ยวกับคดี  มาจากการเตรียมคดีของ Solicitor</a:t>
            </a:r>
            <a:endParaRPr/>
          </a:p>
          <a:p>
            <a:pPr marL="342900" marR="0" lvl="0" indent="-88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88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เนติบัณฑิตอาวุโสQueen’s Counsel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อาจได้รับการแต่งตั้งให้เป็นผู้พิพากษาในศาลสูงสุดหรือสภาขุนนาง (House of Lords)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2016</Words>
  <Application>Microsoft Office PowerPoint</Application>
  <PresentationFormat>นำเสนอทางหน้าจอ (4:3)</PresentationFormat>
  <Paragraphs>229</Paragraphs>
  <Slides>32</Slides>
  <Notes>32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41" baseType="lpstr">
      <vt:lpstr>Angsana New</vt:lpstr>
      <vt:lpstr>Arial</vt:lpstr>
      <vt:lpstr>Browallia New</vt:lpstr>
      <vt:lpstr>Brush Script Std</vt:lpstr>
      <vt:lpstr>Calibri</vt:lpstr>
      <vt:lpstr>Comic Sans MS</vt:lpstr>
      <vt:lpstr>TH K2D July8</vt:lpstr>
      <vt:lpstr>TH KoHo</vt:lpstr>
      <vt:lpstr>ชุดรูปแบบของ Office</vt:lpstr>
      <vt:lpstr>2156107 หลักวิชาชีพนักกฎหมาย   Legal Profession</vt:lpstr>
      <vt:lpstr>การปลูกฝังหลักวิชาชีพนักกฎหมายในต่างประเทศ</vt:lpstr>
      <vt:lpstr>ประเทศอังกฤษ </vt:lpstr>
      <vt:lpstr>ระดับก่อนมหาวิทยาลัย</vt:lpstr>
      <vt:lpstr>การเรียนกฎหมาย</vt:lpstr>
      <vt:lpstr>ระดับมหาวิทยาลัย</vt:lpstr>
      <vt:lpstr>เนติบัณฑิต (Barrister)</vt:lpstr>
      <vt:lpstr>เนติบัณฑิต (Barrister)</vt:lpstr>
      <vt:lpstr>หน้าที่ของ Barrister </vt:lpstr>
      <vt:lpstr>ควบคุมการปฏิบัติหน้าที่ของ Barrister</vt:lpstr>
      <vt:lpstr>โซลิซิเตอร์  (Solicitor)</vt:lpstr>
      <vt:lpstr>ควบคุมการปฏิบัติหน้าที่ของ Solicitor</vt:lpstr>
      <vt:lpstr>ศาลสูงหรือศาลสภาขุนนาง (House of  Lords)</vt:lpstr>
      <vt:lpstr> ผู้พิพากษาศาลสูงสุด (House of Lords)  </vt:lpstr>
      <vt:lpstr>เนติบัณฑิตอาวุโส  Queen’s Counsel (QCs.) สู่ศาลสูง</vt:lpstr>
      <vt:lpstr>ปัจจัยที่วิชาชีพในอังกฤษได้รับการยกย่อง</vt:lpstr>
      <vt:lpstr>Profession Solidarity การคว่ำบาตร</vt:lpstr>
      <vt:lpstr>สหรัฐอเมริกา </vt:lpstr>
      <vt:lpstr>สหรัฐอเมริกา </vt:lpstr>
      <vt:lpstr>การกำกับดูแลทนายความ USA</vt:lpstr>
      <vt:lpstr>ผู้พิพากษา สหรัฐอเมริกา </vt:lpstr>
      <vt:lpstr>การกำกับดูแล ผู้พิพากษา สหรัฐอเมริกา </vt:lpstr>
      <vt:lpstr>ABA MODEL CODE OF JUDICIAL CONDUCT (2011 EDITION) </vt:lpstr>
      <vt:lpstr>หลักวิชาชีพกฎหมายในกลุ่มประเทศ Civil Law</vt:lpstr>
      <vt:lpstr>หลักวิชาชีพกฎหมายประเทศฝรั่งเศส</vt:lpstr>
      <vt:lpstr>หลักวิชาชีพกฎหมายประเทศฝรั่งเศส</vt:lpstr>
      <vt:lpstr>หลักวิชาชีพกฎหมายประเทศเยอรมัน</vt:lpstr>
      <vt:lpstr>สรุป เยอรมัน</vt:lpstr>
      <vt:lpstr>การปลูกฝังหลักวิชาชีพกฎหมายในประเทศไทย</vt:lpstr>
      <vt:lpstr>การปลูกฝังหลักวิชาชีพกฎหมายในประเทศไทย</vt:lpstr>
      <vt:lpstr>การปลูกฝังหลักวิชาชีพกฎหมายในประเทศไทย</vt:lpstr>
      <vt:lpstr>การปลูกฝังหลักวิชาชีพกฎหมายในประเทศไทย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2156107 หลักวิชาชีพนักกฎหมาย   Legal Profession</dc:title>
  <dc:creator>Owner</dc:creator>
  <cp:lastModifiedBy>ASUS VivoBooK</cp:lastModifiedBy>
  <cp:revision>3</cp:revision>
  <dcterms:created xsi:type="dcterms:W3CDTF">2013-10-14T01:03:09Z</dcterms:created>
  <dcterms:modified xsi:type="dcterms:W3CDTF">2019-09-16T03:43:59Z</dcterms:modified>
</cp:coreProperties>
</file>