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3" r:id="rId26"/>
    <p:sldId id="280" r:id="rId27"/>
    <p:sldId id="281" r:id="rId28"/>
    <p:sldId id="282"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Lst>
  <p:sldSz cx="9144000" cy="6858000" type="screen4x3"/>
  <p:notesSz cx="6858000" cy="9144000"/>
  <p:defaultTextStyle>
    <a:defPPr>
      <a:defRPr lang="th-TH"/>
    </a:defPPr>
    <a:lvl1pPr algn="l" rtl="0" fontAlgn="base">
      <a:spcBef>
        <a:spcPct val="0"/>
      </a:spcBef>
      <a:spcAft>
        <a:spcPct val="0"/>
      </a:spcAft>
      <a:defRPr sz="2800" kern="1200">
        <a:solidFill>
          <a:schemeClr val="tx1"/>
        </a:solidFill>
        <a:latin typeface="Arial" panose="020B0604020202020204" pitchFamily="34" charset="0"/>
        <a:ea typeface="+mn-ea"/>
        <a:cs typeface="Angsana New" panose="02020603050405020304" pitchFamily="18" charset="-34"/>
      </a:defRPr>
    </a:lvl1pPr>
    <a:lvl2pPr marL="457200" algn="l" rtl="0" fontAlgn="base">
      <a:spcBef>
        <a:spcPct val="0"/>
      </a:spcBef>
      <a:spcAft>
        <a:spcPct val="0"/>
      </a:spcAft>
      <a:defRPr sz="2800" kern="1200">
        <a:solidFill>
          <a:schemeClr val="tx1"/>
        </a:solidFill>
        <a:latin typeface="Arial" panose="020B0604020202020204" pitchFamily="34" charset="0"/>
        <a:ea typeface="+mn-ea"/>
        <a:cs typeface="Angsana New" panose="02020603050405020304" pitchFamily="18" charset="-34"/>
      </a:defRPr>
    </a:lvl2pPr>
    <a:lvl3pPr marL="914400" algn="l" rtl="0" fontAlgn="base">
      <a:spcBef>
        <a:spcPct val="0"/>
      </a:spcBef>
      <a:spcAft>
        <a:spcPct val="0"/>
      </a:spcAft>
      <a:defRPr sz="2800" kern="1200">
        <a:solidFill>
          <a:schemeClr val="tx1"/>
        </a:solidFill>
        <a:latin typeface="Arial" panose="020B0604020202020204" pitchFamily="34" charset="0"/>
        <a:ea typeface="+mn-ea"/>
        <a:cs typeface="Angsana New" panose="02020603050405020304" pitchFamily="18" charset="-34"/>
      </a:defRPr>
    </a:lvl3pPr>
    <a:lvl4pPr marL="1371600" algn="l" rtl="0" fontAlgn="base">
      <a:spcBef>
        <a:spcPct val="0"/>
      </a:spcBef>
      <a:spcAft>
        <a:spcPct val="0"/>
      </a:spcAft>
      <a:defRPr sz="2800" kern="1200">
        <a:solidFill>
          <a:schemeClr val="tx1"/>
        </a:solidFill>
        <a:latin typeface="Arial" panose="020B0604020202020204" pitchFamily="34" charset="0"/>
        <a:ea typeface="+mn-ea"/>
        <a:cs typeface="Angsana New" panose="02020603050405020304" pitchFamily="18" charset="-34"/>
      </a:defRPr>
    </a:lvl4pPr>
    <a:lvl5pPr marL="1828800" algn="l" rtl="0" fontAlgn="base">
      <a:spcBef>
        <a:spcPct val="0"/>
      </a:spcBef>
      <a:spcAft>
        <a:spcPct val="0"/>
      </a:spcAft>
      <a:defRPr sz="2800" kern="1200">
        <a:solidFill>
          <a:schemeClr val="tx1"/>
        </a:solidFill>
        <a:latin typeface="Arial" panose="020B0604020202020204" pitchFamily="34" charset="0"/>
        <a:ea typeface="+mn-ea"/>
        <a:cs typeface="Angsana New" panose="02020603050405020304" pitchFamily="18" charset="-34"/>
      </a:defRPr>
    </a:lvl5pPr>
    <a:lvl6pPr marL="2286000" algn="l" defTabSz="914400" rtl="0" eaLnBrk="1" latinLnBrk="0" hangingPunct="1">
      <a:defRPr sz="2800" kern="1200">
        <a:solidFill>
          <a:schemeClr val="tx1"/>
        </a:solidFill>
        <a:latin typeface="Arial" panose="020B0604020202020204" pitchFamily="34" charset="0"/>
        <a:ea typeface="+mn-ea"/>
        <a:cs typeface="Angsana New" panose="02020603050405020304" pitchFamily="18" charset="-34"/>
      </a:defRPr>
    </a:lvl6pPr>
    <a:lvl7pPr marL="2743200" algn="l" defTabSz="914400" rtl="0" eaLnBrk="1" latinLnBrk="0" hangingPunct="1">
      <a:defRPr sz="2800" kern="1200">
        <a:solidFill>
          <a:schemeClr val="tx1"/>
        </a:solidFill>
        <a:latin typeface="Arial" panose="020B0604020202020204" pitchFamily="34" charset="0"/>
        <a:ea typeface="+mn-ea"/>
        <a:cs typeface="Angsana New" panose="02020603050405020304" pitchFamily="18" charset="-34"/>
      </a:defRPr>
    </a:lvl7pPr>
    <a:lvl8pPr marL="3200400" algn="l" defTabSz="914400" rtl="0" eaLnBrk="1" latinLnBrk="0" hangingPunct="1">
      <a:defRPr sz="2800" kern="1200">
        <a:solidFill>
          <a:schemeClr val="tx1"/>
        </a:solidFill>
        <a:latin typeface="Arial" panose="020B0604020202020204" pitchFamily="34" charset="0"/>
        <a:ea typeface="+mn-ea"/>
        <a:cs typeface="Angsana New" panose="02020603050405020304" pitchFamily="18" charset="-34"/>
      </a:defRPr>
    </a:lvl8pPr>
    <a:lvl9pPr marL="3657600" algn="l" defTabSz="914400" rtl="0" eaLnBrk="1" latinLnBrk="0" hangingPunct="1">
      <a:defRPr sz="2800" kern="1200">
        <a:solidFill>
          <a:schemeClr val="tx1"/>
        </a:solidFill>
        <a:latin typeface="Arial" panose="020B0604020202020204" pitchFamily="34" charset="0"/>
        <a:ea typeface="+mn-ea"/>
        <a:cs typeface="Angsana New" panose="02020603050405020304" pitchFamily="18" charset="-34"/>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5F7"/>
    <a:srgbClr val="FEE3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08" autoAdjust="0"/>
    <p:restoredTop sz="94660"/>
  </p:normalViewPr>
  <p:slideViewPr>
    <p:cSldViewPr>
      <p:cViewPr varScale="1">
        <p:scale>
          <a:sx n="129" d="100"/>
          <a:sy n="129" d="100"/>
        </p:scale>
        <p:origin x="15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สไลด์ชื่อเรื่อง">
    <p:spTree>
      <p:nvGrpSpPr>
        <p:cNvPr id="1" name=""/>
        <p:cNvGrpSpPr/>
        <p:nvPr/>
      </p:nvGrpSpPr>
      <p:grpSpPr>
        <a:xfrm>
          <a:off x="0" y="0"/>
          <a:ext cx="0" cy="0"/>
          <a:chOff x="0" y="0"/>
          <a:chExt cx="0" cy="0"/>
        </a:xfrm>
      </p:grpSpPr>
      <p:pic>
        <p:nvPicPr>
          <p:cNvPr id="4" name="Picture 7" descr="template6.jpg">
            <a:extLst>
              <a:ext uri="{FF2B5EF4-FFF2-40B4-BE49-F238E27FC236}">
                <a16:creationId xmlns:a16="http://schemas.microsoft.com/office/drawing/2014/main" id="{0170AF65-EC9C-49EC-95FF-0EEEBA5971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th-TH"/>
              <a:t>คลิกเพื่อแก้ไขสไตล์ชื่อเรื่องต้นแบบ</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h-TH"/>
              <a:t>คลิกเพื่อแก้ไขสไตล์ชื่อเรื่องรองต้นแบบ</a:t>
            </a:r>
          </a:p>
        </p:txBody>
      </p:sp>
      <p:sp>
        <p:nvSpPr>
          <p:cNvPr id="5" name="Date Placeholder 3">
            <a:extLst>
              <a:ext uri="{FF2B5EF4-FFF2-40B4-BE49-F238E27FC236}">
                <a16:creationId xmlns:a16="http://schemas.microsoft.com/office/drawing/2014/main" id="{24C4669D-0487-4071-80D0-CF8D96E942C4}"/>
              </a:ext>
            </a:extLst>
          </p:cNvPr>
          <p:cNvSpPr>
            <a:spLocks noGrp="1"/>
          </p:cNvSpPr>
          <p:nvPr>
            <p:ph type="dt" sz="half" idx="10"/>
          </p:nvPr>
        </p:nvSpPr>
        <p:spPr/>
        <p:txBody>
          <a:bodyPr/>
          <a:lstStyle>
            <a:lvl1pPr>
              <a:defRPr/>
            </a:lvl1pPr>
          </a:lstStyle>
          <a:p>
            <a:pPr>
              <a:defRPr/>
            </a:pPr>
            <a:fld id="{976896E3-6C5B-4D7C-A4EF-DE733778F16D}" type="datetimeFigureOut">
              <a:rPr lang="th-TH"/>
              <a:pPr>
                <a:defRPr/>
              </a:pPr>
              <a:t>07/02/66</a:t>
            </a:fld>
            <a:endParaRPr lang="th-TH" dirty="0"/>
          </a:p>
        </p:txBody>
      </p:sp>
      <p:sp>
        <p:nvSpPr>
          <p:cNvPr id="6" name="Footer Placeholder 4">
            <a:extLst>
              <a:ext uri="{FF2B5EF4-FFF2-40B4-BE49-F238E27FC236}">
                <a16:creationId xmlns:a16="http://schemas.microsoft.com/office/drawing/2014/main" id="{A429F9F3-6AD1-409C-A713-64D32D2D77F4}"/>
              </a:ext>
            </a:extLst>
          </p:cNvPr>
          <p:cNvSpPr>
            <a:spLocks noGrp="1"/>
          </p:cNvSpPr>
          <p:nvPr>
            <p:ph type="ftr" sz="quarter" idx="11"/>
          </p:nvPr>
        </p:nvSpPr>
        <p:spPr/>
        <p:txBody>
          <a:bodyPr/>
          <a:lstStyle>
            <a:lvl1pPr>
              <a:defRPr/>
            </a:lvl1pPr>
          </a:lstStyle>
          <a:p>
            <a:pPr>
              <a:defRPr/>
            </a:pPr>
            <a:endParaRPr lang="th-TH" dirty="0"/>
          </a:p>
        </p:txBody>
      </p:sp>
      <p:sp>
        <p:nvSpPr>
          <p:cNvPr id="7" name="Slide Number Placeholder 5">
            <a:extLst>
              <a:ext uri="{FF2B5EF4-FFF2-40B4-BE49-F238E27FC236}">
                <a16:creationId xmlns:a16="http://schemas.microsoft.com/office/drawing/2014/main" id="{04BF1963-FFEE-4FDD-9740-DAD97A8C48CA}"/>
              </a:ext>
            </a:extLst>
          </p:cNvPr>
          <p:cNvSpPr>
            <a:spLocks noGrp="1"/>
          </p:cNvSpPr>
          <p:nvPr>
            <p:ph type="sldNum" sz="quarter" idx="12"/>
          </p:nvPr>
        </p:nvSpPr>
        <p:spPr/>
        <p:txBody>
          <a:bodyPr/>
          <a:lstStyle>
            <a:lvl1pPr>
              <a:defRPr/>
            </a:lvl1pPr>
          </a:lstStyle>
          <a:p>
            <a:fld id="{561CDCF1-F765-4ECF-B38D-C9C02187CB75}" type="slidenum">
              <a:rPr lang="th-TH" altLang="th-TH"/>
              <a:pPr/>
              <a:t>‹#›</a:t>
            </a:fld>
            <a:endParaRPr lang="th-TH" altLang="th-TH" dirty="0"/>
          </a:p>
        </p:txBody>
      </p:sp>
    </p:spTree>
    <p:extLst>
      <p:ext uri="{BB962C8B-B14F-4D97-AF65-F5344CB8AC3E}">
        <p14:creationId xmlns:p14="http://schemas.microsoft.com/office/powerpoint/2010/main" val="1307921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p>
        </p:txBody>
      </p:sp>
      <p:sp>
        <p:nvSpPr>
          <p:cNvPr id="3" name="Vertical Text Placeholder 2"/>
          <p:cNvSpPr>
            <a:spLocks noGrp="1"/>
          </p:cNvSpPr>
          <p:nvPr>
            <p:ph type="body" orient="vert" idx="1"/>
          </p:nvPr>
        </p:nvSpPr>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Date Placeholder 3">
            <a:extLst>
              <a:ext uri="{FF2B5EF4-FFF2-40B4-BE49-F238E27FC236}">
                <a16:creationId xmlns:a16="http://schemas.microsoft.com/office/drawing/2014/main" id="{7E95DDA4-62F6-45A7-A2B0-45C727DEFA5B}"/>
              </a:ext>
            </a:extLst>
          </p:cNvPr>
          <p:cNvSpPr>
            <a:spLocks noGrp="1"/>
          </p:cNvSpPr>
          <p:nvPr>
            <p:ph type="dt" sz="half" idx="10"/>
          </p:nvPr>
        </p:nvSpPr>
        <p:spPr/>
        <p:txBody>
          <a:bodyPr/>
          <a:lstStyle>
            <a:lvl1pPr>
              <a:defRPr/>
            </a:lvl1pPr>
          </a:lstStyle>
          <a:p>
            <a:pPr>
              <a:defRPr/>
            </a:pPr>
            <a:fld id="{937F5742-39F6-4086-91AF-55C3608E4BD8}" type="datetimeFigureOut">
              <a:rPr lang="th-TH"/>
              <a:pPr>
                <a:defRPr/>
              </a:pPr>
              <a:t>07/02/66</a:t>
            </a:fld>
            <a:endParaRPr lang="th-TH" dirty="0"/>
          </a:p>
        </p:txBody>
      </p:sp>
      <p:sp>
        <p:nvSpPr>
          <p:cNvPr id="5" name="Footer Placeholder 4">
            <a:extLst>
              <a:ext uri="{FF2B5EF4-FFF2-40B4-BE49-F238E27FC236}">
                <a16:creationId xmlns:a16="http://schemas.microsoft.com/office/drawing/2014/main" id="{CD0B7DBA-78BF-4746-AD62-0E240F570F47}"/>
              </a:ext>
            </a:extLst>
          </p:cNvPr>
          <p:cNvSpPr>
            <a:spLocks noGrp="1"/>
          </p:cNvSpPr>
          <p:nvPr>
            <p:ph type="ftr" sz="quarter" idx="11"/>
          </p:nvPr>
        </p:nvSpPr>
        <p:spPr/>
        <p:txBody>
          <a:bodyPr/>
          <a:lstStyle>
            <a:lvl1pPr>
              <a:defRPr/>
            </a:lvl1pPr>
          </a:lstStyle>
          <a:p>
            <a:pPr>
              <a:defRPr/>
            </a:pPr>
            <a:endParaRPr lang="th-TH" dirty="0"/>
          </a:p>
        </p:txBody>
      </p:sp>
      <p:sp>
        <p:nvSpPr>
          <p:cNvPr id="6" name="Slide Number Placeholder 5">
            <a:extLst>
              <a:ext uri="{FF2B5EF4-FFF2-40B4-BE49-F238E27FC236}">
                <a16:creationId xmlns:a16="http://schemas.microsoft.com/office/drawing/2014/main" id="{48352AC7-D480-4563-8A39-414FAE64C7A6}"/>
              </a:ext>
            </a:extLst>
          </p:cNvPr>
          <p:cNvSpPr>
            <a:spLocks noGrp="1"/>
          </p:cNvSpPr>
          <p:nvPr>
            <p:ph type="sldNum" sz="quarter" idx="12"/>
          </p:nvPr>
        </p:nvSpPr>
        <p:spPr/>
        <p:txBody>
          <a:bodyPr/>
          <a:lstStyle>
            <a:lvl1pPr>
              <a:defRPr/>
            </a:lvl1pPr>
          </a:lstStyle>
          <a:p>
            <a:fld id="{DA930761-5901-4BE4-A652-818746130B07}" type="slidenum">
              <a:rPr lang="th-TH" altLang="th-TH"/>
              <a:pPr/>
              <a:t>‹#›</a:t>
            </a:fld>
            <a:endParaRPr lang="th-TH" altLang="th-TH" dirty="0"/>
          </a:p>
        </p:txBody>
      </p:sp>
    </p:spTree>
    <p:extLst>
      <p:ext uri="{BB962C8B-B14F-4D97-AF65-F5344CB8AC3E}">
        <p14:creationId xmlns:p14="http://schemas.microsoft.com/office/powerpoint/2010/main" val="3355049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h-TH"/>
              <a:t>คลิกเพื่อแก้ไขสไตล์ชื่อเรื่องต้นแบบ</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Date Placeholder 3">
            <a:extLst>
              <a:ext uri="{FF2B5EF4-FFF2-40B4-BE49-F238E27FC236}">
                <a16:creationId xmlns:a16="http://schemas.microsoft.com/office/drawing/2014/main" id="{13EBD140-0499-4267-B25B-E789895EFE1C}"/>
              </a:ext>
            </a:extLst>
          </p:cNvPr>
          <p:cNvSpPr>
            <a:spLocks noGrp="1"/>
          </p:cNvSpPr>
          <p:nvPr>
            <p:ph type="dt" sz="half" idx="10"/>
          </p:nvPr>
        </p:nvSpPr>
        <p:spPr/>
        <p:txBody>
          <a:bodyPr/>
          <a:lstStyle>
            <a:lvl1pPr>
              <a:defRPr/>
            </a:lvl1pPr>
          </a:lstStyle>
          <a:p>
            <a:pPr>
              <a:defRPr/>
            </a:pPr>
            <a:fld id="{2D3013D3-565F-4993-BDE4-9C05BC6FBF55}" type="datetimeFigureOut">
              <a:rPr lang="th-TH"/>
              <a:pPr>
                <a:defRPr/>
              </a:pPr>
              <a:t>07/02/66</a:t>
            </a:fld>
            <a:endParaRPr lang="th-TH" dirty="0"/>
          </a:p>
        </p:txBody>
      </p:sp>
      <p:sp>
        <p:nvSpPr>
          <p:cNvPr id="5" name="Footer Placeholder 4">
            <a:extLst>
              <a:ext uri="{FF2B5EF4-FFF2-40B4-BE49-F238E27FC236}">
                <a16:creationId xmlns:a16="http://schemas.microsoft.com/office/drawing/2014/main" id="{C4227CC2-6DAB-49B8-8FF9-0DE1B3258D84}"/>
              </a:ext>
            </a:extLst>
          </p:cNvPr>
          <p:cNvSpPr>
            <a:spLocks noGrp="1"/>
          </p:cNvSpPr>
          <p:nvPr>
            <p:ph type="ftr" sz="quarter" idx="11"/>
          </p:nvPr>
        </p:nvSpPr>
        <p:spPr/>
        <p:txBody>
          <a:bodyPr/>
          <a:lstStyle>
            <a:lvl1pPr>
              <a:defRPr/>
            </a:lvl1pPr>
          </a:lstStyle>
          <a:p>
            <a:pPr>
              <a:defRPr/>
            </a:pPr>
            <a:endParaRPr lang="th-TH" dirty="0"/>
          </a:p>
        </p:txBody>
      </p:sp>
      <p:sp>
        <p:nvSpPr>
          <p:cNvPr id="6" name="Slide Number Placeholder 5">
            <a:extLst>
              <a:ext uri="{FF2B5EF4-FFF2-40B4-BE49-F238E27FC236}">
                <a16:creationId xmlns:a16="http://schemas.microsoft.com/office/drawing/2014/main" id="{6AEA6ABA-13AF-4A17-A470-A241E234B282}"/>
              </a:ext>
            </a:extLst>
          </p:cNvPr>
          <p:cNvSpPr>
            <a:spLocks noGrp="1"/>
          </p:cNvSpPr>
          <p:nvPr>
            <p:ph type="sldNum" sz="quarter" idx="12"/>
          </p:nvPr>
        </p:nvSpPr>
        <p:spPr/>
        <p:txBody>
          <a:bodyPr/>
          <a:lstStyle>
            <a:lvl1pPr>
              <a:defRPr/>
            </a:lvl1pPr>
          </a:lstStyle>
          <a:p>
            <a:fld id="{8BBD2E2D-2609-4B3E-B67B-409ACEEB7F0E}" type="slidenum">
              <a:rPr lang="th-TH" altLang="th-TH"/>
              <a:pPr/>
              <a:t>‹#›</a:t>
            </a:fld>
            <a:endParaRPr lang="th-TH" altLang="th-TH" dirty="0"/>
          </a:p>
        </p:txBody>
      </p:sp>
    </p:spTree>
    <p:extLst>
      <p:ext uri="{BB962C8B-B14F-4D97-AF65-F5344CB8AC3E}">
        <p14:creationId xmlns:p14="http://schemas.microsoft.com/office/powerpoint/2010/main" val="3433308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p>
        </p:txBody>
      </p:sp>
      <p:sp>
        <p:nvSpPr>
          <p:cNvPr id="3" name="Content Placeholder 2"/>
          <p:cNvSpPr>
            <a:spLocks noGrp="1"/>
          </p:cNvSpPr>
          <p:nvPr>
            <p:ph idx="1"/>
          </p:nvPr>
        </p:nvSpPr>
        <p:spPr/>
        <p:txBody>
          <a:body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Date Placeholder 3">
            <a:extLst>
              <a:ext uri="{FF2B5EF4-FFF2-40B4-BE49-F238E27FC236}">
                <a16:creationId xmlns:a16="http://schemas.microsoft.com/office/drawing/2014/main" id="{F7E6A6BE-DE92-44A7-BC2D-2EB8EC521E32}"/>
              </a:ext>
            </a:extLst>
          </p:cNvPr>
          <p:cNvSpPr>
            <a:spLocks noGrp="1"/>
          </p:cNvSpPr>
          <p:nvPr>
            <p:ph type="dt" sz="half" idx="10"/>
          </p:nvPr>
        </p:nvSpPr>
        <p:spPr/>
        <p:txBody>
          <a:bodyPr/>
          <a:lstStyle>
            <a:lvl1pPr>
              <a:defRPr/>
            </a:lvl1pPr>
          </a:lstStyle>
          <a:p>
            <a:pPr>
              <a:defRPr/>
            </a:pPr>
            <a:fld id="{4E4BE44C-384B-4646-A2D2-24A9B80D5E7B}" type="datetimeFigureOut">
              <a:rPr lang="th-TH"/>
              <a:pPr>
                <a:defRPr/>
              </a:pPr>
              <a:t>07/02/66</a:t>
            </a:fld>
            <a:endParaRPr lang="th-TH" dirty="0"/>
          </a:p>
        </p:txBody>
      </p:sp>
      <p:sp>
        <p:nvSpPr>
          <p:cNvPr id="5" name="Footer Placeholder 4">
            <a:extLst>
              <a:ext uri="{FF2B5EF4-FFF2-40B4-BE49-F238E27FC236}">
                <a16:creationId xmlns:a16="http://schemas.microsoft.com/office/drawing/2014/main" id="{D466B20C-803C-4968-9A0E-1C5703C8FAB0}"/>
              </a:ext>
            </a:extLst>
          </p:cNvPr>
          <p:cNvSpPr>
            <a:spLocks noGrp="1"/>
          </p:cNvSpPr>
          <p:nvPr>
            <p:ph type="ftr" sz="quarter" idx="11"/>
          </p:nvPr>
        </p:nvSpPr>
        <p:spPr/>
        <p:txBody>
          <a:bodyPr/>
          <a:lstStyle>
            <a:lvl1pPr>
              <a:defRPr/>
            </a:lvl1pPr>
          </a:lstStyle>
          <a:p>
            <a:pPr>
              <a:defRPr/>
            </a:pPr>
            <a:endParaRPr lang="th-TH" dirty="0"/>
          </a:p>
        </p:txBody>
      </p:sp>
      <p:sp>
        <p:nvSpPr>
          <p:cNvPr id="6" name="Slide Number Placeholder 5">
            <a:extLst>
              <a:ext uri="{FF2B5EF4-FFF2-40B4-BE49-F238E27FC236}">
                <a16:creationId xmlns:a16="http://schemas.microsoft.com/office/drawing/2014/main" id="{7037F90A-46C5-4CCE-B439-48A6BDA435C0}"/>
              </a:ext>
            </a:extLst>
          </p:cNvPr>
          <p:cNvSpPr>
            <a:spLocks noGrp="1"/>
          </p:cNvSpPr>
          <p:nvPr>
            <p:ph type="sldNum" sz="quarter" idx="12"/>
          </p:nvPr>
        </p:nvSpPr>
        <p:spPr/>
        <p:txBody>
          <a:bodyPr/>
          <a:lstStyle>
            <a:lvl1pPr>
              <a:defRPr/>
            </a:lvl1pPr>
          </a:lstStyle>
          <a:p>
            <a:fld id="{94004221-5455-45E7-A65F-FC68AD5A2CD0}" type="slidenum">
              <a:rPr lang="th-TH" altLang="th-TH"/>
              <a:pPr/>
              <a:t>‹#›</a:t>
            </a:fld>
            <a:endParaRPr lang="th-TH" altLang="th-TH" dirty="0"/>
          </a:p>
        </p:txBody>
      </p:sp>
    </p:spTree>
    <p:extLst>
      <p:ext uri="{BB962C8B-B14F-4D97-AF65-F5344CB8AC3E}">
        <p14:creationId xmlns:p14="http://schemas.microsoft.com/office/powerpoint/2010/main" val="136763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ส่วนหัวของส่วน">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h-TH"/>
              <a:t>คลิกเพื่อแก้ไขสไตล์ชื่อเรื่องต้นแบบ</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h-TH"/>
              <a:t>คลิกเพื่อแก้ไขสไตล์ของข้อความต้นแบบ</a:t>
            </a:r>
          </a:p>
        </p:txBody>
      </p:sp>
      <p:sp>
        <p:nvSpPr>
          <p:cNvPr id="4" name="Date Placeholder 3">
            <a:extLst>
              <a:ext uri="{FF2B5EF4-FFF2-40B4-BE49-F238E27FC236}">
                <a16:creationId xmlns:a16="http://schemas.microsoft.com/office/drawing/2014/main" id="{286B7F0F-805B-4390-9AD6-7F5D879DF6A1}"/>
              </a:ext>
            </a:extLst>
          </p:cNvPr>
          <p:cNvSpPr>
            <a:spLocks noGrp="1"/>
          </p:cNvSpPr>
          <p:nvPr>
            <p:ph type="dt" sz="half" idx="10"/>
          </p:nvPr>
        </p:nvSpPr>
        <p:spPr/>
        <p:txBody>
          <a:bodyPr/>
          <a:lstStyle>
            <a:lvl1pPr>
              <a:defRPr/>
            </a:lvl1pPr>
          </a:lstStyle>
          <a:p>
            <a:pPr>
              <a:defRPr/>
            </a:pPr>
            <a:fld id="{6A5E46B5-4AA4-43E4-9CAC-48F512EE391E}" type="datetimeFigureOut">
              <a:rPr lang="th-TH"/>
              <a:pPr>
                <a:defRPr/>
              </a:pPr>
              <a:t>07/02/66</a:t>
            </a:fld>
            <a:endParaRPr lang="th-TH" dirty="0"/>
          </a:p>
        </p:txBody>
      </p:sp>
      <p:sp>
        <p:nvSpPr>
          <p:cNvPr id="5" name="Footer Placeholder 4">
            <a:extLst>
              <a:ext uri="{FF2B5EF4-FFF2-40B4-BE49-F238E27FC236}">
                <a16:creationId xmlns:a16="http://schemas.microsoft.com/office/drawing/2014/main" id="{107F4C3D-45A4-4948-BA34-46CF6A80A17C}"/>
              </a:ext>
            </a:extLst>
          </p:cNvPr>
          <p:cNvSpPr>
            <a:spLocks noGrp="1"/>
          </p:cNvSpPr>
          <p:nvPr>
            <p:ph type="ftr" sz="quarter" idx="11"/>
          </p:nvPr>
        </p:nvSpPr>
        <p:spPr/>
        <p:txBody>
          <a:bodyPr/>
          <a:lstStyle>
            <a:lvl1pPr>
              <a:defRPr/>
            </a:lvl1pPr>
          </a:lstStyle>
          <a:p>
            <a:pPr>
              <a:defRPr/>
            </a:pPr>
            <a:endParaRPr lang="th-TH" dirty="0"/>
          </a:p>
        </p:txBody>
      </p:sp>
      <p:sp>
        <p:nvSpPr>
          <p:cNvPr id="6" name="Slide Number Placeholder 5">
            <a:extLst>
              <a:ext uri="{FF2B5EF4-FFF2-40B4-BE49-F238E27FC236}">
                <a16:creationId xmlns:a16="http://schemas.microsoft.com/office/drawing/2014/main" id="{B0E5F25A-6437-4E31-9B5D-5ADD502AE2BA}"/>
              </a:ext>
            </a:extLst>
          </p:cNvPr>
          <p:cNvSpPr>
            <a:spLocks noGrp="1"/>
          </p:cNvSpPr>
          <p:nvPr>
            <p:ph type="sldNum" sz="quarter" idx="12"/>
          </p:nvPr>
        </p:nvSpPr>
        <p:spPr/>
        <p:txBody>
          <a:bodyPr/>
          <a:lstStyle>
            <a:lvl1pPr>
              <a:defRPr/>
            </a:lvl1pPr>
          </a:lstStyle>
          <a:p>
            <a:fld id="{D152B3E0-07D0-439D-AB5C-7D7B2028C148}" type="slidenum">
              <a:rPr lang="th-TH" altLang="th-TH"/>
              <a:pPr/>
              <a:t>‹#›</a:t>
            </a:fld>
            <a:endParaRPr lang="th-TH" altLang="th-TH" dirty="0"/>
          </a:p>
        </p:txBody>
      </p:sp>
    </p:spTree>
    <p:extLst>
      <p:ext uri="{BB962C8B-B14F-4D97-AF65-F5344CB8AC3E}">
        <p14:creationId xmlns:p14="http://schemas.microsoft.com/office/powerpoint/2010/main" val="1934032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Date Placeholder 3">
            <a:extLst>
              <a:ext uri="{FF2B5EF4-FFF2-40B4-BE49-F238E27FC236}">
                <a16:creationId xmlns:a16="http://schemas.microsoft.com/office/drawing/2014/main" id="{C03E5C0B-8DA1-442D-80C8-68F931F23E05}"/>
              </a:ext>
            </a:extLst>
          </p:cNvPr>
          <p:cNvSpPr>
            <a:spLocks noGrp="1"/>
          </p:cNvSpPr>
          <p:nvPr>
            <p:ph type="dt" sz="half" idx="10"/>
          </p:nvPr>
        </p:nvSpPr>
        <p:spPr/>
        <p:txBody>
          <a:bodyPr/>
          <a:lstStyle>
            <a:lvl1pPr>
              <a:defRPr/>
            </a:lvl1pPr>
          </a:lstStyle>
          <a:p>
            <a:pPr>
              <a:defRPr/>
            </a:pPr>
            <a:fld id="{73383E38-5143-4C48-8711-D8A800A4D4DF}" type="datetimeFigureOut">
              <a:rPr lang="th-TH"/>
              <a:pPr>
                <a:defRPr/>
              </a:pPr>
              <a:t>07/02/66</a:t>
            </a:fld>
            <a:endParaRPr lang="th-TH" dirty="0"/>
          </a:p>
        </p:txBody>
      </p:sp>
      <p:sp>
        <p:nvSpPr>
          <p:cNvPr id="6" name="Footer Placeholder 4">
            <a:extLst>
              <a:ext uri="{FF2B5EF4-FFF2-40B4-BE49-F238E27FC236}">
                <a16:creationId xmlns:a16="http://schemas.microsoft.com/office/drawing/2014/main" id="{86D1F339-F3C7-4556-9374-E824CBA98CE3}"/>
              </a:ext>
            </a:extLst>
          </p:cNvPr>
          <p:cNvSpPr>
            <a:spLocks noGrp="1"/>
          </p:cNvSpPr>
          <p:nvPr>
            <p:ph type="ftr" sz="quarter" idx="11"/>
          </p:nvPr>
        </p:nvSpPr>
        <p:spPr/>
        <p:txBody>
          <a:bodyPr/>
          <a:lstStyle>
            <a:lvl1pPr>
              <a:defRPr/>
            </a:lvl1pPr>
          </a:lstStyle>
          <a:p>
            <a:pPr>
              <a:defRPr/>
            </a:pPr>
            <a:endParaRPr lang="th-TH" dirty="0"/>
          </a:p>
        </p:txBody>
      </p:sp>
      <p:sp>
        <p:nvSpPr>
          <p:cNvPr id="7" name="Slide Number Placeholder 5">
            <a:extLst>
              <a:ext uri="{FF2B5EF4-FFF2-40B4-BE49-F238E27FC236}">
                <a16:creationId xmlns:a16="http://schemas.microsoft.com/office/drawing/2014/main" id="{76AD980D-0960-42AC-8A1C-8AF7B015BD04}"/>
              </a:ext>
            </a:extLst>
          </p:cNvPr>
          <p:cNvSpPr>
            <a:spLocks noGrp="1"/>
          </p:cNvSpPr>
          <p:nvPr>
            <p:ph type="sldNum" sz="quarter" idx="12"/>
          </p:nvPr>
        </p:nvSpPr>
        <p:spPr/>
        <p:txBody>
          <a:bodyPr/>
          <a:lstStyle>
            <a:lvl1pPr>
              <a:defRPr/>
            </a:lvl1pPr>
          </a:lstStyle>
          <a:p>
            <a:fld id="{33253DAD-C180-4452-B3FC-E6EABD40C12B}" type="slidenum">
              <a:rPr lang="th-TH" altLang="th-TH"/>
              <a:pPr/>
              <a:t>‹#›</a:t>
            </a:fld>
            <a:endParaRPr lang="th-TH" altLang="th-TH" dirty="0"/>
          </a:p>
        </p:txBody>
      </p:sp>
    </p:spTree>
    <p:extLst>
      <p:ext uri="{BB962C8B-B14F-4D97-AF65-F5344CB8AC3E}">
        <p14:creationId xmlns:p14="http://schemas.microsoft.com/office/powerpoint/2010/main" val="3022754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การเปรียบเทียบ">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h-TH"/>
              <a:t>คลิกเพื่อแก้ไขสไตล์ชื่อเรื่องต้นแบบ</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h-TH"/>
              <a:t>คลิกเพื่อแก้ไขสไตล์ของข้อความต้นแบบ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7" name="Date Placeholder 3">
            <a:extLst>
              <a:ext uri="{FF2B5EF4-FFF2-40B4-BE49-F238E27FC236}">
                <a16:creationId xmlns:a16="http://schemas.microsoft.com/office/drawing/2014/main" id="{0627589E-0661-45E8-A02E-C5683C9A5A85}"/>
              </a:ext>
            </a:extLst>
          </p:cNvPr>
          <p:cNvSpPr>
            <a:spLocks noGrp="1"/>
          </p:cNvSpPr>
          <p:nvPr>
            <p:ph type="dt" sz="half" idx="10"/>
          </p:nvPr>
        </p:nvSpPr>
        <p:spPr/>
        <p:txBody>
          <a:bodyPr/>
          <a:lstStyle>
            <a:lvl1pPr>
              <a:defRPr/>
            </a:lvl1pPr>
          </a:lstStyle>
          <a:p>
            <a:pPr>
              <a:defRPr/>
            </a:pPr>
            <a:fld id="{9A2C6AEE-1972-476A-AB60-950D580D0A52}" type="datetimeFigureOut">
              <a:rPr lang="th-TH"/>
              <a:pPr>
                <a:defRPr/>
              </a:pPr>
              <a:t>07/02/66</a:t>
            </a:fld>
            <a:endParaRPr lang="th-TH" dirty="0"/>
          </a:p>
        </p:txBody>
      </p:sp>
      <p:sp>
        <p:nvSpPr>
          <p:cNvPr id="8" name="Footer Placeholder 4">
            <a:extLst>
              <a:ext uri="{FF2B5EF4-FFF2-40B4-BE49-F238E27FC236}">
                <a16:creationId xmlns:a16="http://schemas.microsoft.com/office/drawing/2014/main" id="{5A15E88A-7A54-4E36-9583-7B83C90BDB3C}"/>
              </a:ext>
            </a:extLst>
          </p:cNvPr>
          <p:cNvSpPr>
            <a:spLocks noGrp="1"/>
          </p:cNvSpPr>
          <p:nvPr>
            <p:ph type="ftr" sz="quarter" idx="11"/>
          </p:nvPr>
        </p:nvSpPr>
        <p:spPr/>
        <p:txBody>
          <a:bodyPr/>
          <a:lstStyle>
            <a:lvl1pPr>
              <a:defRPr/>
            </a:lvl1pPr>
          </a:lstStyle>
          <a:p>
            <a:pPr>
              <a:defRPr/>
            </a:pPr>
            <a:endParaRPr lang="th-TH" dirty="0"/>
          </a:p>
        </p:txBody>
      </p:sp>
      <p:sp>
        <p:nvSpPr>
          <p:cNvPr id="9" name="Slide Number Placeholder 5">
            <a:extLst>
              <a:ext uri="{FF2B5EF4-FFF2-40B4-BE49-F238E27FC236}">
                <a16:creationId xmlns:a16="http://schemas.microsoft.com/office/drawing/2014/main" id="{CC993C6A-F566-433E-BD0C-783023C25256}"/>
              </a:ext>
            </a:extLst>
          </p:cNvPr>
          <p:cNvSpPr>
            <a:spLocks noGrp="1"/>
          </p:cNvSpPr>
          <p:nvPr>
            <p:ph type="sldNum" sz="quarter" idx="12"/>
          </p:nvPr>
        </p:nvSpPr>
        <p:spPr/>
        <p:txBody>
          <a:bodyPr/>
          <a:lstStyle>
            <a:lvl1pPr>
              <a:defRPr/>
            </a:lvl1pPr>
          </a:lstStyle>
          <a:p>
            <a:fld id="{374B759E-3835-42D5-9214-66141DA830C4}" type="slidenum">
              <a:rPr lang="th-TH" altLang="th-TH"/>
              <a:pPr/>
              <a:t>‹#›</a:t>
            </a:fld>
            <a:endParaRPr lang="th-TH" altLang="th-TH" dirty="0"/>
          </a:p>
        </p:txBody>
      </p:sp>
    </p:spTree>
    <p:extLst>
      <p:ext uri="{BB962C8B-B14F-4D97-AF65-F5344CB8AC3E}">
        <p14:creationId xmlns:p14="http://schemas.microsoft.com/office/powerpoint/2010/main" val="476029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a:t>คลิกเพื่อแก้ไขสไตล์ชื่อเรื่องต้นแบบ</a:t>
            </a:r>
          </a:p>
        </p:txBody>
      </p:sp>
      <p:sp>
        <p:nvSpPr>
          <p:cNvPr id="3" name="Date Placeholder 3">
            <a:extLst>
              <a:ext uri="{FF2B5EF4-FFF2-40B4-BE49-F238E27FC236}">
                <a16:creationId xmlns:a16="http://schemas.microsoft.com/office/drawing/2014/main" id="{F653411E-0C8D-4D39-A505-F69AA85E38D4}"/>
              </a:ext>
            </a:extLst>
          </p:cNvPr>
          <p:cNvSpPr>
            <a:spLocks noGrp="1"/>
          </p:cNvSpPr>
          <p:nvPr>
            <p:ph type="dt" sz="half" idx="10"/>
          </p:nvPr>
        </p:nvSpPr>
        <p:spPr/>
        <p:txBody>
          <a:bodyPr/>
          <a:lstStyle>
            <a:lvl1pPr>
              <a:defRPr/>
            </a:lvl1pPr>
          </a:lstStyle>
          <a:p>
            <a:pPr>
              <a:defRPr/>
            </a:pPr>
            <a:fld id="{4ABA2026-0096-4C2E-A3BD-0F7BF510F9B5}" type="datetimeFigureOut">
              <a:rPr lang="th-TH"/>
              <a:pPr>
                <a:defRPr/>
              </a:pPr>
              <a:t>07/02/66</a:t>
            </a:fld>
            <a:endParaRPr lang="th-TH" dirty="0"/>
          </a:p>
        </p:txBody>
      </p:sp>
      <p:sp>
        <p:nvSpPr>
          <p:cNvPr id="4" name="Footer Placeholder 4">
            <a:extLst>
              <a:ext uri="{FF2B5EF4-FFF2-40B4-BE49-F238E27FC236}">
                <a16:creationId xmlns:a16="http://schemas.microsoft.com/office/drawing/2014/main" id="{1FF75F49-3490-4B48-AC5E-4F60D2ECC297}"/>
              </a:ext>
            </a:extLst>
          </p:cNvPr>
          <p:cNvSpPr>
            <a:spLocks noGrp="1"/>
          </p:cNvSpPr>
          <p:nvPr>
            <p:ph type="ftr" sz="quarter" idx="11"/>
          </p:nvPr>
        </p:nvSpPr>
        <p:spPr/>
        <p:txBody>
          <a:bodyPr/>
          <a:lstStyle>
            <a:lvl1pPr>
              <a:defRPr/>
            </a:lvl1pPr>
          </a:lstStyle>
          <a:p>
            <a:pPr>
              <a:defRPr/>
            </a:pPr>
            <a:endParaRPr lang="th-TH" dirty="0"/>
          </a:p>
        </p:txBody>
      </p:sp>
      <p:sp>
        <p:nvSpPr>
          <p:cNvPr id="5" name="Slide Number Placeholder 5">
            <a:extLst>
              <a:ext uri="{FF2B5EF4-FFF2-40B4-BE49-F238E27FC236}">
                <a16:creationId xmlns:a16="http://schemas.microsoft.com/office/drawing/2014/main" id="{1EEA39A9-FF3B-407E-B4C3-7B59212B4B92}"/>
              </a:ext>
            </a:extLst>
          </p:cNvPr>
          <p:cNvSpPr>
            <a:spLocks noGrp="1"/>
          </p:cNvSpPr>
          <p:nvPr>
            <p:ph type="sldNum" sz="quarter" idx="12"/>
          </p:nvPr>
        </p:nvSpPr>
        <p:spPr/>
        <p:txBody>
          <a:bodyPr/>
          <a:lstStyle>
            <a:lvl1pPr>
              <a:defRPr/>
            </a:lvl1pPr>
          </a:lstStyle>
          <a:p>
            <a:fld id="{2AD2B2FB-0AFF-47FD-9D36-5242A7AA8F64}" type="slidenum">
              <a:rPr lang="th-TH" altLang="th-TH"/>
              <a:pPr/>
              <a:t>‹#›</a:t>
            </a:fld>
            <a:endParaRPr lang="th-TH" altLang="th-TH" dirty="0"/>
          </a:p>
        </p:txBody>
      </p:sp>
    </p:spTree>
    <p:extLst>
      <p:ext uri="{BB962C8B-B14F-4D97-AF65-F5344CB8AC3E}">
        <p14:creationId xmlns:p14="http://schemas.microsoft.com/office/powerpoint/2010/main" val="354537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ว่างเปล่า">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B3C3C3F-4CFA-4479-96B3-174C11E62857}"/>
              </a:ext>
            </a:extLst>
          </p:cNvPr>
          <p:cNvSpPr>
            <a:spLocks noGrp="1"/>
          </p:cNvSpPr>
          <p:nvPr>
            <p:ph type="dt" sz="half" idx="10"/>
          </p:nvPr>
        </p:nvSpPr>
        <p:spPr/>
        <p:txBody>
          <a:bodyPr/>
          <a:lstStyle>
            <a:lvl1pPr>
              <a:defRPr/>
            </a:lvl1pPr>
          </a:lstStyle>
          <a:p>
            <a:pPr>
              <a:defRPr/>
            </a:pPr>
            <a:fld id="{147DD9D1-1A8D-4779-AD58-081DD2E16CE0}" type="datetimeFigureOut">
              <a:rPr lang="th-TH"/>
              <a:pPr>
                <a:defRPr/>
              </a:pPr>
              <a:t>07/02/66</a:t>
            </a:fld>
            <a:endParaRPr lang="th-TH" dirty="0"/>
          </a:p>
        </p:txBody>
      </p:sp>
      <p:sp>
        <p:nvSpPr>
          <p:cNvPr id="3" name="Footer Placeholder 4">
            <a:extLst>
              <a:ext uri="{FF2B5EF4-FFF2-40B4-BE49-F238E27FC236}">
                <a16:creationId xmlns:a16="http://schemas.microsoft.com/office/drawing/2014/main" id="{38C3CCA7-C361-473F-B88D-585F22EF25D2}"/>
              </a:ext>
            </a:extLst>
          </p:cNvPr>
          <p:cNvSpPr>
            <a:spLocks noGrp="1"/>
          </p:cNvSpPr>
          <p:nvPr>
            <p:ph type="ftr" sz="quarter" idx="11"/>
          </p:nvPr>
        </p:nvSpPr>
        <p:spPr/>
        <p:txBody>
          <a:bodyPr/>
          <a:lstStyle>
            <a:lvl1pPr>
              <a:defRPr/>
            </a:lvl1pPr>
          </a:lstStyle>
          <a:p>
            <a:pPr>
              <a:defRPr/>
            </a:pPr>
            <a:endParaRPr lang="th-TH" dirty="0"/>
          </a:p>
        </p:txBody>
      </p:sp>
      <p:sp>
        <p:nvSpPr>
          <p:cNvPr id="4" name="Slide Number Placeholder 5">
            <a:extLst>
              <a:ext uri="{FF2B5EF4-FFF2-40B4-BE49-F238E27FC236}">
                <a16:creationId xmlns:a16="http://schemas.microsoft.com/office/drawing/2014/main" id="{A2D7C48D-AC12-4D9C-951F-EE188101039F}"/>
              </a:ext>
            </a:extLst>
          </p:cNvPr>
          <p:cNvSpPr>
            <a:spLocks noGrp="1"/>
          </p:cNvSpPr>
          <p:nvPr>
            <p:ph type="sldNum" sz="quarter" idx="12"/>
          </p:nvPr>
        </p:nvSpPr>
        <p:spPr/>
        <p:txBody>
          <a:bodyPr/>
          <a:lstStyle>
            <a:lvl1pPr>
              <a:defRPr/>
            </a:lvl1pPr>
          </a:lstStyle>
          <a:p>
            <a:fld id="{C216C739-4644-44D9-90EF-F411E3891AC4}" type="slidenum">
              <a:rPr lang="th-TH" altLang="th-TH"/>
              <a:pPr/>
              <a:t>‹#›</a:t>
            </a:fld>
            <a:endParaRPr lang="th-TH" altLang="th-TH" dirty="0"/>
          </a:p>
        </p:txBody>
      </p:sp>
    </p:spTree>
    <p:extLst>
      <p:ext uri="{BB962C8B-B14F-4D97-AF65-F5344CB8AC3E}">
        <p14:creationId xmlns:p14="http://schemas.microsoft.com/office/powerpoint/2010/main" val="230051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เนื้อหา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h-TH"/>
              <a:t>คลิกเพื่อแก้ไขสไตล์ชื่อเรื่องต้นแบบ</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h-TH"/>
              <a:t>คลิกเพื่อแก้ไขสไตล์ของข้อความต้นแบบ</a:t>
            </a:r>
          </a:p>
          <a:p>
            <a:pPr lvl="1"/>
            <a:r>
              <a:rPr lang="th-TH"/>
              <a:t>ระดับที่สอง</a:t>
            </a:r>
          </a:p>
          <a:p>
            <a:pPr lvl="2"/>
            <a:r>
              <a:rPr lang="th-TH"/>
              <a:t>ระดับที่สาม</a:t>
            </a:r>
          </a:p>
          <a:p>
            <a:pPr lvl="3"/>
            <a:r>
              <a:rPr lang="th-TH"/>
              <a:t>ระดับที่สี่</a:t>
            </a:r>
          </a:p>
          <a:p>
            <a:pPr lvl="4"/>
            <a:r>
              <a:rPr lang="th-TH"/>
              <a:t>ระดับที่ห้า</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3">
            <a:extLst>
              <a:ext uri="{FF2B5EF4-FFF2-40B4-BE49-F238E27FC236}">
                <a16:creationId xmlns:a16="http://schemas.microsoft.com/office/drawing/2014/main" id="{8617B5F8-3F50-4F05-9A13-FC0C2A7A65BB}"/>
              </a:ext>
            </a:extLst>
          </p:cNvPr>
          <p:cNvSpPr>
            <a:spLocks noGrp="1"/>
          </p:cNvSpPr>
          <p:nvPr>
            <p:ph type="dt" sz="half" idx="10"/>
          </p:nvPr>
        </p:nvSpPr>
        <p:spPr/>
        <p:txBody>
          <a:bodyPr/>
          <a:lstStyle>
            <a:lvl1pPr>
              <a:defRPr/>
            </a:lvl1pPr>
          </a:lstStyle>
          <a:p>
            <a:pPr>
              <a:defRPr/>
            </a:pPr>
            <a:fld id="{DF1C1DF2-E597-4A9C-B71E-600C59E5D003}" type="datetimeFigureOut">
              <a:rPr lang="th-TH"/>
              <a:pPr>
                <a:defRPr/>
              </a:pPr>
              <a:t>07/02/66</a:t>
            </a:fld>
            <a:endParaRPr lang="th-TH" dirty="0"/>
          </a:p>
        </p:txBody>
      </p:sp>
      <p:sp>
        <p:nvSpPr>
          <p:cNvPr id="6" name="Footer Placeholder 4">
            <a:extLst>
              <a:ext uri="{FF2B5EF4-FFF2-40B4-BE49-F238E27FC236}">
                <a16:creationId xmlns:a16="http://schemas.microsoft.com/office/drawing/2014/main" id="{CFCB4612-699C-4D37-A587-F634C7E77880}"/>
              </a:ext>
            </a:extLst>
          </p:cNvPr>
          <p:cNvSpPr>
            <a:spLocks noGrp="1"/>
          </p:cNvSpPr>
          <p:nvPr>
            <p:ph type="ftr" sz="quarter" idx="11"/>
          </p:nvPr>
        </p:nvSpPr>
        <p:spPr/>
        <p:txBody>
          <a:bodyPr/>
          <a:lstStyle>
            <a:lvl1pPr>
              <a:defRPr/>
            </a:lvl1pPr>
          </a:lstStyle>
          <a:p>
            <a:pPr>
              <a:defRPr/>
            </a:pPr>
            <a:endParaRPr lang="th-TH" dirty="0"/>
          </a:p>
        </p:txBody>
      </p:sp>
      <p:sp>
        <p:nvSpPr>
          <p:cNvPr id="7" name="Slide Number Placeholder 5">
            <a:extLst>
              <a:ext uri="{FF2B5EF4-FFF2-40B4-BE49-F238E27FC236}">
                <a16:creationId xmlns:a16="http://schemas.microsoft.com/office/drawing/2014/main" id="{DD9199B6-2C02-4458-9564-F4990215BA2B}"/>
              </a:ext>
            </a:extLst>
          </p:cNvPr>
          <p:cNvSpPr>
            <a:spLocks noGrp="1"/>
          </p:cNvSpPr>
          <p:nvPr>
            <p:ph type="sldNum" sz="quarter" idx="12"/>
          </p:nvPr>
        </p:nvSpPr>
        <p:spPr/>
        <p:txBody>
          <a:bodyPr/>
          <a:lstStyle>
            <a:lvl1pPr>
              <a:defRPr/>
            </a:lvl1pPr>
          </a:lstStyle>
          <a:p>
            <a:fld id="{B95DF571-13FC-47C2-8CD2-B127E571344F}" type="slidenum">
              <a:rPr lang="th-TH" altLang="th-TH"/>
              <a:pPr/>
              <a:t>‹#›</a:t>
            </a:fld>
            <a:endParaRPr lang="th-TH" altLang="th-TH" dirty="0"/>
          </a:p>
        </p:txBody>
      </p:sp>
    </p:spTree>
    <p:extLst>
      <p:ext uri="{BB962C8B-B14F-4D97-AF65-F5344CB8AC3E}">
        <p14:creationId xmlns:p14="http://schemas.microsoft.com/office/powerpoint/2010/main" val="4160779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รูปภาพพร้อมคำอธิบายภาพ">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h-TH"/>
              <a:t>คลิกเพื่อแก้ไขสไตล์ชื่อเรื่องต้นแบบ</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h-TH" noProof="0" dirty="0"/>
              <a:t>คลิกไอคอนเพื่อเพิ่มรูปภาพ</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h-TH"/>
              <a:t>คลิกเพื่อแก้ไขสไตล์ของข้อความต้นแบบ</a:t>
            </a:r>
          </a:p>
        </p:txBody>
      </p:sp>
      <p:sp>
        <p:nvSpPr>
          <p:cNvPr id="5" name="Date Placeholder 3">
            <a:extLst>
              <a:ext uri="{FF2B5EF4-FFF2-40B4-BE49-F238E27FC236}">
                <a16:creationId xmlns:a16="http://schemas.microsoft.com/office/drawing/2014/main" id="{8A43FB99-0CED-440C-9D5F-79C04E93E534}"/>
              </a:ext>
            </a:extLst>
          </p:cNvPr>
          <p:cNvSpPr>
            <a:spLocks noGrp="1"/>
          </p:cNvSpPr>
          <p:nvPr>
            <p:ph type="dt" sz="half" idx="10"/>
          </p:nvPr>
        </p:nvSpPr>
        <p:spPr/>
        <p:txBody>
          <a:bodyPr/>
          <a:lstStyle>
            <a:lvl1pPr>
              <a:defRPr/>
            </a:lvl1pPr>
          </a:lstStyle>
          <a:p>
            <a:pPr>
              <a:defRPr/>
            </a:pPr>
            <a:fld id="{36BF3B9E-5E86-401B-9488-BEBD575D6FF6}" type="datetimeFigureOut">
              <a:rPr lang="th-TH"/>
              <a:pPr>
                <a:defRPr/>
              </a:pPr>
              <a:t>07/02/66</a:t>
            </a:fld>
            <a:endParaRPr lang="th-TH" dirty="0"/>
          </a:p>
        </p:txBody>
      </p:sp>
      <p:sp>
        <p:nvSpPr>
          <p:cNvPr id="6" name="Footer Placeholder 4">
            <a:extLst>
              <a:ext uri="{FF2B5EF4-FFF2-40B4-BE49-F238E27FC236}">
                <a16:creationId xmlns:a16="http://schemas.microsoft.com/office/drawing/2014/main" id="{B59FF211-6C1F-4A91-85ED-9FFA62B82945}"/>
              </a:ext>
            </a:extLst>
          </p:cNvPr>
          <p:cNvSpPr>
            <a:spLocks noGrp="1"/>
          </p:cNvSpPr>
          <p:nvPr>
            <p:ph type="ftr" sz="quarter" idx="11"/>
          </p:nvPr>
        </p:nvSpPr>
        <p:spPr/>
        <p:txBody>
          <a:bodyPr/>
          <a:lstStyle>
            <a:lvl1pPr>
              <a:defRPr/>
            </a:lvl1pPr>
          </a:lstStyle>
          <a:p>
            <a:pPr>
              <a:defRPr/>
            </a:pPr>
            <a:endParaRPr lang="th-TH" dirty="0"/>
          </a:p>
        </p:txBody>
      </p:sp>
      <p:sp>
        <p:nvSpPr>
          <p:cNvPr id="7" name="Slide Number Placeholder 5">
            <a:extLst>
              <a:ext uri="{FF2B5EF4-FFF2-40B4-BE49-F238E27FC236}">
                <a16:creationId xmlns:a16="http://schemas.microsoft.com/office/drawing/2014/main" id="{8869E5E6-9466-4822-9A38-2899A2AC4299}"/>
              </a:ext>
            </a:extLst>
          </p:cNvPr>
          <p:cNvSpPr>
            <a:spLocks noGrp="1"/>
          </p:cNvSpPr>
          <p:nvPr>
            <p:ph type="sldNum" sz="quarter" idx="12"/>
          </p:nvPr>
        </p:nvSpPr>
        <p:spPr/>
        <p:txBody>
          <a:bodyPr/>
          <a:lstStyle>
            <a:lvl1pPr>
              <a:defRPr/>
            </a:lvl1pPr>
          </a:lstStyle>
          <a:p>
            <a:fld id="{01464DFB-8264-41DB-B31A-4D8D33ED9A98}" type="slidenum">
              <a:rPr lang="th-TH" altLang="th-TH"/>
              <a:pPr/>
              <a:t>‹#›</a:t>
            </a:fld>
            <a:endParaRPr lang="th-TH" altLang="th-TH" dirty="0"/>
          </a:p>
        </p:txBody>
      </p:sp>
    </p:spTree>
    <p:extLst>
      <p:ext uri="{BB962C8B-B14F-4D97-AF65-F5344CB8AC3E}">
        <p14:creationId xmlns:p14="http://schemas.microsoft.com/office/powerpoint/2010/main" val="1925387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E7F1ED-13FE-47D5-9005-887D3FE3184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h-TH" altLang="th-TH"/>
              <a:t>คลิกเพื่อแก้ไขสไตล์ชื่อเรื่องต้นแบบ</a:t>
            </a:r>
          </a:p>
        </p:txBody>
      </p:sp>
      <p:sp>
        <p:nvSpPr>
          <p:cNvPr id="1027" name="Text Placeholder 2">
            <a:extLst>
              <a:ext uri="{FF2B5EF4-FFF2-40B4-BE49-F238E27FC236}">
                <a16:creationId xmlns:a16="http://schemas.microsoft.com/office/drawing/2014/main" id="{46F56010-AD2F-4237-A23E-E9464C34341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h-TH" altLang="th-TH"/>
              <a:t>คลิกเพื่อแก้ไขสไตล์ของข้อความต้นแบบ</a:t>
            </a:r>
          </a:p>
          <a:p>
            <a:pPr lvl="1"/>
            <a:r>
              <a:rPr lang="th-TH" altLang="th-TH"/>
              <a:t>ระดับที่สอง</a:t>
            </a:r>
          </a:p>
          <a:p>
            <a:pPr lvl="2"/>
            <a:r>
              <a:rPr lang="th-TH" altLang="th-TH"/>
              <a:t>ระดับที่สาม</a:t>
            </a:r>
          </a:p>
          <a:p>
            <a:pPr lvl="3"/>
            <a:r>
              <a:rPr lang="th-TH" altLang="th-TH"/>
              <a:t>ระดับที่สี่</a:t>
            </a:r>
          </a:p>
          <a:p>
            <a:pPr lvl="4"/>
            <a:r>
              <a:rPr lang="th-TH" altLang="th-TH"/>
              <a:t>ระดับที่ห้า</a:t>
            </a:r>
          </a:p>
        </p:txBody>
      </p:sp>
      <p:sp>
        <p:nvSpPr>
          <p:cNvPr id="4" name="Date Placeholder 3">
            <a:extLst>
              <a:ext uri="{FF2B5EF4-FFF2-40B4-BE49-F238E27FC236}">
                <a16:creationId xmlns:a16="http://schemas.microsoft.com/office/drawing/2014/main" id="{C38F61C0-A785-47D5-9F6D-C8FD5BAEAE7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CCD552F-6DAE-4F86-A4E6-22B841F10D30}" type="datetimeFigureOut">
              <a:rPr lang="th-TH"/>
              <a:pPr>
                <a:defRPr/>
              </a:pPr>
              <a:t>07/02/66</a:t>
            </a:fld>
            <a:endParaRPr lang="th-TH" dirty="0"/>
          </a:p>
        </p:txBody>
      </p:sp>
      <p:sp>
        <p:nvSpPr>
          <p:cNvPr id="5" name="Footer Placeholder 4">
            <a:extLst>
              <a:ext uri="{FF2B5EF4-FFF2-40B4-BE49-F238E27FC236}">
                <a16:creationId xmlns:a16="http://schemas.microsoft.com/office/drawing/2014/main" id="{21BD754A-2494-41E6-B1A0-2FDFB96107A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h-TH" dirty="0"/>
          </a:p>
        </p:txBody>
      </p:sp>
      <p:sp>
        <p:nvSpPr>
          <p:cNvPr id="6" name="Slide Number Placeholder 5">
            <a:extLst>
              <a:ext uri="{FF2B5EF4-FFF2-40B4-BE49-F238E27FC236}">
                <a16:creationId xmlns:a16="http://schemas.microsoft.com/office/drawing/2014/main" id="{52436A81-BFF2-4892-AE10-DB20AD837B4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cs typeface="Cordia New" panose="020B0304020202020204" pitchFamily="34" charset="-34"/>
              </a:defRPr>
            </a:lvl1pPr>
          </a:lstStyle>
          <a:p>
            <a:fld id="{4C8BBB93-83C6-4570-9A72-E6DD43E7CC18}" type="slidenum">
              <a:rPr lang="th-TH" altLang="th-TH"/>
              <a:pPr/>
              <a:t>‹#›</a:t>
            </a:fld>
            <a:endParaRPr lang="th-TH" altLang="th-TH" dirty="0"/>
          </a:p>
        </p:txBody>
      </p:sp>
      <p:pic>
        <p:nvPicPr>
          <p:cNvPr id="1031" name="Picture 6" descr="template6-2.jpg">
            <a:extLst>
              <a:ext uri="{FF2B5EF4-FFF2-40B4-BE49-F238E27FC236}">
                <a16:creationId xmlns:a16="http://schemas.microsoft.com/office/drawing/2014/main" id="{AA650910-80F0-4F5E-86BC-8834456C147E}"/>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cs typeface="Angsana New" pitchFamily="18" charset="-34"/>
        </a:defRPr>
      </a:lvl2pPr>
      <a:lvl3pPr algn="ctr" rtl="0" eaLnBrk="1" fontAlgn="base" hangingPunct="1">
        <a:spcBef>
          <a:spcPct val="0"/>
        </a:spcBef>
        <a:spcAft>
          <a:spcPct val="0"/>
        </a:spcAft>
        <a:defRPr sz="4400">
          <a:solidFill>
            <a:schemeClr val="tx1"/>
          </a:solidFill>
          <a:latin typeface="Calibri" pitchFamily="34" charset="0"/>
          <a:cs typeface="Angsana New" pitchFamily="18" charset="-34"/>
        </a:defRPr>
      </a:lvl3pPr>
      <a:lvl4pPr algn="ctr" rtl="0" eaLnBrk="1" fontAlgn="base" hangingPunct="1">
        <a:spcBef>
          <a:spcPct val="0"/>
        </a:spcBef>
        <a:spcAft>
          <a:spcPct val="0"/>
        </a:spcAft>
        <a:defRPr sz="4400">
          <a:solidFill>
            <a:schemeClr val="tx1"/>
          </a:solidFill>
          <a:latin typeface="Calibri" pitchFamily="34" charset="0"/>
          <a:cs typeface="Angsana New" pitchFamily="18" charset="-34"/>
        </a:defRPr>
      </a:lvl4pPr>
      <a:lvl5pPr algn="ctr" rtl="0" eaLnBrk="1" fontAlgn="base" hangingPunct="1">
        <a:spcBef>
          <a:spcPct val="0"/>
        </a:spcBef>
        <a:spcAft>
          <a:spcPct val="0"/>
        </a:spcAft>
        <a:defRPr sz="4400">
          <a:solidFill>
            <a:schemeClr val="tx1"/>
          </a:solidFill>
          <a:latin typeface="Calibri" pitchFamily="34" charset="0"/>
          <a:cs typeface="Angsana New" pitchFamily="18" charset="-34"/>
        </a:defRPr>
      </a:lvl5pPr>
      <a:lvl6pPr marL="457200" algn="ctr" rtl="0" eaLnBrk="1" fontAlgn="base" hangingPunct="1">
        <a:spcBef>
          <a:spcPct val="0"/>
        </a:spcBef>
        <a:spcAft>
          <a:spcPct val="0"/>
        </a:spcAft>
        <a:defRPr sz="4400">
          <a:solidFill>
            <a:schemeClr val="tx1"/>
          </a:solidFill>
          <a:latin typeface="Calibri" pitchFamily="34" charset="0"/>
          <a:cs typeface="Angsana New" pitchFamily="18" charset="-34"/>
        </a:defRPr>
      </a:lvl6pPr>
      <a:lvl7pPr marL="914400" algn="ctr" rtl="0" eaLnBrk="1" fontAlgn="base" hangingPunct="1">
        <a:spcBef>
          <a:spcPct val="0"/>
        </a:spcBef>
        <a:spcAft>
          <a:spcPct val="0"/>
        </a:spcAft>
        <a:defRPr sz="4400">
          <a:solidFill>
            <a:schemeClr val="tx1"/>
          </a:solidFill>
          <a:latin typeface="Calibri" pitchFamily="34" charset="0"/>
          <a:cs typeface="Angsana New" pitchFamily="18" charset="-34"/>
        </a:defRPr>
      </a:lvl7pPr>
      <a:lvl8pPr marL="1371600" algn="ctr" rtl="0" eaLnBrk="1" fontAlgn="base" hangingPunct="1">
        <a:spcBef>
          <a:spcPct val="0"/>
        </a:spcBef>
        <a:spcAft>
          <a:spcPct val="0"/>
        </a:spcAft>
        <a:defRPr sz="4400">
          <a:solidFill>
            <a:schemeClr val="tx1"/>
          </a:solidFill>
          <a:latin typeface="Calibri" pitchFamily="34" charset="0"/>
          <a:cs typeface="Angsana New" pitchFamily="18" charset="-34"/>
        </a:defRPr>
      </a:lvl8pPr>
      <a:lvl9pPr marL="1828800" algn="ctr" rtl="0" eaLnBrk="1" fontAlgn="base" hangingPunct="1">
        <a:spcBef>
          <a:spcPct val="0"/>
        </a:spcBef>
        <a:spcAft>
          <a:spcPct val="0"/>
        </a:spcAft>
        <a:defRPr sz="4400">
          <a:solidFill>
            <a:schemeClr val="tx1"/>
          </a:solidFill>
          <a:latin typeface="Calibri" pitchFamily="34" charset="0"/>
          <a:cs typeface="Angsana New" pitchFamily="18" charset="-34"/>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9C035020-F263-4D39-9A70-EF23AA39D149}"/>
              </a:ext>
            </a:extLst>
          </p:cNvPr>
          <p:cNvSpPr>
            <a:spLocks noGrp="1"/>
          </p:cNvSpPr>
          <p:nvPr>
            <p:ph type="ctrTitle"/>
          </p:nvPr>
        </p:nvSpPr>
        <p:spPr>
          <a:xfrm>
            <a:off x="2476583" y="2204864"/>
            <a:ext cx="6696744" cy="1470025"/>
          </a:xfrm>
        </p:spPr>
        <p:txBody>
          <a:bodyPr/>
          <a:lstStyle/>
          <a:p>
            <a:pPr>
              <a:lnSpc>
                <a:spcPct val="107000"/>
              </a:lnSpc>
              <a:spcAft>
                <a:spcPts val="800"/>
              </a:spcAft>
            </a:pPr>
            <a:r>
              <a:rPr lang="th-TH" sz="4000" b="1" dirty="0">
                <a:effectLst/>
                <a:latin typeface="TH SarabunPSK" panose="020B0500040200020003" pitchFamily="34" charset="-34"/>
                <a:ea typeface="Calibri" panose="020F0502020204030204" pitchFamily="34" charset="0"/>
                <a:cs typeface="TH SarabunPSK" panose="020B0500040200020003" pitchFamily="34" charset="-34"/>
              </a:rPr>
              <a:t>บทที่ 2</a:t>
            </a:r>
            <a:br>
              <a:rPr lang="en-US" sz="4000" b="1" dirty="0">
                <a:effectLst/>
                <a:latin typeface="TH SarabunPSK" panose="020B0500040200020003" pitchFamily="34" charset="-34"/>
                <a:ea typeface="Calibri" panose="020F0502020204030204" pitchFamily="34" charset="0"/>
                <a:cs typeface="TH SarabunPSK" panose="020B0500040200020003" pitchFamily="34" charset="-34"/>
              </a:rPr>
            </a:br>
            <a:r>
              <a:rPr lang="th-TH" sz="4000" b="1" dirty="0">
                <a:effectLst/>
                <a:latin typeface="TH SarabunPSK" panose="020B0500040200020003" pitchFamily="34" charset="-34"/>
                <a:ea typeface="Calibri" panose="020F0502020204030204" pitchFamily="34" charset="0"/>
                <a:cs typeface="TH SarabunPSK" panose="020B0500040200020003" pitchFamily="34" charset="-34"/>
              </a:rPr>
              <a:t>พัฒนาการของกฎหมายมหาชนในประเทศไทย</a:t>
            </a:r>
            <a:br>
              <a:rPr lang="en-US" sz="4000" b="1" dirty="0">
                <a:effectLst/>
                <a:latin typeface="TH SarabunPSK" panose="020B0500040200020003" pitchFamily="34" charset="-34"/>
                <a:ea typeface="Calibri" panose="020F0502020204030204" pitchFamily="34" charset="0"/>
                <a:cs typeface="TH SarabunPSK" panose="020B0500040200020003" pitchFamily="34" charset="-34"/>
              </a:rPr>
            </a:br>
            <a:endParaRPr lang="th-TH" altLang="th-TH" sz="8000" b="1" dirty="0">
              <a:latin typeface="TH SarabunPSK" panose="020B0500040200020003" pitchFamily="34" charset="-34"/>
              <a:cs typeface="TH SarabunPSK" panose="020B0500040200020003" pitchFamily="34" charset="-34"/>
            </a:endParaRPr>
          </a:p>
        </p:txBody>
      </p:sp>
      <p:sp>
        <p:nvSpPr>
          <p:cNvPr id="2" name="สี่เหลี่ยมผืนผ้า 1">
            <a:extLst>
              <a:ext uri="{FF2B5EF4-FFF2-40B4-BE49-F238E27FC236}">
                <a16:creationId xmlns:a16="http://schemas.microsoft.com/office/drawing/2014/main" id="{C3A91F95-0D3C-4A0F-B137-22067FE41361}"/>
              </a:ext>
            </a:extLst>
          </p:cNvPr>
          <p:cNvSpPr/>
          <p:nvPr/>
        </p:nvSpPr>
        <p:spPr>
          <a:xfrm>
            <a:off x="179512" y="6021287"/>
            <a:ext cx="2232248" cy="720081"/>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
        <p:nvSpPr>
          <p:cNvPr id="3" name="กล่องข้อความ 2">
            <a:extLst>
              <a:ext uri="{FF2B5EF4-FFF2-40B4-BE49-F238E27FC236}">
                <a16:creationId xmlns:a16="http://schemas.microsoft.com/office/drawing/2014/main" id="{1126CAD6-76ED-45A8-B3A4-694F204F6311}"/>
              </a:ext>
            </a:extLst>
          </p:cNvPr>
          <p:cNvSpPr txBox="1"/>
          <p:nvPr/>
        </p:nvSpPr>
        <p:spPr>
          <a:xfrm>
            <a:off x="3131840" y="3151669"/>
            <a:ext cx="4104456" cy="523220"/>
          </a:xfrm>
          <a:prstGeom prst="rect">
            <a:avLst/>
          </a:prstGeom>
          <a:noFill/>
        </p:spPr>
        <p:txBody>
          <a:bodyPr wrap="square" rtlCol="0">
            <a:spAutoFit/>
          </a:bodyPr>
          <a:lstStyle/>
          <a:p>
            <a:r>
              <a:rPr lang="th-TH" dirty="0"/>
              <a:t>อาจารย์ผู้สอน ผศ.ดร.วันฮารงค์ บินอิสร</a:t>
            </a:r>
            <a:r>
              <a:rPr lang="th-TH" dirty="0" err="1"/>
              <a:t>ิส</a:t>
            </a:r>
            <a:endParaRPr lang="th-TH"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836712"/>
            <a:ext cx="7571184" cy="5592663"/>
          </a:xfrm>
        </p:spPr>
        <p:txBody>
          <a:bodyPr/>
          <a:lstStyle/>
          <a:p>
            <a:pPr algn="thaiDist">
              <a:lnSpc>
                <a:spcPct val="107000"/>
              </a:lnSpc>
              <a:spcAft>
                <a:spcPts val="800"/>
              </a:spcAft>
            </a:pPr>
            <a:r>
              <a:rPr lang="th-TH" sz="2400" b="1" dirty="0">
                <a:effectLst/>
                <a:latin typeface="TH Sarabun New" panose="020B0500040200020003" pitchFamily="34" charset="-34"/>
                <a:ea typeface="Calibri" panose="020F0502020204030204" pitchFamily="34" charset="0"/>
                <a:cs typeface="+mj-cs"/>
              </a:rPr>
              <a:t>ระบบกฎหมายของสุโขทัย </a:t>
            </a:r>
            <a:endParaRPr lang="en-US" sz="2400" dirty="0">
              <a:effectLst/>
              <a:latin typeface="TH Sarabun New" panose="020B0500040200020003" pitchFamily="34" charset="-34"/>
              <a:ea typeface="Calibri" panose="020F0502020204030204" pitchFamily="34" charset="0"/>
              <a:cs typeface="+mj-cs"/>
            </a:endParaRPr>
          </a:p>
          <a:p>
            <a:pPr indent="457200" algn="thaiDist">
              <a:lnSpc>
                <a:spcPct val="107000"/>
              </a:lnSpc>
              <a:spcAft>
                <a:spcPts val="800"/>
              </a:spcAft>
            </a:pPr>
            <a:r>
              <a:rPr lang="th-TH" sz="2400" dirty="0">
                <a:effectLst/>
                <a:latin typeface="TH Sarabun New" panose="020B0500040200020003" pitchFamily="34" charset="-34"/>
                <a:ea typeface="Calibri" panose="020F0502020204030204" pitchFamily="34" charset="0"/>
                <a:cs typeface="+mj-cs"/>
              </a:rPr>
              <a:t>หลักฐานเกี่ยวกับกฎหมายในสมัยอาณาจักรสุโขทัยมีอยู่ไม่มากนัก เท่าที่ ปรากฏ</a:t>
            </a:r>
            <a:r>
              <a:rPr lang="th-TH" sz="2400" dirty="0">
                <a:solidFill>
                  <a:srgbClr val="FF0000"/>
                </a:solidFill>
                <a:effectLst/>
                <a:latin typeface="TH Sarabun New" panose="020B0500040200020003" pitchFamily="34" charset="-34"/>
                <a:ea typeface="Calibri" panose="020F0502020204030204" pitchFamily="34" charset="0"/>
                <a:cs typeface="+mj-cs"/>
              </a:rPr>
              <a:t>จากศิลาจารึกพอทำให้มองเห็นได้ว่า </a:t>
            </a:r>
            <a:r>
              <a:rPr lang="th-TH" sz="2400" dirty="0">
                <a:effectLst/>
                <a:latin typeface="TH Sarabun New" panose="020B0500040200020003" pitchFamily="34" charset="-34"/>
                <a:ea typeface="Calibri" panose="020F0502020204030204" pitchFamily="34" charset="0"/>
                <a:cs typeface="+mj-cs"/>
              </a:rPr>
              <a:t>สุโขทัยเป็นเมืองแห่งเสรีภาพ ราษฎรมีสิทธิเท่า เทียมกันทางด้านการยุติธรรม </a:t>
            </a:r>
            <a:r>
              <a:rPr lang="th-TH" sz="2400" dirty="0">
                <a:solidFill>
                  <a:srgbClr val="FF0000"/>
                </a:solidFill>
                <a:effectLst/>
                <a:latin typeface="TH Sarabun New" panose="020B0500040200020003" pitchFamily="34" charset="-34"/>
                <a:ea typeface="Calibri" panose="020F0502020204030204" pitchFamily="34" charset="0"/>
                <a:cs typeface="+mj-cs"/>
              </a:rPr>
              <a:t>ระหว่างลูกเจ้าลูกขุนกับไพร่ฟ้าซึ่งหมายถึงรา</a:t>
            </a:r>
            <a:r>
              <a:rPr lang="th-TH" sz="2400" dirty="0">
                <a:effectLst/>
                <a:latin typeface="TH Sarabun New" panose="020B0500040200020003" pitchFamily="34" charset="-34"/>
                <a:ea typeface="Calibri" panose="020F0502020204030204" pitchFamily="34" charset="0"/>
                <a:cs typeface="+mj-cs"/>
              </a:rPr>
              <a:t>ษฎร แม้ว่าจะต่าง ชนชั้นกัน แต่ในทางยุติธรรมแล้วทุกคนจะได้รับการพิจารณาคดีโดยเท่าเทียมกัน นอกจากนี้ </a:t>
            </a:r>
            <a:r>
              <a:rPr lang="th-TH" sz="2400" dirty="0">
                <a:solidFill>
                  <a:srgbClr val="FF0000"/>
                </a:solidFill>
                <a:effectLst/>
                <a:latin typeface="TH Sarabun New" panose="020B0500040200020003" pitchFamily="34" charset="-34"/>
                <a:ea typeface="Calibri" panose="020F0502020204030204" pitchFamily="34" charset="0"/>
                <a:cs typeface="+mj-cs"/>
              </a:rPr>
              <a:t>ยังพบหลักฐานว่า สุโขทัยมีกฎหมาย</a:t>
            </a:r>
            <a:r>
              <a:rPr lang="th-TH" sz="2400" dirty="0">
                <a:solidFill>
                  <a:srgbClr val="0070C0"/>
                </a:solidFill>
                <a:effectLst/>
                <a:latin typeface="TH Sarabun New" panose="020B0500040200020003" pitchFamily="34" charset="-34"/>
                <a:ea typeface="Calibri" panose="020F0502020204030204" pitchFamily="34" charset="0"/>
                <a:cs typeface="+mj-cs"/>
              </a:rPr>
              <a:t>เกี่ยวกับการคุ้มครองสิทธิในทรัพย์สินของบุคคล กฎหมายเกี่ยวกับสิทธิในที่ดิน และเกี่ยวกับมรดกแล้ว </a:t>
            </a:r>
            <a:endParaRPr lang="en-US" sz="2400" dirty="0">
              <a:solidFill>
                <a:srgbClr val="0070C0"/>
              </a:solidFill>
              <a:effectLst/>
              <a:latin typeface="TH Sarabun New" panose="020B0500040200020003" pitchFamily="34" charset="-34"/>
              <a:ea typeface="Calibri" panose="020F0502020204030204" pitchFamily="34" charset="0"/>
              <a:cs typeface="+mj-cs"/>
            </a:endParaRPr>
          </a:p>
          <a:p>
            <a:pPr indent="457200" algn="thaiDist">
              <a:lnSpc>
                <a:spcPct val="107000"/>
              </a:lnSpc>
              <a:spcAft>
                <a:spcPts val="800"/>
              </a:spcAft>
            </a:pPr>
            <a:r>
              <a:rPr lang="th-TH" sz="2400" dirty="0">
                <a:effectLst/>
                <a:latin typeface="TH Sarabun New" panose="020B0500040200020003" pitchFamily="34" charset="-34"/>
                <a:ea typeface="Calibri" panose="020F0502020204030204" pitchFamily="34" charset="0"/>
                <a:cs typeface="+mj-cs"/>
              </a:rPr>
              <a:t>อาณาจักรสุโขทัยตกเป็นเมืองขึ้นของอาณาจักรกรุงศรีอยุธยาเมื่อปี พ.ศ. 1921 ในรัชสมัยของพระมหาธรรมราชาที่ 2 ต่อมาในปี พ.ศ.1981 เมื่อพระมหาธรรม ราชาที่ 4 สวรรคตลงแล้ว สมเด็จพระบรมไตรโลกนารถ แห่งอาณาจักรกรุงศรีอยุธยาก็เสด็จ ขึ้นมาครองเมืองสุโขทัย และนับตั้งแต่นั้นก็ถือว่าการปกครองของอาณาจักรสุโขทัยก็สิ้นสุดลง โดยสมบูรณ์ </a:t>
            </a:r>
            <a:endParaRPr lang="en-US" sz="2400" dirty="0">
              <a:effectLst/>
              <a:latin typeface="TH Sarabun New" panose="020B0500040200020003" pitchFamily="34" charset="-34"/>
              <a:ea typeface="Calibri" panose="020F0502020204030204" pitchFamily="34" charset="0"/>
              <a:cs typeface="+mj-cs"/>
            </a:endParaRPr>
          </a:p>
          <a:p>
            <a:pPr eaLnBrk="1" hangingPunct="1"/>
            <a:endParaRPr lang="th-TH" altLang="th-TH" sz="2400" dirty="0">
              <a:latin typeface="TH Sarabun New" panose="020B0500040200020003" pitchFamily="34" charset="-34"/>
              <a:cs typeface="TH Sarabun New" panose="020B0500040200020003" pitchFamily="34" charset="-34"/>
            </a:endParaRPr>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203223000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1354369"/>
            <a:ext cx="7355160" cy="5376639"/>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ทางด้านการปกครองนั้น ปัญหาเรื่องเขตแดนพระราชอาณาเขต และการปกครองหัวเมืองประเทศราช เป็นกรณีที่สำคัญ หัวเมืองประเทศราชซึ่งอยู่ห่างไกลสุดเขตพระราชอาณาจักรนั้น ตามสุภาพความเป็นจริงแล้ว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มีการสุวาม</a:t>
            </a:r>
            <a:r>
              <a:rPr lang="th-TH" sz="2400" dirty="0" err="1">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ิภั</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กด</a:t>
            </a:r>
            <a:r>
              <a:rPr lang="th-TH" sz="2400" dirty="0" err="1">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ต่อศูนย์อำนาจอื่นอยู่ด้วยนอกจากราชอาณาจักรสุยาม</a:t>
            </a:r>
            <a:r>
              <a:rPr lang="th-TH" sz="2400" dirty="0">
                <a:effectLst/>
                <a:latin typeface="Calibri" panose="020F0502020204030204" pitchFamily="34" charset="0"/>
                <a:ea typeface="Calibri" panose="020F0502020204030204" pitchFamily="34" charset="0"/>
                <a:cs typeface="TH SarabunPSK" panose="020B0500040200020003" pitchFamily="34" charset="-34"/>
              </a:rPr>
              <a:t> การเข้ามาแผ่อิทธิพลของชาติตะวันตก ได้มีการขอให้กำหนดเส้นเขตแดนที่ชัดเจน ราชอาณาจักรสุยามก็ตระหนักได้ในทันทีว่า มีวัตถุประสงค์เพื่อการ กีดกันทางด้านการค้าซึ่งจะ</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ทำให้ราชอาณาจักรสุยามต้องสูญเสียอิทธิพลในเขตหัวเมืองเหล่านี้</a:t>
            </a:r>
            <a:r>
              <a:rPr lang="th-TH" sz="2400" dirty="0">
                <a:effectLst/>
                <a:latin typeface="Calibri" panose="020F0502020204030204" pitchFamily="34" charset="0"/>
                <a:ea typeface="Calibri" panose="020F0502020204030204" pitchFamily="34" charset="0"/>
                <a:cs typeface="TH SarabunPSK" panose="020B0500040200020003" pitchFamily="34" charset="-34"/>
              </a:rPr>
              <a:t>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06889308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27584" y="1052736"/>
            <a:ext cx="7283152" cy="5376639"/>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ในระยะแรกๆนั้น ราชอาณาจักรสุยามยังไม่พร้อมสำหรับการกำหนดเขตแคน เนื่องจากการปกครอง ระหว่างราชอาณาจักรสุยามกับบรรดาหัวเมืองประเทศราชนั้นมีลักษณะเป็นไปอย่างหลวมๆ เป็นความสัมพันธ์ เกี่ยวข้องกันทางการค้าร่วมกันมากกว่าเป็นการปกครองอย่างเป็นทางการ ต่อมา ในปลายทศวรรษที่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2410</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ราช สำนักที่กรุงเทพฯ ได้ส่ง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“ข้าหลวงต่างพระองค์</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เข้าไปดูแลหัวเมืองตามชายแดน พร้อมกับ การนำระบบการ ปกครองแบบใหม่ที่เรียกว่า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“ระบบเทศาภิบาล”</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ไปใช้ ซึ่งนอกจากจะเป็นการปกครองที่เชื่อมโยงอำนาจปก ครองโดยตรงกับศูนย์กลางอำนาจที่กรุงเทพฯแล้ว ยังเป็นการขยายและคงไว้ซึ่งอิทธิพลของราชอาณาจักร สุยามในเขตหัวเมืองชายแดน และเป็นการป้องกันการรุกเข้ามาของชาติตะวันตกนักล่าอาณานิคมอีกด้วย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3557760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971600" y="1364247"/>
            <a:ext cx="7200800" cy="5376639"/>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ใน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การปฏิรูประบบบริหารราชการส่วนกลาง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พระบาทสุมเด็จพระจุลจอมเกล้าเจ้าอยู่หัวทรงได้ทดลอง ในขั้นต้น โดยจัดระบบการบริหารเขตนครบาล โดยได้ทรงจัดแบ่งสายงานระบบราชการแบบยุโรปเป็นกรมทำหน้าที่ต่าง ๆในทางปกครอง ต่อมาจึงปรับขยายไปเป็นระบบบริหารราชการแผ่นดิน ซึ่ง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แบ่งเป็นกระทรวงต่าง ๆ ในราชการส่วนกลางที่กรุงเทพฯ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4404176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908720"/>
            <a:ext cx="7283152" cy="5664671"/>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การเข้าควบคุมฝ่ายกลาโหมและฝ่ายมหาดไทยของพระบาทสุมเด็จพระจุลจอมเกล้าเจ้าอยู่หัวในช่วงปี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2435-2437</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พระองค์ได้ทรงจัดระบบมหาดไทยเสียใหม่ อันเป็นจุดสำคัญที่ทำให้ โครงสุร้างการบริหาร ราชการแผ่นดินในระบบใหม่สามารถพัฒนาไปได้ ในที่สุด กระบวนการปฏิรูป</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ระบบบริหารราชการส่วนภูมิภาคแบบใหม่ที่เรียกว่า “ระบบเทศาภิบาล”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ก็ได้สุร้างระบบการควบคุมทางการปกครองจากศูนย์กลาง อันได้ แก่ กรุงเทพฯสำเร็จ ข่ายงานของมหาดไทยได้ดึงเอาหน้าที่ใหม่ๆ ของรัฐมาดำเนินการ และราชสำนักสุยามก็ ได้ใช้กลไกของมหาดไทยนี้เองในการสุร้างระบบการปกครอง และ การควบคุมแทนที่ระบบศักดินา ซึ่งมีมาแต่ ดั้งเดิมและล้าสมัยไปแล้ว กลไกดังกล่าวของมหาดไทย ก็คือ ระบบข้าราชการพลเรือน ที่พระองค์ได้ทรงเสียใหม่โดยให้ได้รับพระราชทานเงินเดือนแทนการชักส่วนรายได้ตามระบบ"กินเมือง”ที่เป็นมาแต่เดิม ข้า การจะทำหน้าที่ต่าง ๆ ในนามของรัฐบาลที่กรุงเทพฯ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ดังนั้น ระบบข้าราชการที่ทรงจัดตั้งขึ้นจึงเป็นหนึ่งเดีย</a:t>
            </a:r>
            <a:r>
              <a:rPr lang="th-TH" sz="2400" dirty="0">
                <a:solidFill>
                  <a:srgbClr val="FF0000"/>
                </a:solidFill>
                <a:latin typeface="TH SarabunPSK" panose="020B0500040200020003" pitchFamily="34" charset="-34"/>
                <a:ea typeface="Calibri" panose="020F0502020204030204" pitchFamily="34" charset="0"/>
                <a:cs typeface="Cordia New" panose="020B0304020202020204" pitchFamily="34" charset="-34"/>
              </a:rPr>
              <a:t>ว</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กับอำนาจรวมศูนย์ที่กรุงเทพฯ</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นั่นเอง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2689664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22412" y="980728"/>
            <a:ext cx="7499176" cy="5448647"/>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อย่างไรก็ตาม การ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ขยายอำนาจควบคุมทางปกครองของรัฐบาลที่กรุงเทพ</a:t>
            </a:r>
            <a:r>
              <a:rPr lang="th-TH" sz="2400" dirty="0">
                <a:effectLst/>
                <a:latin typeface="Calibri" panose="020F0502020204030204" pitchFamily="34" charset="0"/>
                <a:ea typeface="Calibri" panose="020F0502020204030204" pitchFamily="34" charset="0"/>
                <a:cs typeface="TH SarabunPSK" panose="020B0500040200020003" pitchFamily="34" charset="-34"/>
              </a:rPr>
              <a:t>ฯนี้ ก็</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มิได้เป็นไปอย่างราบรื่น</a:t>
            </a:r>
            <a:r>
              <a:rPr lang="th-TH" sz="2400" dirty="0">
                <a:effectLst/>
                <a:latin typeface="Calibri" panose="020F0502020204030204" pitchFamily="34" charset="0"/>
                <a:ea typeface="Calibri" panose="020F0502020204030204" pitchFamily="34" charset="0"/>
                <a:cs typeface="TH SarabunPSK" panose="020B0500040200020003" pitchFamily="34" charset="-34"/>
              </a:rPr>
              <a:t> ที</a:t>
            </a:r>
            <a:r>
              <a:rPr lang="th-TH" sz="2400" dirty="0">
                <a:latin typeface="Calibri" panose="020F0502020204030204" pitchFamily="34" charset="0"/>
                <a:ea typeface="Calibri" panose="020F0502020204030204" pitchFamily="34" charset="0"/>
                <a:cs typeface="TH SarabunPSK" panose="020B0500040200020003" pitchFamily="34" charset="-34"/>
              </a:rPr>
              <a:t>เดียว</a:t>
            </a:r>
            <a:r>
              <a:rPr lang="th-TH" sz="2400" dirty="0">
                <a:effectLst/>
                <a:latin typeface="Calibri" panose="020F0502020204030204" pitchFamily="34" charset="0"/>
                <a:ea typeface="Calibri" panose="020F0502020204030204" pitchFamily="34" charset="0"/>
                <a:cs typeface="TH SarabunPSK" panose="020B0500040200020003" pitchFamily="34" charset="-34"/>
              </a:rPr>
              <a:t>นัก การต่อต้านจากกลุ่มต่าง ๆมีอยู่ทั่วไป แต่รัฐบาลก็สามารถจัดการกับการประท้วงในรูปแบบต่าง ๆ ด้วยการดำเนินการ</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ศโล</a:t>
            </a:r>
            <a:r>
              <a:rPr lang="th-TH" sz="2400" dirty="0">
                <a:effectLst/>
                <a:latin typeface="Calibri" panose="020F0502020204030204" pitchFamily="34" charset="0"/>
                <a:ea typeface="Calibri" panose="020F0502020204030204" pitchFamily="34" charset="0"/>
                <a:cs typeface="TH SarabunPSK" panose="020B0500040200020003" pitchFamily="34" charset="-34"/>
              </a:rPr>
              <a:t>บายและวิธีการอันเชี่ยวชาญ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การประท้วงที่มีการจัดตั้งและมีความรุนแรงขั้นเป็นกบฏ ทำให้เกิดความจำเป็นในการก่อตั้งกองทหารประจำการ</a:t>
            </a:r>
            <a:r>
              <a:rPr lang="th-TH" sz="2400" dirty="0">
                <a:effectLst/>
                <a:latin typeface="Calibri" panose="020F0502020204030204" pitchFamily="34" charset="0"/>
                <a:ea typeface="Calibri" panose="020F0502020204030204" pitchFamily="34" charset="0"/>
                <a:cs typeface="TH SarabunPSK" panose="020B0500040200020003" pitchFamily="34" charset="-34"/>
              </a:rPr>
              <a:t> การขยายข่ายงานตำรวจการก่อตั้งระบบศาลยุติธรรม ส่วนกลาง และการปฏิรูปกฎหมาย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r>
              <a:rPr lang="th-TH" sz="2400" dirty="0">
                <a:effectLst/>
                <a:ea typeface="Calibri" panose="020F0502020204030204" pitchFamily="34" charset="0"/>
                <a:cs typeface="TH SarabunPSK" panose="020B0500040200020003" pitchFamily="34" charset="-34"/>
              </a:rPr>
              <a:t>ในการปฏิรูปกองทัพนั้น พระองค์ตั้งพระทัยให้กองทัพมีประสิทธิภาพตามมาตราฐานแบบยุโรป มิใช่ เพื่อ</a:t>
            </a:r>
            <a:r>
              <a:rPr lang="th-TH" sz="2400" dirty="0" err="1">
                <a:effectLst/>
                <a:ea typeface="Calibri" panose="020F0502020204030204" pitchFamily="34" charset="0"/>
                <a:cs typeface="TH SarabunPSK" panose="020B0500040200020003" pitchFamily="34" charset="-34"/>
              </a:rPr>
              <a:t>การทำ</a:t>
            </a:r>
            <a:r>
              <a:rPr lang="th-TH" sz="2400" dirty="0">
                <a:effectLst/>
                <a:ea typeface="Calibri" panose="020F0502020204030204" pitchFamily="34" charset="0"/>
                <a:cs typeface="TH SarabunPSK" panose="020B0500040200020003" pitchFamily="34" charset="-34"/>
              </a:rPr>
              <a:t>สงครามกับชาติตะวันตก แต่เพื่อรักษาความสุงบเรียบร้อยภายในประเทศ และในปี พ.ศ.</a:t>
            </a:r>
            <a:r>
              <a:rPr lang="en-US" sz="2400" dirty="0">
                <a:effectLst/>
                <a:latin typeface="TH SarabunPSK" panose="020B0500040200020003" pitchFamily="34" charset="-34"/>
                <a:ea typeface="Calibri" panose="020F0502020204030204" pitchFamily="34" charset="0"/>
              </a:rPr>
              <a:t>2432</a:t>
            </a:r>
            <a:r>
              <a:rPr lang="th-TH" sz="2400" dirty="0">
                <a:effectLst/>
                <a:latin typeface="TH SarabunPSK" panose="020B0500040200020003" pitchFamily="34" charset="-34"/>
                <a:ea typeface="Calibri" panose="020F0502020204030204" pitchFamily="34" charset="0"/>
              </a:rPr>
              <a:t> ได้มี การ</a:t>
            </a:r>
            <a:r>
              <a:rPr lang="th-TH" sz="2400" dirty="0">
                <a:solidFill>
                  <a:srgbClr val="FF0000"/>
                </a:solidFill>
                <a:effectLst/>
                <a:latin typeface="TH SarabunPSK" panose="020B0500040200020003" pitchFamily="34" charset="-34"/>
                <a:ea typeface="Calibri" panose="020F0502020204030204" pitchFamily="34" charset="0"/>
              </a:rPr>
              <a:t>จัดตั้งกองทหารประจำการขึ้นที่กรุงเทพฯโดยใช้วิธีสมัครแทนการเกณฑ์ </a:t>
            </a:r>
            <a:endParaRPr lang="th-TH" altLang="th-TH" sz="4000" dirty="0">
              <a:solidFill>
                <a:srgbClr val="FF0000"/>
              </a:solidFill>
            </a:endParaRPr>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1253937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12042" y="908720"/>
            <a:ext cx="7427168" cy="5376639"/>
          </a:xfrm>
        </p:spPr>
        <p:txBody>
          <a:bodyPr/>
          <a:lstStyle/>
          <a:p>
            <a:pPr indent="457200" algn="thaiDist">
              <a:lnSpc>
                <a:spcPct val="107000"/>
              </a:lnSpc>
              <a:spcAft>
                <a:spcPts val="800"/>
              </a:spcAft>
            </a:pP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การขยายข่ายงานตำรวจ</a:t>
            </a:r>
            <a:r>
              <a:rPr lang="th-TH" sz="2400" dirty="0">
                <a:effectLst/>
                <a:latin typeface="Calibri" panose="020F0502020204030204" pitchFamily="34" charset="0"/>
                <a:ea typeface="Calibri" panose="020F0502020204030204" pitchFamily="34" charset="0"/>
                <a:cs typeface="TH SarabunPSK" panose="020B0500040200020003" pitchFamily="34" charset="-34"/>
              </a:rPr>
              <a:t>ก็เพื่อช่วยเหลือในการควบคุมสุถานะการณ์ในหัวเมือง แต่การขยายงานตำรวจ ในกรุงเทพฯนั้น เป็น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ผลมาจากความต้องการกำลังตำรวจในการปราบปรามบ่อนการพนัน</a:t>
            </a:r>
            <a:r>
              <a:rPr lang="th-TH" sz="2400" dirty="0">
                <a:effectLst/>
                <a:latin typeface="Calibri" panose="020F0502020204030204" pitchFamily="34" charset="0"/>
                <a:ea typeface="Calibri" panose="020F0502020204030204" pitchFamily="34" charset="0"/>
                <a:cs typeface="TH SarabunPSK" panose="020B0500040200020003" pitchFamily="34" charset="-34"/>
              </a:rPr>
              <a:t>ตามนโยบายของ กระทรวงพระคลังในการปิดบ่อนการพนัน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เมื่อมีการ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ตั้งกองกำลังตำรวจขึ้นที่มีการปฏิรูประบบการศาลยุติธรรม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ซึ่งแต่เดิมมานั้น ศาลยุติธรรมได้ กระจัดกระจายอยู่ในความดูแลของมูลนายทั่วไป และเป็นข้อรังเกียจอย่างหนึ่งของชาวต่างประเทศ เพราะเหตุ ความล่าช้า มีวิธีพิจารณาซับซ้อน มีค่าใช้จ่ายมากมาย โดยจัดรวบรวมศาลยุติธรรมให้มาอยู่ภายใต้การดูแลของ กระทรวงยุติธรรมเพียงแห่งเดียว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ในการปฏิรูปกฎหมาย นั้น ในปี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2435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ได้ทรงว่าจ้างชาวต่างประเทศที่มีความเชี่ยวชาญทางด้าน กฎหมายมาทำหน้าที่เป็นที่ปรึกษา และมีการจัดทำกฎหมายขึ้นตามแบบตะวันตก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โดยทรงเลือกดำเนินการตามแนวทางของระบบกฎหมายภาคพื้นยุโรป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Civil Law)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05287082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1268760"/>
            <a:ext cx="7427168" cy="4525962"/>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การปฏิรูปที่สำคัญยิ่งอีกประการหนึ่ง 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การจัดระบบการบริหารจัดการผู้คนในประเทศ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และ การรักษาความสงบเรียบร้อยในระยะยาว กล่าวคือ ราชอาณาจักรสุยามในสุม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นั้น เป็นสังคมที่</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ประกอบไปด้วย คนหลากหลายเชื้อชาติ หลากหลายภาษาและมีความแตกต่างกันทางด้านพื้นหลังทางประวัติศาสตร์ </a:t>
            </a:r>
            <a:r>
              <a:rPr lang="th-TH" sz="2400" dirty="0">
                <a:effectLst/>
                <a:latin typeface="Calibri" panose="020F0502020204030204" pitchFamily="34" charset="0"/>
                <a:ea typeface="Calibri" panose="020F0502020204030204" pitchFamily="34" charset="0"/>
                <a:cs typeface="TH SarabunPSK" panose="020B0500040200020003" pitchFamily="34" charset="-34"/>
              </a:rPr>
              <a:t>ยิ่งในเขต ป่าเขาของหัวเมืองประเทศราชด้วยแล้ว ผู้คนเหล่านี้ยิ่งต่างอยู่ในการปกครองอย่างหลวมๆ โดยเจ้าประเทศรา รัฐบาลที่กรุงเทพ</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ฯ</a:t>
            </a:r>
            <a:r>
              <a:rPr lang="th-TH" sz="2400" dirty="0">
                <a:effectLst/>
                <a:latin typeface="Calibri" panose="020F0502020204030204" pitchFamily="34" charset="0"/>
                <a:ea typeface="Calibri" panose="020F0502020204030204" pitchFamily="34" charset="0"/>
                <a:cs typeface="TH SarabunPSK" panose="020B0500040200020003" pitchFamily="34" charset="-34"/>
              </a:rPr>
              <a:t> มองการณ์เห็นปัญหาที่จะตามมาจากสาเหตุของความแตกต่างกันเหล่านี้ จึงมุ่งที่จะสร้าง วัฒนธรรมเพื่อ</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เชื่อมโยงชุมชนเชื้อชาติต่าง ๆให้รวมเข้าเป็นหนึ่งเดียวกัน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ทั้งนี้ ด้วยกระบวนการทางศาสนา ภาษา การศึกษา และ อุดมการณ์ในเรื่องชาติ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52638917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1484784"/>
            <a:ext cx="7355160" cy="4525962"/>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ทาง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ด้านศาสนา</a:t>
            </a:r>
            <a:r>
              <a:rPr lang="th-TH" sz="2400" dirty="0">
                <a:effectLst/>
                <a:latin typeface="Calibri" panose="020F0502020204030204" pitchFamily="34" charset="0"/>
                <a:ea typeface="Calibri" panose="020F0502020204030204" pitchFamily="34" charset="0"/>
                <a:cs typeface="TH SarabunPSK" panose="020B0500040200020003" pitchFamily="34" charset="-34"/>
              </a:rPr>
              <a:t>นั้น มุ่งให้พุทธศาสนาเป็นเครื่องร้อยรักระหว่างรัฐบาลกับประชาชน โดยให้มีการควบคุม และ</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กำหนดแนวปฏิบัติทางศาสนา ให้เป็นมาตราฐานแบบเดียวกันทั่วประเทศ</a:t>
            </a:r>
            <a:r>
              <a:rPr lang="th-TH" sz="2400" dirty="0">
                <a:effectLst/>
                <a:latin typeface="Calibri" panose="020F0502020204030204" pitchFamily="34" charset="0"/>
                <a:ea typeface="Calibri" panose="020F0502020204030204" pitchFamily="34" charset="0"/>
                <a:cs typeface="TH SarabunPSK" panose="020B0500040200020003" pitchFamily="34" charset="-34"/>
              </a:rPr>
              <a:t> พร้อมกันก็มีผลไปถึงการศึกษาและด้านภาษา เพราะว่า แต่เดิมสมัยนั้น การศึกษากระทำกันในวัดต่าง ๆ ด้วยการบวชเรียน ในการนี้มี การฝึกพระสงฆ์ให้ทำหน้าที่เป็นครู และ</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เน้นการศึกษาไปที่การใช้ภาษาไทยในการเรียนการสอน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และเมื่อได้ โอนการศึกษาไปให้กระทรวงมหาดไทย ก็มีจุดมุ่งหมายที่สำคัญที่สุดที่จะให้ภาษาไทยเป็นทั้งภาษาพูดและภาษาเขียนที่แพร่หลาย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740139887"/>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1148705"/>
            <a:ext cx="7427168" cy="5592663"/>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ภายใต้โครงการสร้างภาษาเดียว หลักสูตรการศึกษาเดียว และศาสนาหนึ่งเดียวนั้น ก็มี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การพัฒนาแนวความคิด </a:t>
            </a:r>
            <a:r>
              <a:rPr lang="th-TH" sz="2400" dirty="0">
                <a:effectLst/>
                <a:latin typeface="Calibri" panose="020F0502020204030204" pitchFamily="34" charset="0"/>
                <a:ea typeface="Calibri" panose="020F0502020204030204" pitchFamily="34" charset="0"/>
                <a:cs typeface="TH SarabunPSK" panose="020B0500040200020003" pitchFamily="34" charset="-34"/>
              </a:rPr>
              <a:t>หรือ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อุดมการณ์ในเรื่อง “ชาติ” </a:t>
            </a:r>
            <a:r>
              <a:rPr lang="th-TH" sz="2400" dirty="0">
                <a:effectLst/>
                <a:latin typeface="Calibri" panose="020F0502020204030204" pitchFamily="34" charset="0"/>
                <a:ea typeface="Calibri" panose="020F0502020204030204" pitchFamily="34" charset="0"/>
                <a:cs typeface="TH SarabunPSK" panose="020B0500040200020003" pitchFamily="34" charset="-34"/>
              </a:rPr>
              <a:t>อันเป็นชาติหนึ่งเดียว ภายใต้พระมหากษัตริย์แห่งราชอาณาจักรสุยาม ด้วย อุดมการณ์ในเรื่อง”ชาติ” ถูกเน้นย้ำและขยายวงกว้างออกไป เมื่อราชอาณาจักรสุยามปะทะกับอิทธิพล ของชาติตะวันตกนักล่าอาณานิคม และเมื่อมีการกำหนดแนวเขตชายแดนชัดเจนขึ้น ผู้คนที่อาศัยอยู่ตามชาย แคนเหล่านี้ก็</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ถูกโยงเข้ามาสู่ศูนย์กลางอำนาจการปกครองที่กรุงเทพฯ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และทำให้อุดมการณ์เรื่องชาติเป็นจริงขึ้น มาทั้งในทางการเมืองและในทางภูมิศาสตร์ จากเดิมที่หัวเมืองประเทศราชต่างมีชื่อเรียกต่างกันไปตามเชื้อชาติ ของผู้คนที่อาศัยอยู่ เช่น ลาวอีสาน ลาวพายัพ เขมร มลายู หรือ แขก ก็ได้รับการเปลี่ยนแปลงเรียกชื่อเสียใหม่ โดยให้สุอดคล้องกับ</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แนวความคิดในเรื่อง “รัฐชาติ”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ซึ่งหมายถึง “ประชาชนไม่ว่าจะเป็นเชื้อชาติใด ที่อาศัยอยู่ ในเขตแดนที่กำหนดชัดเจน มีความสุวาม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ิภั</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กด</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a:t>
            </a:r>
            <a:r>
              <a:rPr lang="th-TH" sz="2400" dirty="0">
                <a:effectLst/>
                <a:latin typeface="Calibri" panose="020F0502020204030204" pitchFamily="34" charset="0"/>
                <a:ea typeface="Calibri" panose="020F0502020204030204" pitchFamily="34" charset="0"/>
                <a:cs typeface="TH SarabunPSK" panose="020B0500040200020003" pitchFamily="34" charset="-34"/>
              </a:rPr>
              <a:t>ทางการเมืองต่อผู้มีอำนาจสูงสุดคนเดียวกัน”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12074443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1193847"/>
            <a:ext cx="7571184"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ปฏิรูปด้านสังคมที่สำคัญมากที่สุด </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คือ การ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ยกเลิกระบบไพร่และการเลิกทาส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ซึ่งการยกเลิกทั้งสุอง ระบบนี้ เป็นการเปลี่ยนแปลงที่กระทบต่ออำนาจและโครงสร้างของอำนาจทางการเมืองเดิม และอ่อนไหว อย่างยิ่งต่อการเกิดปฏิกิริยาต่อต้าน แต่ด้วยพระปรีชาที่ได้ทรงกระทำอย่างค่อยเป็นค่อยไป ตามขั้นตอน ประกอบไปกับการดำเนินการทางการเมืองด้านอื่น ๆ การยกเลิกระบบไพร่ และ</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การเลิกทาสก็กระทำได้สมบูรณ์โดยไม่มีการสูญเสียเลือดเนื้อแต่อย่างใด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ปฏิรูปราชอาณาจักรสยามไปสู่ความทันสมัย </a:t>
            </a:r>
            <a:r>
              <a:rPr lang="th-TH" sz="2400" dirty="0">
                <a:effectLst/>
                <a:latin typeface="Calibri" panose="020F0502020204030204" pitchFamily="34" charset="0"/>
                <a:ea typeface="Calibri" panose="020F0502020204030204" pitchFamily="34" charset="0"/>
                <a:cs typeface="TH SarabunPSK" panose="020B0500040200020003" pitchFamily="34" charset="-34"/>
              </a:rPr>
              <a:t>ของพระบาทสมเด็จพระจุลจอมเกล้าเจ้าอยู่หัวเป็น กรณีที่ พระองค์ทรงกระทำได้โดยใช้พระราชอำนาจตามกฎหมาย ซึ่งใน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รัฐสมบูรณาญาสิทธิราชย์ </a:t>
            </a: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พระมหากษัตริย์เท่านั้น ที่ทรงมีพระราชอำนาจนี้ เพราะ “ พระบรมราชโองการของพระมหากษัตริย์นั้น 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กฎหมาย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41908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980728"/>
            <a:ext cx="7571184" cy="5448647"/>
          </a:xfrm>
        </p:spPr>
        <p:txBody>
          <a:bodyPr/>
          <a:lstStyle/>
          <a:p>
            <a:pPr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1.2 สมัยอาณาจักรกรุงศรีอยุธยา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แต่เดิมกรุงศรีอยุธยาเป็นชุมนุมเมืองของคนไทยอีกกลุ่มหนึ่งที่ตั้งบ้านเมืองอยู่ แถบลุ่มแม่น้ำเจ้าพระยาทางตอนใต้ของอาณาจักรสุโขทัย กลุ่มคนไทยดังกล่าวนี้มีความเข้ม แข็งขึ้นเรื่อย ๆในขณะที่สุโขทัยเริ่มเสื่อมอำนาจลง เมื่อสิ้นรัชกาลพ่อขุนรามคำแหงมหาราช แล้ว ผู้นำกลุ่มคนไทยที่</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ปรากฎพระนามว่า “พระเจ้าอู่ทอง” ได้ทรงสถาปนากรุงศรีอยุธยาขึ้น เป็นราชธานีเมื่อวันศุกร์ ขึ้น 6 คำ เดือน 5 ปีขาล ตรงกับปี พ.ศ. 1893 และจะคงเป็นราชธานี อยู่ต่อไปอีกนานถึง 417 ปี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กรุงศรีอยุธยาได้ขยายอิทธิพลทางการเมือง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จนอาณาจักรสุโขทัยตกเป็นเมืองขึ้น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เมื่อปีพ.ศ.1921 และเมื่อสิ้นราชวงศ์พระร่วงในปีพ.ศ.1981 อาณาจักรสุโขทัยก็ถูกรวมเข้ากับ อาณาจักรกรุงศรีอยุธยาอย่างสมบูรณ์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33894112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1166019"/>
            <a:ext cx="7427168" cy="4525962"/>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การปฏิรูปโครงสุร้างทางการเมืองการปกครอง การปฏิรูประบบกฎหมาย การปฏิรูประบบการศาล การ ปฏิรูประบบการคลัง และการปฏิรูปสังคมในด้านสิทธิเสุรีภาพของประชาชนตามที่กล่าวมาแล้วข้างต้น ล้วน เป็น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“การใช้หลักกฎหมายมหาชน”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ทั้งสิ้น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แม้ว่า การปฏิรูปของพระองค์ จะทำให้เกิดความขัดแย้งเพราะมีผลกระทบต่อกลุ่มอำนาจเดิม และ เกิด ความรู้สึกเป็นปฏิกิริยาทางต่อต้านอยู่บ้าง แต่ด้วยพระปรีชาและด้วยพระราชกุศโลบายที่พระองค์ทรงดำเนิน การอย่างเชี่ยวชาญและแหลมคม ปัญหาความขัดแย้งทั้งมวลก็หมดสิ้นไป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ราชอาณาจักรสุยามได้ก้าวเข้าสู่ยุคใหม่แห่งความทันสุม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ัย</a:t>
            </a:r>
            <a:r>
              <a:rPr lang="th-TH" sz="2400" dirty="0">
                <a:effectLst/>
                <a:latin typeface="Calibri" panose="020F0502020204030204" pitchFamily="34" charset="0"/>
                <a:ea typeface="Calibri" panose="020F0502020204030204" pitchFamily="34" charset="0"/>
                <a:cs typeface="TH SarabunPSK" panose="020B0500040200020003" pitchFamily="34" charset="-34"/>
              </a:rPr>
              <a:t> เป็นการก้าวสู่ความเป็นอารยประเทศด้วยดี ไม่มีสิ่งใดเหลือเป็นข้อเคืองแค้นคาใจของผู้คนในประเทศนี้ ไม่ว่าจะเป็นคนกลุ่มใด จะเคยมีความขัดแย้ง หรือ เคยสูญเสียสุถานะเดิมมาก่อนหรือไม่ก็ตาม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24779793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08720"/>
            <a:ext cx="7355160"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เราทุกคนคงเห็นด้วยในข้อที่ว่า พระบาทสุมเด็จพระจุลจอมเกล้าเจ้าอยู่หัวได้ทรงปฏิรูปประเทษ ต่าง ๆ ที่กล่าวมาข้างต้น โดยใช้หลักกฎหมายมหาชนทั้งสิ้น และเมื่อถึงวันนี้ วันที่ “ประโยชน์สาธารณ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“สิทธิเสุรีภาพของประชาชน”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กำลังได้รับการพิจารณาและยกย่อง อันเป็นความก้าวหน้าในทางการเมืองการ ปกครองอีกก้าวหนึ่งของประเทศไทย เราจึง</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รํา</a:t>
            </a:r>
            <a:r>
              <a:rPr lang="th-TH" sz="2400" dirty="0">
                <a:effectLst/>
                <a:latin typeface="Calibri" panose="020F0502020204030204" pitchFamily="34" charset="0"/>
                <a:ea typeface="Calibri" panose="020F0502020204030204" pitchFamily="34" charset="0"/>
                <a:cs typeface="TH SarabunPSK" panose="020B0500040200020003" pitchFamily="34" charset="-34"/>
              </a:rPr>
              <a:t>ลึกถึงพระมหากรุณาธิคุณของพระองค์ท่าน ในฐานะที่ทรง เป็นผู้วางรากฐานในเรื่อง “กฎหมายมหาชน” ไว้เมื่อครั้งที่ทรงทำการปฏิรูปพระราชอาณาจักรสุยามในครั้งนั้น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ข้าพระพุทธเจ้าขอตั้งดวงจิต น้อมถวายสักการะดวงพระ</a:t>
            </a:r>
            <a:r>
              <a:rPr lang="th-TH" sz="2400" b="1" dirty="0" err="1">
                <a:effectLst/>
                <a:latin typeface="Calibri" panose="020F0502020204030204" pitchFamily="34" charset="0"/>
                <a:ea typeface="Calibri" panose="020F0502020204030204" pitchFamily="34" charset="0"/>
                <a:cs typeface="TH SarabunPSK" panose="020B0500040200020003" pitchFamily="34" charset="-34"/>
              </a:rPr>
              <a:t>วิญญาน</a:t>
            </a:r>
            <a:r>
              <a:rPr lang="th-TH" sz="2400" b="1" dirty="0">
                <a:effectLst/>
                <a:latin typeface="Calibri" panose="020F0502020204030204" pitchFamily="34" charset="0"/>
                <a:ea typeface="Calibri" panose="020F0502020204030204" pitchFamily="34" charset="0"/>
                <a:cs typeface="TH SarabunPSK" panose="020B0500040200020003" pitchFamily="34" charset="-34"/>
              </a:rPr>
              <a:t>ศักดิ์สิทธิ์แห่ง องค์พระบาทสุมเด็จพระจุลจอมเกล้าเจ้าอยู่หัว รัชกาลที่ </a:t>
            </a:r>
            <a:r>
              <a:rPr lang="en-US" sz="2400" b="1" dirty="0">
                <a:effectLst/>
                <a:latin typeface="TH SarabunPSK" panose="020B0500040200020003" pitchFamily="34" charset="-34"/>
                <a:ea typeface="Calibri" panose="020F0502020204030204" pitchFamily="34" charset="0"/>
                <a:cs typeface="Cordia New" panose="020B0304020202020204" pitchFamily="34" charset="-34"/>
              </a:rPr>
              <a:t>5</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 และขอเชิญชวนมหาชน ชาวไทย ร่วมใจเทอดพระเกียรติพระองค์ท่าน ด้วยการน้อมเกล้าฯ ถวายพระสมัญญา นามแด่พระองค์ท่านเป็น “ </a:t>
            </a:r>
            <a:r>
              <a:rPr lang="th-TH" sz="2400" b="1"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พระบิดาแห่งกฎหมายมหาชน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 ของประเทศ ไทย สืบไป.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29165457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67544" y="764704"/>
            <a:ext cx="7355160" cy="5805488"/>
          </a:xfrm>
        </p:spPr>
        <p:txBody>
          <a:bodyPr/>
          <a:lstStyle/>
          <a:p>
            <a:pPr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การเผยแพร่แนวความคิดเกี่ยวกับกฎหมายมหาชนในประเทศไทยในสมัยรัชกาลที่ </a:t>
            </a:r>
            <a:r>
              <a:rPr lang="en-US" sz="2400" b="1" dirty="0">
                <a:effectLst/>
                <a:latin typeface="TH SarabunPSK" panose="020B0500040200020003" pitchFamily="34" charset="-34"/>
                <a:ea typeface="Calibri" panose="020F0502020204030204" pitchFamily="34" charset="0"/>
                <a:cs typeface="Cordia New" panose="020B0304020202020204" pitchFamily="34" charset="-34"/>
              </a:rPr>
              <a:t>6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การจัดตั้งกรมร่างกฎหมาย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หลังจากการปฏิรูปสังคมในรัชสมัยของพระบาทสุมเด็จพระจุลจอมเกล้าเจ้าอยู่หัวแล้วต่อมา ในสมัยรัชกาลที่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ประเทศไทยเกิดมีความจำเป็นต้องปฏิรูประบบกฎหมาย และระบบการศาลของไทยให้ทันสมัย เพื่อขอยกเลิกสนธิสัญญาสิทธินอกอาณาเขต ที่ทำไว้กับต่างประเทศ ดังนั้น จึงได้มีการจัดตั้งคณะกรรมการร่างประมวลกฎหมายต่าง ๆ ขึ้นหลายคณะ และมีการแต่งตั้ง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นักกฎหมายไทยชาวฝรั่งเศส ให้ดำรงตำแหน่ง เป็น "ที่ปรึกษาในการร่างกฎหมาย”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ใน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2447</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เพื่อเป็นการสนองข้อเรียกร้องของรัฐ บาลฝรั่งเศสในการที่จะยอมแก้ไขสนธิสัญญายกเลิกสิทธินอกอาณาเขต พระบาท สุมเด็จพระมงกุฎเกล้าเจ้าอยู่หัวจึงทรงพระกรุณาโปรดเกล้า ฯ ประกาศตั้ง “กรมร่างกฎหมาย” ขึ้นใน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2466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ในสังกัดกระทรวงยุติธรรมโดยให้มีหน้าที่ชําระประมวลกฎหมายและร่างกฎหมาย อื่น ๆ ด้วย ซึ่งนับว่าเป็นครั้งแรกที่ได้มีการจัดตั้งองค์กรที่มีหน้าที่ในการตรวจพิจารณาร่าง กฎหมายโดยตรงขึ้นในประเทศไทย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1533189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67544" y="980728"/>
            <a:ext cx="7283152" cy="5592663"/>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กรมร่างกฎหมายมีลักษณะเป็นหน่วยงานบริหารโดยทั่วไป คือ เป็นหน่วย งานของรัฐที่ทำหน้าที่ร่างกฎหมาย โดยมี</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การแต่งตั้งคณะกรรมการร่างกฎหมายเฉพาะ เรื่อง </a:t>
            </a:r>
            <a:r>
              <a:rPr lang="th-TH" sz="2400" dirty="0">
                <a:effectLst/>
                <a:latin typeface="Calibri" panose="020F0502020204030204" pitchFamily="34" charset="0"/>
                <a:ea typeface="Calibri" panose="020F0502020204030204" pitchFamily="34" charset="0"/>
                <a:cs typeface="TH SarabunPSK" panose="020B0500040200020003" pitchFamily="34" charset="-34"/>
              </a:rPr>
              <a:t>(</a:t>
            </a:r>
            <a:r>
              <a:rPr lang="en-US" sz="2400" dirty="0">
                <a:effectLst/>
                <a:latin typeface="TH SarabunPSK" panose="020B0500040200020003" pitchFamily="34" charset="-34"/>
                <a:ea typeface="Calibri" panose="020F0502020204030204" pitchFamily="34" charset="0"/>
                <a:cs typeface="Cordia New" panose="020B0304020202020204" pitchFamily="34" charset="-34"/>
              </a:rPr>
              <a:t>ad hoc committee)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เป็นครั้งคราว ซึ่งคณะกรรมการดังกล่าวมิได้มีลักษณะเป็น สุถาบันที่มีการกำหนดคุณสมบัติของผู้ที่ได้รับแต่งตั้งและไม่มีระเบียบการปฏิบัติงานที่เป็น ระบบ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ต่อมาเมื่อมีการเปลี่ยนแปลงการปกครองใน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ได้มีประกาศพระบรมราชโองการเมื่อวันที่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15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สิงหาคม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ให้โอนกรมร่างกฎหมายในกระทรวงยุติธรรม ไปขึ้นต่อ แอณะกรรมการราษฎร” โดยตรง เพื่อความสะดวกในการดำเนินการออก กฎหมาย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จากนั้นได้มีการตราพระราชบัญญัติจัดตั้งกระทรวงและกรม พุทธศักราช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ซึ่งประกาศใช้ในวันที่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12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พฤษภาคม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โดย</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พระราชบัญญัติฉบับนี้ได้บัญญัติให้ กรมร่างกฎหมายเป็นกรมอิสุระที่ขึ้นตรงต่อคณะรัฐมนตรี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57407825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80728"/>
            <a:ext cx="7427168" cy="5448647"/>
          </a:xfrm>
        </p:spPr>
        <p:txBody>
          <a:bodyPr/>
          <a:lstStyle/>
          <a:p>
            <a:pPr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4.</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การปฏิรูปการปกครองหลังจากการเปลี่ยนแปลงการปกครอง คพ.ศ. </a:t>
            </a:r>
            <a:r>
              <a:rPr lang="en-US" sz="2400" b="1" dirty="0">
                <a:effectLst/>
                <a:latin typeface="TH SarabunPSK" panose="020B0500040200020003" pitchFamily="34" charset="-34"/>
                <a:ea typeface="Calibri" panose="020F0502020204030204" pitchFamily="34" charset="0"/>
                <a:cs typeface="Cordia New" panose="020B0304020202020204" pitchFamily="34" charset="-34"/>
              </a:rPr>
              <a:t>2475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4.1</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 การจัดตั้งคณะกรรมการกฤษฎีกาขึ้นใน พ.ศ. </a:t>
            </a:r>
            <a:r>
              <a:rPr lang="en-US" sz="2400" b="1" dirty="0">
                <a:effectLst/>
                <a:latin typeface="TH SarabunPSK" panose="020B0500040200020003" pitchFamily="34" charset="-34"/>
                <a:ea typeface="Calibri" panose="020F0502020204030204" pitchFamily="34" charset="0"/>
                <a:cs typeface="Cordia New" panose="020B0304020202020204" pitchFamily="34" charset="-34"/>
              </a:rPr>
              <a:t>2476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4.1.1</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 แนวความคิดในการจัดตั้งคณะกรรมการกฤษฎีกา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เมื่อได้มีการเปลี่ยนแปลงการปกครองใน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แล้ว รัฐในขณะนั้นโดย ดำริของนายปรีดี พนมยงค์ ประสงค์ที่จะให้มีการ</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จัดตั้งองค์กรขึ้นในประเทศไทยเพื่อทำ หน้าที่พิจารณาข้อพิพาทระหว่างรัฐกับเอกชน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โดยให้มีสุภาพเช่นเดียวกับสุภาแห่งรัฐ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Conseil </a:t>
            </a:r>
            <a:r>
              <a:rPr lang="en-US" sz="2400" dirty="0" err="1">
                <a:effectLst/>
                <a:latin typeface="TH SarabunPSK" panose="020B0500040200020003" pitchFamily="34" charset="-34"/>
                <a:ea typeface="Calibri" panose="020F0502020204030204" pitchFamily="34" charset="0"/>
                <a:cs typeface="Cordia New" panose="020B0304020202020204" pitchFamily="34" charset="-34"/>
              </a:rPr>
              <a:t>d'Etat</a:t>
            </a:r>
            <a:r>
              <a:rPr lang="en-US"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ของฝรั่งเศส ดังปรากฏจากรายงานการประชุมสุภาผู้แทนราษฎร ครั้งที่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39/2476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วิสามัญ) วันพุธที่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ธันวาคม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ดังนี้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66828213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1052736"/>
            <a:ext cx="7499176" cy="5520655"/>
          </a:xfrm>
        </p:spPr>
        <p:txBody>
          <a:bodyPr/>
          <a:lstStyle/>
          <a:p>
            <a:pPr algn="thaiDist"/>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หลวงประดิษฐ์มนูธรรม แถลงว่า เรื่องคณะกรรมการกฤษฎีกานี้เป็นเรื่องค้าง มาตั้งแต่รัฐบาลที่ได้ตั้งขึ้นภายหลังพระราชทานรัฐธรรมนูญแล้วว่า เราจะยก ฐานะของกรมร่างกฎหมายให้มีสุภาพเป็นศาลปกครองอย่างที่เขาได้กระทำมา แล้วหลายประเทศ ความคิดอันนั้นมาภายหลังนี้ เราก็ได้กลับนำมาใช้อีกใน เวลาปัจจุบันนี้ คือ เรามีประสงค์อยากให้มีคณะกรรมาธิการคณะหนึ่ง ให้มีหน้า ที่จัดร่างกฎหมาย สำหรับหน้าที่อื่น ๆ ทั่วไปจะให้มีอำนาจพิจารณาพิพากษา คดีปกครอง ข้อนี้เป็นปัญหาสำคัญอยู่ อะไรที่เราเรียกว่า คดีปกครอง เวลานี้ เรา</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ยังไม่มีกฎหมายวางไว้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เราเพียงแต่ทำเช่นนี้ให้เป็นรูปขึ้นว่า ถ้ามีกฎหมาย บัญญัติไว้เป็นคดีปกครองที่จะให้ว่ากล่าวทางคณะกรรมการกฤษฎีกาแล้ว คณะกรรมการกฤษฎีกาก็มีหน้าที่ต่อไป ถ้า</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ยังไม่มีกฎหมาย คณะกรรมการ กฤษฎีกาก็ทำหน้าที่กฎหมาย หน้าที่ปกครองจะทำเมื่อมีกฎหมายอีกอันหนึ่ง</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ตลอดจนวิธีการพิจารณาที่ศาลปกครองที่เราใช้ว่าคณะกรรมการกฤษฎีกานี้ ก็ เพราะสัญญาทางพระราชไมตรีวางอำนาจศาล</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54255135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1124744"/>
            <a:ext cx="6923112" cy="5304631"/>
          </a:xfrm>
        </p:spPr>
        <p:txBody>
          <a:bodyPr/>
          <a:lstStyle/>
          <a:p>
            <a:pPr marL="0" indent="0" algn="thaiDist">
              <a:buNone/>
            </a:pPr>
            <a:r>
              <a:rPr lang="th-TH" sz="2400" dirty="0">
                <a:effectLst/>
                <a:latin typeface="TH SarabunPSK" panose="020B0500040200020003" pitchFamily="34" charset="-34"/>
                <a:ea typeface="Calibri" panose="020F0502020204030204" pitchFamily="34" charset="0"/>
                <a:cs typeface="Cordia New" panose="020B0304020202020204" pitchFamily="34" charset="-34"/>
              </a:rPr>
              <a:t>ถ้าเราเรียกว่าศาลปกครองแล้ว อาจเปิดช่องให้เขามีหนทางเกี่ยวข้องได้ แต่ความจริงถึงแม้ว่าจะเรียกตรง ๆ ก็ เกี่ยวข้องไม่ได้ แต่เพื่อป้องกันไม่เปิดโอกาสุให้เขายื่นมือเข้ามา เราจึงให้นามว่า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คณะกรรมการกฤษฎีกา วิธีนี้เราประสงค์อยากให้ราษฎรได้รับความยุติธรรม</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จริง ๆ ถ้าคำสั่งการปกครองเป็นคำสั่งผิดแล้ว มีหนทางร้องเรียนไปยังคณะ กรรมการกฤษฎีกาที่ญี่ปุ่น อังกฤษ และเยอรมัน เขาทำกันคือ เขาไม่เกรงขาม อันใดะ ทำผิดแล้วยอมรับผิด นอกจากนั้นมีรายละเอียดที่ว่า ควรมีกรรมการ ชนิดใดบ้างและผู้ที่จะตั้งเป็นกรรมการนั้น จะมีคุณสมบัติอย่างไร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dirty="0">
                <a:solidFill>
                  <a:schemeClr val="tx1"/>
                </a:solidFill>
              </a:rPr>
              <a:t>ต่อ...</a:t>
            </a:r>
          </a:p>
        </p:txBody>
      </p:sp>
    </p:spTree>
    <p:extLst>
      <p:ext uri="{BB962C8B-B14F-4D97-AF65-F5344CB8AC3E}">
        <p14:creationId xmlns:p14="http://schemas.microsoft.com/office/powerpoint/2010/main" val="72182879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980728"/>
            <a:ext cx="7211144" cy="5376639"/>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ด้วยเหตุผลดังกล่าวข้างต้น รัฐบาลในขณะนั้นจึงได้เสุนอให้มีการ ราพระราชบัญญัติว่าด้วยคณะกรรมการกฤษฎีกา พุทธศักราช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จัดตั้งกรรมการกฤษฎีกา” ขึ้นโดยให้โอนงานของกรมร่างกฎหมายซึ่งทำหน้าที่ทางด้านการร่าง กฎหมายอยู่แล้วไปเป็นงานของคณะกรรมการกฤษฎีกา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4.2</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b="1"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การจัดองค์กรและอำนาจหน้าที่ของคณะกรรมการกฤษฎีกา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พระราชบัญญัติว่าด้วยคณะกรมการกฤษฎีกา พุทธศักราช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บัญญัติให้คณะกรรมการกฤษฎีกาประกอบด้วย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ก) นายกรัฐมนตรีเป็นประธานคณะกรรมการกฤษฎีกาโดย ตำบลแหน</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่ง</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ข) 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(ง) เลขาธิการคณะกรรมการกฤษฎีกา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60607166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80728"/>
            <a:ext cx="7499176" cy="5448647"/>
          </a:xfrm>
        </p:spPr>
        <p:txBody>
          <a:bodyPr/>
          <a:lstStyle/>
          <a:p>
            <a:pPr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(1)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การจัดองค์กรและอำนาจหน้าที่ของคณะกรรมการกฤษฎีกา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กรรมการกฤษฎีกาแบ่งออกเป็น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ประเภท คือ กรรมการ ร่างกฎหมาย และกรรมการกฤษฎีกา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ก) กรรมการร่างกฎหมาย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กรรมการร่างกฎหมายนั้นจะได้ทรงพระกรุณาโปรด เกล้าฯ แต่งตั้งขึ้นตามคำแนะนำของคณะรัฐมนตรี โดยมีวาระการ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ดำรงตำแหน่งคราวละ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4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ปี</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algn="thaiDist"/>
            <a:r>
              <a:rPr lang="th-TH" sz="2400" dirty="0">
                <a:effectLst/>
                <a:ea typeface="Calibri" panose="020F0502020204030204" pitchFamily="34" charset="0"/>
                <a:cs typeface="TH SarabunPSK" panose="020B0500040200020003" pitchFamily="34" charset="-34"/>
              </a:rPr>
              <a:t>กรรมการร่างกฎหมายมีอำนาจหน้าที่ ในการจัดทำร่าง กฎหมายและรับปรึกษาให้ความเห็นทางกฎหมายแก่ทบวงการเมืองของรัฐบาล </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209385778"/>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1124744"/>
            <a:ext cx="7355160" cy="5304631"/>
          </a:xfrm>
        </p:spPr>
        <p:txBody>
          <a:bodyPr/>
          <a:lstStyle/>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ข) 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กรรมการกฤษฎีกา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แบ่งออกเป็น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2</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ประเภท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คือ กรรมการกฤษฎีกาสามัญ และกรรมการกฤษฎีกาวิสามัญ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กรรมการกฤษฎีกาสามัญนั้นจะได้ทรงพระกรุณา เกล้าฯ แต่งตั้งขึ้นตามคำแนะนำของคณะรัฐมนตรีและได้รับความเห็นชอบของสุภาวะ ราษฎร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กรรมการกฤษฎีกาวิสามัญนั้นได้แก่รัฐมนตรีทุกคน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กรรมการกฤษฎีกามีอำนาจหน้าที่เช่นเดียว กรรมการร่างกฎหมาย กับมีอำนาจหน้าที่ในการพิจารณาคดีปกครองตามที่จะ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กฎหมายกำหนดให้อยู่ในอำนาจของคณะกรรมการกฤษฎีกา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323445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1052736"/>
            <a:ext cx="7643192" cy="5160615"/>
          </a:xfrm>
        </p:spPr>
        <p:txBody>
          <a:bodyPr/>
          <a:lstStyle/>
          <a:p>
            <a:pPr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ระบบสังคมสมัยอาณาจักรกรุงศรีอยุธยา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สังคมอยุธยาเป็นสังคมที่มีชนชั้นเช่นเดียวกับสุโขทัย หากจะแบ่งเป็นประเด็นใหญ่ๆก็อาจแบ่งออกได้เป็น 2 ชนชั้นคือ ชนชั้นผู้ปกครอง กับชนชั้นผู้อยู่ใต้ปกครอง จาก ของคนในชนชั้นต่าง ๆ ในสมัยอยุธยานี้มีข้อกำหนด ซัดเจนยิ่งกว่าสมัยสุโขทัย เป็นการ เพื่อกำหนดฐานะของคนในสังคมเพื่อให้รู้ถึงสิทธิหน้าที่ของคนแต่ละคนในแต่ชน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ชั้น แต่ไม่ได้เป็นการ</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แบ่ง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อย่างถาวรเหมือนการแบ่งวรรณะของทางอินเดีย กล่าวคือ </a:t>
            </a:r>
            <a:r>
              <a:rPr lang="th-TH" sz="2400" dirty="0">
                <a:effectLst/>
                <a:latin typeface="Calibri" panose="020F0502020204030204" pitchFamily="34" charset="0"/>
                <a:ea typeface="Calibri" panose="020F0502020204030204" pitchFamily="34" charset="0"/>
                <a:cs typeface="TH SarabunPSK" panose="020B0500040200020003" pitchFamily="34" charset="-34"/>
              </a:rPr>
              <a:t>ชนชั้นของอยุธยา การเปลี่ยนแปลงได้ คืออาจจะเปลี่ยนแปลงชนชั้นสูงขึ้น หรือลดชั้นลงก็</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ได้ เช่นชนชั้นผู้ปกครองหากกระทำความผิดหรือเกิดการเปลี่ยนราชบัลลังก์ก็อาจถูกถอดลงสามัญชนได้ ห</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รือ สามัญชนหากมีความรู้ความสามารถ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หรือเกิดศึกสงคราม </a:t>
            </a:r>
            <a:r>
              <a:rPr lang="th-TH" sz="2400" dirty="0">
                <a:effectLst/>
                <a:latin typeface="Calibri" panose="020F0502020204030204" pitchFamily="34" charset="0"/>
                <a:ea typeface="Calibri" panose="020F0502020204030204" pitchFamily="34" charset="0"/>
                <a:cs typeface="TH SarabunPSK" panose="020B0500040200020003" pitchFamily="34" charset="-34"/>
              </a:rPr>
              <a:t>ได้ออกรบทำคุณความดีรบชนะศึก ก็อาจได้รับการเลื่อนชั้นสูงขึ้นได้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95001061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99592" y="1124744"/>
            <a:ext cx="6779096" cy="5304631"/>
          </a:xfrm>
        </p:spPr>
        <p:txBody>
          <a:bodyPr/>
          <a:lstStyle/>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(2)</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b="1"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บทบาทและหน้าที่ของนายกรัฐมนตรีและเลขาธิการคณะ กรรมการกฤษฎีกา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นายกรัฐมนตรีเป็นประธานคณะกรรมการกฤษฎีกาโด ตำแหน่งมีอำนาจหน้าที่ควบคุมดูแลกิจการของคณะกรรมการกฤษฎีกา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เลขาธิการคณะกรรมการกฤษฎีกามีอำนาจหน้าที่ควบคุมด แลงานธุรการของคณะกรรมการกฤษฎีกาโดยรับผิดชอบขึ้นตรงต่อประธานคณะกรรมการ กฤษฎีกา (นายกรัฐมนตรี)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21907374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1124744"/>
            <a:ext cx="7427168" cy="5304631"/>
          </a:xfrm>
        </p:spPr>
        <p:txBody>
          <a:bodyPr/>
          <a:lstStyle/>
          <a:p>
            <a:pPr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4.3</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 ข้อขัดข้องของคณะกรรมการกฤษฎีกาในการทำหน้าที่เป็นองค์กร วินิจฉัยคดีปกครอง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โดยที่พระราชบัญญัติว่าด้วยคณะกรรมการกฤษฎีกา พุทธศักราช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เพียงแต่กำหนดโครงสุร้างและอำนาจหน้าที่ของคณะกรรมการกฤษฎีกาไว้อย่าง กว้าง ๆ เท่านั้น แต่</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คณะกรรมการกฤษฎีกายังไม่สามารถทำหน้าที่วินิจฉัยคดีปกครองได้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เพราะจะต้องมีการตรากฎหมายขึ้นอีกฉบับหนึ่งเพื่อกำหนดว่าคดีประเภทใดบ้างเป็น “คดี ปกครอง” และคดีปกครองประเภทใดบ้างที่จะให้อยู่ในอำนาจการพิจารณาพิพากษาของ คณะกรรมการกฤษฎีกา อีกทั้งจะต้องมีการกำหนดวิธีพิจารณาคดีปกครองสำหรับคณะ กรรมการกฤษฎีกาขึ้นมาด้วย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739940648"/>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1076697"/>
            <a:ext cx="7571184" cy="5664671"/>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รัฐบาลได้ยกร่างและเสุนอร่างพระราชบัญญัติว่าด้วยอำนาจของ คณะกรรมการกฤษฎีกาในคดีปกครอง พ.ศ. .... และร่างพระราชบัญญัติว่าด้วยวิธีพิจารณา คดีปกครอง พ.ศ. .... เสุนอต่อสุภาผู้แทนราษฎรใน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2478</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แต่ร่างพระราชบัญญัติดัง กล่าวค้างการพิจารณาอยู่ในสุภาผู้แทนราษฎร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ต่อมาได้มีสมาชิกสภาผู้แทนราษฎร (นายประมวล กุลมา</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ตย์</a:t>
            </a:r>
            <a:r>
              <a:rPr lang="th-TH" sz="2400" dirty="0">
                <a:effectLst/>
                <a:latin typeface="Calibri" panose="020F0502020204030204" pitchFamily="34" charset="0"/>
                <a:ea typeface="Calibri" panose="020F0502020204030204" pitchFamily="34" charset="0"/>
                <a:cs typeface="TH SarabunPSK" panose="020B0500040200020003" pitchFamily="34" charset="-34"/>
              </a:rPr>
              <a:t>) เสุนอ ร่างพระราชบัญญัติว่าด้วยอำนาจพิจารณาพิพากษาคดีปกครอง พ.ศ. .... ต่อสภาผู้แทนราษฎรอีกใน พ.ศ.2486 แต่รัฐบาลในขณะนั้นได้รับขอรับร่างพระราชบัญญัติดังกล่าวไปพิจารณาก่อนรับหลักการ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38917081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908720"/>
            <a:ext cx="7571184" cy="5448647"/>
          </a:xfrm>
        </p:spPr>
        <p:txBody>
          <a:bodyPr/>
          <a:lstStyle/>
          <a:p>
            <a:pPr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4.4</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 การปรับปรุงคณะกรรมการกฤษฎีกาและการพัฒนาวิธีพิจารณาคดีปกครองขึ้นในประเทศไทย</a:t>
            </a:r>
            <a:r>
              <a:rPr lang="th-TH" sz="2400" dirty="0">
                <a:effectLst/>
                <a:latin typeface="Calibri" panose="020F0502020204030204" pitchFamily="34" charset="0"/>
                <a:ea typeface="Calibri" panose="020F0502020204030204" pitchFamily="34" charset="0"/>
                <a:cs typeface="TH SarabunPSK" panose="020B0500040200020003" pitchFamily="34" charset="-34"/>
              </a:rPr>
              <a:t>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(1)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การปรับปรุงการจัดองค์กรของระบบคณะกรรมการกฤษฎีกา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พระราชบัญญัติคณะกรรมการกฤษฎีกา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2522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ได้ปรับ ปรงการจัดองค์กรของคณะกรรมการกฤษฎีกาตามพระราชบัญญัติว่าด้วยคณะกรรมการ กฤษฎีกา พุทธศักราช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เสียใหม่โดยนำเอา “คณะกรรมการเรื่องราวร้องทุกข์” ตาม พระราชบัญญัติเรื่องราวร้องทุกข์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2492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มารวมไว้กับคณะกรรมการกฤษฎีกาโดย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กำหนดให้เป็น “กรรมการวินิจฉัยร้องทุกข์”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ซึ่งเป็นกรรมการประเภทหนึ่งของคณะ กรรมการกฤษฎีกาตามพระราชบัญญัติคณะกรรมการกฤษฎีกา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2522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เพื่อแทนที่ แกรรมการกฤษฎีกา” ตามพระราชบัญญัติว่าด้วยคณะกรรมการกฤษฎีกา พุทธศักราช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2476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05124119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02557" y="668672"/>
            <a:ext cx="7499176"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ระบบคณะกรรมการกฤษฎีกาตามพระราชบัญญัติคณะ กรรมการกฤษฎีกา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2522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ประกอบด้วย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(1)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นายกรัฐมนตรีเป็นประธานคณะกรรมการกฤษฎีกาโดย ตำบลแหน</a:t>
            </a:r>
            <a:r>
              <a:rPr lang="th-TH" sz="2400" b="1" dirty="0" err="1">
                <a:effectLst/>
                <a:latin typeface="TH SarabunPSK" panose="020B0500040200020003" pitchFamily="34" charset="-34"/>
                <a:ea typeface="Calibri" panose="020F0502020204030204" pitchFamily="34" charset="0"/>
                <a:cs typeface="Cordia New" panose="020B0304020202020204" pitchFamily="34" charset="-34"/>
              </a:rPr>
              <a:t>่ง</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(2)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กรรมการกฤษฎีกา ซึ่ง</a:t>
            </a:r>
            <a:r>
              <a:rPr lang="th-TH" sz="2400" b="1"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แบ่งออกเป็น </a:t>
            </a:r>
            <a:r>
              <a:rPr lang="en-US" sz="2400" b="1"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2</a:t>
            </a:r>
            <a:r>
              <a:rPr lang="th-TH" sz="2400" b="1"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ประเภท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คือ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ก) กรรมการร่างกฎหมาย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ข) กรรมการวินิจฉัยร้องทุกข์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a:t>
            </a:r>
            <a:r>
              <a:rPr lang="en-US" sz="2400" b="1" dirty="0">
                <a:effectLst/>
                <a:latin typeface="TH SarabunPSK" panose="020B0500040200020003" pitchFamily="34" charset="-34"/>
                <a:ea typeface="Calibri" panose="020F0502020204030204" pitchFamily="34" charset="0"/>
                <a:cs typeface="Cordia New" panose="020B0304020202020204" pitchFamily="34" charset="-34"/>
              </a:rPr>
              <a:t>3)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สำนักงานคณะกรรมการกฤษฎีกา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สำหรับกรรมการร่างกฎหมายนั้น จะได้ทรงพระกรุณาโปรด เกล้าฯ แต่งตั้งขึ้นตามคำแนะนำของคณะรัฐมนตรีจากผู้ทรงคุณวุฒิที่มีความเชี่ยวชาญใน ทางนิติศาสตร์ รัฐศาสตร์ ฯลฯ และมีคุณสมบัติตามที่กฎหมายกำหนดไว้ โดยมี</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วาระการ ดำรงตำแหน่งคราวละสามปี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และจะทรงพระกรุณาโปรดเกล้า ฯ แต่งตั้งผู้ที่พ้นจาก ตำแหน่งแล้วอีกก็ได้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b="1"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08821637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052736"/>
            <a:ext cx="7499176" cy="5376639"/>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ส่วนกรรมการวินิจฉัยร้องทุกข์นั้น จะได้ทรงพระกรุณาโปรด เกล้าฯ แต่งตั้งขึ้นตามคำแนะนำของคณะรัฐมนตรีและได้รับความเห็นชอบของรัฐสภาจาก</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ผู้ทรงคุณวุฒิที่มีความเชี่ยวชาญทางนิติศาสตร์ รัฐศาสตร์ </a:t>
            </a:r>
            <a:r>
              <a:rPr lang="th-TH" sz="2400" dirty="0">
                <a:effectLst/>
                <a:latin typeface="Calibri" panose="020F0502020204030204" pitchFamily="34" charset="0"/>
                <a:ea typeface="Calibri" panose="020F0502020204030204" pitchFamily="34" charset="0"/>
                <a:cs typeface="TH SarabunPSK" panose="020B0500040200020003" pitchFamily="34" charset="-34"/>
              </a:rPr>
              <a:t>นิลฯ และมีคุณสมบัติตามที่ กฎหมายกำหนดไว้ (ซึ่งสูงกว่าคุณสมบัติที่กำหนดไว้สำหรับกรรมการร่างกฎหมาย) โดยมี วาระการดำรงตำแหน่งคราวละสามปี และจะทรงพระกรุณาโปรดเกล้าฯ แต่งตั้งผู้ที่พ้นจาก ตำแหน่งแล้วอีกก็ได้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ปัจจุบันมีแนวความคิดในการจัดตั้งศาลปกครองโดยพัฒนา องค์กรคณะกรรมการวินิจฉัยร้องทุกข์</a:t>
            </a:r>
            <a:r>
              <a:rPr lang="th-TH" sz="2400" dirty="0">
                <a:effectLst/>
                <a:latin typeface="Calibri" panose="020F0502020204030204" pitchFamily="34" charset="0"/>
                <a:ea typeface="Calibri" panose="020F0502020204030204" pitchFamily="34" charset="0"/>
                <a:cs typeface="TH SarabunPSK" panose="020B0500040200020003" pitchFamily="34" charset="-34"/>
              </a:rPr>
              <a:t>ให้เป็นศาลปกครองต่อไป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52786932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966428" y="1268760"/>
            <a:ext cx="6989948" cy="4525962"/>
          </a:xfrm>
        </p:spPr>
        <p:txBody>
          <a:bodyPr/>
          <a:lstStyle/>
          <a:p>
            <a:pPr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5.</a:t>
            </a:r>
            <a:r>
              <a:rPr lang="en-US" sz="2400" b="1"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a:t>
            </a:r>
            <a:r>
              <a:rPr lang="th-TH" sz="2400" b="1"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บทสรุปพัฒนาการของกฎหมายมหาชนในประเทศไทย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ดังนั้น นักกฎหมายไทย เพิ่งจะรู้จักการแบ่งสาขาของกฎหมายออกเป็นกฎหมาย เอกชน และกฎหมายมหาชน ในสมัยรัชกาลที่</a:t>
            </a:r>
            <a:r>
              <a:rPr lang="en-US" sz="2400" dirty="0">
                <a:effectLst/>
                <a:latin typeface="TH SarabunPSK" panose="020B0500040200020003" pitchFamily="34" charset="-34"/>
                <a:ea typeface="Calibri" panose="020F0502020204030204" pitchFamily="34" charset="0"/>
                <a:cs typeface="Cordia New" panose="020B0304020202020204" pitchFamily="34" charset="-34"/>
              </a:rPr>
              <a:t>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นี่เอง พระยานิติไพศาล</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ย์</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ผู้สอนวิชา กฎหมาย ณ โรงเรียนกฎหมายกระทรวงยุติธรรม เมื่อปีพ.ศ.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2466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ว่า (คำสอนตามดร.เอก</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ต์</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การแบ่งกฎหมายในส่วนที่เกี่ยวในสิทธิเอกชน และที่เกี่ยวในสิทธิมหาชน</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 มีมา ตั้งแต่สมัยโรมัน โดยจัดแบ่งออกเป็น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Jus Privatum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และ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Jus Publicum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Jus Privatum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ตรงกับภาษาอังกฤษว่า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Private Law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Jus Publicum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ตรงกับภาษาอังกฤษว่า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Public Law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38293120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836712"/>
            <a:ext cx="7416824" cy="4525962"/>
          </a:xfrm>
        </p:spPr>
        <p:txBody>
          <a:bodyPr/>
          <a:lstStyle/>
          <a:p>
            <a:pPr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1. Jus Privatum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นั้นว่าด้วยหลักกฎหมายหรือข้อบัญญัติในความเกี่ยวพันระหว่าง ราษฎรกับราษฎร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2. Jus Publicum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รวมกฎหมายที่เกี่ยวกับการปกครองอำนาจ สิทธิหน้าที่ และ ความเป็นไปของบ้านเมือง ก่อนหน้านั้นขึ้นไป (ก่อนรัชกาลที่</a:t>
            </a:r>
            <a:r>
              <a:rPr lang="en-US" sz="2400" dirty="0">
                <a:effectLst/>
                <a:latin typeface="TH SarabunPSK" panose="020B0500040200020003" pitchFamily="34" charset="-34"/>
                <a:ea typeface="Calibri" panose="020F0502020204030204" pitchFamily="34" charset="0"/>
                <a:cs typeface="Cordia New" panose="020B0304020202020204" pitchFamily="34" charset="-34"/>
              </a:rPr>
              <a:t>6)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นักกฎหมายไทยเข้าใจกันว่า กฎหมายแบ่งออกเป็น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2</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สาขา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คือ กฎหมายแพ่งและกฎหมายอาญาเท่านั้น ดังที่เสด็จกรมหลวงราชบุรีดิเรกฤทธิ์ ทรงอธิบายไว้ตั้งแต่พ.ศ.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2444</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ว่า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“กฎหมายนั้น แบ่งออกเป็น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2</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อย่างคือ แพ่งอย่างหนึ่ง อาญาอย่างหนึ่ง”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แต่ภายหลังได้ทรงอธิบายอีกอย่างหนึ่งว่า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“กฎหมาย</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แบ่งออกเป็น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3</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แผนก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คือ แพ่ง อาญา และระหว่างประเทศ”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คำว่า “แพ่ง” และ “อาญา” เป็นคำเก่าในภาษากฎหมายไทย แต่ใช้ปนกันจนหาหลักเกณฑ์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marL="0" indent="0" algn="thaiDist" eaLnBrk="1" hangingPunct="1">
              <a:buNone/>
            </a:pP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60943221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63588" y="1052736"/>
            <a:ext cx="7236804" cy="4525962"/>
          </a:xfrm>
        </p:spPr>
        <p:txBody>
          <a:bodyPr/>
          <a:lstStyle/>
          <a:p>
            <a:pPr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แน่นอนไม่ได้ ในยุคนั้นเสุด</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็จ</a:t>
            </a:r>
            <a:r>
              <a:rPr lang="th-TH" sz="2400" dirty="0">
                <a:effectLst/>
                <a:latin typeface="Calibri" panose="020F0502020204030204" pitchFamily="34" charset="0"/>
                <a:ea typeface="Calibri" panose="020F0502020204030204" pitchFamily="34" charset="0"/>
                <a:cs typeface="TH SarabunPSK" panose="020B0500040200020003" pitchFamily="34" charset="-34"/>
              </a:rPr>
              <a:t>ในกรมหลวงราชบุรีฯ เองก็ทรงอธิบายว่า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ทำผิดอย่างไรเรียกว่าแพ่ง ทำจผิดอย่างไรเรียกว่าอาณานั้นอธิบายไม่ได้ เพราะไม่มีสิ่งไร จะเป็นหลักเกณฑ์เลย” </a:t>
            </a:r>
          </a:p>
          <a:p>
            <a:pPr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เป็นอันว่าก่อนสมัยรัชกาลที่</a:t>
            </a:r>
            <a:r>
              <a:rPr lang="en-US" sz="2400" dirty="0">
                <a:effectLst/>
                <a:latin typeface="TH SarabunPSK" panose="020B0500040200020003" pitchFamily="34" charset="-34"/>
                <a:ea typeface="Calibri" panose="020F0502020204030204" pitchFamily="34" charset="0"/>
                <a:cs typeface="Cordia New" panose="020B0304020202020204" pitchFamily="34" charset="-34"/>
              </a:rPr>
              <a:t>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นั้น เรายังไม่รู้จักกฎหมายเอกชนและกฎหมายมหาชน คงรู้ จักแต่กฎหมายแพ่งและกฎหมายอาญา ทั้ง ๆที่ในความเป็นจริง ในสมัยรัชกาลที่</a:t>
            </a:r>
            <a:r>
              <a:rPr lang="en-US" sz="2400" dirty="0">
                <a:effectLst/>
                <a:latin typeface="TH SarabunPSK" panose="020B0500040200020003" pitchFamily="34" charset="-34"/>
                <a:ea typeface="Calibri" panose="020F0502020204030204" pitchFamily="34" charset="0"/>
                <a:cs typeface="Cordia New" panose="020B0304020202020204" pitchFamily="34" charset="-34"/>
              </a:rPr>
              <a:t>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มีการนำหลัก กฎหมายมหาชนมาใช้ในการปฏิรูปการเมืองการปกครองแล้ว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เช่นการตั้งเคาน</a:t>
            </a:r>
            <a:r>
              <a:rPr lang="th-TH" sz="2400" dirty="0" err="1">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์ซิลออฟ</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ส</a:t>
            </a:r>
            <a:r>
              <a:rPr lang="th-TH" sz="2400" dirty="0" err="1">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เต</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ท ที่ ปรึกษาราชการแผ่นดิน การยกเลิกระบบจตุสดมภ์ และจัดตั้งกระทรวงขึ้นการออก กฎหมายเลิกทาส </a:t>
            </a:r>
            <a:r>
              <a:rPr lang="th-TH" sz="2400" dirty="0">
                <a:solidFill>
                  <a:srgbClr val="FF0000"/>
                </a:solidFill>
                <a:latin typeface="TH SarabunPSK" panose="020B0500040200020003" pitchFamily="34" charset="-34"/>
                <a:ea typeface="Calibri" panose="020F0502020204030204" pitchFamily="34" charset="0"/>
                <a:cs typeface="Cordia New" panose="020B0304020202020204" pitchFamily="34" charset="-34"/>
              </a:rPr>
              <a:t>เ</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ป็นต้น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24321904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80728"/>
            <a:ext cx="7643192" cy="5448647"/>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ความสำคัญในการแบ่งแยกสาขาออกเป็นกฎหมายเอกชนและกฎหมายมหาชน เพิ่งจะปรากฏจริงจังในตอนปลาย สุม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รัชกาลที่</a:t>
            </a:r>
            <a:r>
              <a:rPr lang="en-US" sz="2400" dirty="0">
                <a:effectLst/>
                <a:latin typeface="TH SarabunPSK" panose="020B0500040200020003" pitchFamily="34" charset="-34"/>
                <a:ea typeface="Calibri" panose="020F0502020204030204" pitchFamily="34" charset="0"/>
                <a:cs typeface="Cordia New" panose="020B0304020202020204" pitchFamily="34" charset="-34"/>
              </a:rPr>
              <a:t>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หรือต้นรัชกาลที่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7</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เมื่อมีนักกฎหมาย ภาคพื้นยุโรปเข้ามาสอนกฎหมาย เช่น นักกฎหมายชาวฝรั่งเศส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b="1" u="sng"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คำอธิบายกฎหมายปกครองของ ดร.แอลดูปลาต</a:t>
            </a:r>
            <a:r>
              <a:rPr lang="th-TH" sz="2400" b="1" u="sng" dirty="0" err="1">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a:t>
            </a:r>
            <a:r>
              <a:rPr lang="th-TH" sz="2400" b="1" u="sng"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กฎหมายปกครอง เป็นสาขาวิชาอันสำคัญ</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แยกมาจากกฎหมายมหาชนนั้นต่าง กับกฎหมายเอกชน</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และการจัดแบ่งเช่นนี้ ซึ่งยังใช้อยู่ในสมัยปัจจุบัน มีกำหนดมาแต่สมัย โบราณด้วยเหตุที่ได้ปรากฏแล้วในกฎหมายโรมัน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กฎหมายมหาชนอาจให้บทวิเคราะห์ศัพท์ได้ดังนี้ 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เป็นส่วนหนึ่งของกฎหมาย ซึ่งบังคับนิติสัมพันธ์</a:t>
            </a:r>
            <a:r>
              <a:rPr lang="th-TH" sz="2400" dirty="0">
                <a:effectLst/>
                <a:latin typeface="Calibri" panose="020F0502020204030204" pitchFamily="34" charset="0"/>
                <a:ea typeface="Calibri" panose="020F0502020204030204" pitchFamily="34" charset="0"/>
                <a:cs typeface="TH SarabunPSK" panose="020B0500040200020003" pitchFamily="34" charset="-34"/>
              </a:rPr>
              <a:t>อันเกิดขึ้นเนื่องจากการที่ประเทศแสดงตัวเป็นผู้บังคับปกครองในพระ ราชอาณาจักร โดยรักษาความสุงบเรียบร้อย ระเบียบการ เก็บภาษีอากร และการที่ ประเทศแสุดงตัวนอกพระราชอาณาจักรเป็นผู้ทำการเกี่ยวพันกับประเทศอื่น ๆ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61212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395536" y="836712"/>
            <a:ext cx="7571184" cy="5448647"/>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ชนชั้นผู้ปกครอง</a:t>
            </a:r>
            <a:r>
              <a:rPr lang="th-TH" sz="2400" dirty="0">
                <a:effectLst/>
                <a:latin typeface="Calibri" panose="020F0502020204030204" pitchFamily="34" charset="0"/>
                <a:ea typeface="Calibri" panose="020F0502020204030204" pitchFamily="34" charset="0"/>
                <a:cs typeface="TH SarabunPSK" panose="020B0500040200020003" pitchFamily="34" charset="-34"/>
              </a:rPr>
              <a:t> ในสังคมอยุธยา อาจแบ่งได้อีก ดังนี้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1) พระมหากษัตริย์</a:t>
            </a:r>
            <a:r>
              <a:rPr lang="th-TH" sz="2400" dirty="0">
                <a:effectLst/>
                <a:latin typeface="Calibri" panose="020F0502020204030204" pitchFamily="34" charset="0"/>
                <a:ea typeface="Calibri" panose="020F0502020204030204" pitchFamily="34" charset="0"/>
                <a:cs typeface="TH SarabunPSK" panose="020B0500040200020003" pitchFamily="34" charset="-34"/>
              </a:rPr>
              <a:t> พระมหากษัตริย์ในสมัยอาณาจักรอยุธยาทรงมีฐานะเป็น " </a:t>
            </a:r>
            <a:r>
              <a:rPr lang="th-TH" sz="2400" b="1" dirty="0">
                <a:effectLst/>
                <a:latin typeface="Calibri" panose="020F0502020204030204" pitchFamily="34" charset="0"/>
                <a:ea typeface="Calibri" panose="020F0502020204030204" pitchFamily="34" charset="0"/>
                <a:cs typeface="TH SarabunPSK" panose="020B0500040200020003" pitchFamily="34" charset="-34"/>
              </a:rPr>
              <a:t>เอกชน</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นิกรสโมสรสมมุติ”</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หมายถึง ประชาชน และ ขุนนางข้าราชการทั้งปวงพร้อม</a:t>
            </a:r>
            <a:r>
              <a:rPr lang="th-TH" sz="2400" dirty="0">
                <a:effectLst/>
                <a:latin typeface="Calibri" panose="020F0502020204030204" pitchFamily="34" charset="0"/>
                <a:ea typeface="Calibri" panose="020F0502020204030204" pitchFamily="34" charset="0"/>
                <a:cs typeface="TH SarabunPSK" panose="020B0500040200020003" pitchFamily="34" charset="-34"/>
              </a:rPr>
              <a:t>ใจ กันยอมรับยกให้พระองค์ขึ้นครองราชอาณาจักร ดังนั้น พระมหากษัตริย์จึงทรงมีฐานะหลาย ประการ 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ทรงเป็นเจ้าชีวิต </a:t>
            </a:r>
            <a:r>
              <a:rPr lang="th-TH" sz="2400" dirty="0">
                <a:effectLst/>
                <a:latin typeface="Calibri" panose="020F0502020204030204" pitchFamily="34" charset="0"/>
                <a:ea typeface="Calibri" panose="020F0502020204030204" pitchFamily="34" charset="0"/>
                <a:cs typeface="TH SarabunPSK" panose="020B0500040200020003" pitchFamily="34" charset="-34"/>
              </a:rPr>
              <a:t>หมายความ</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ว่าทรงมีพระราชอำนาจเหนือชีวิตทุกคนในแผ่นดิน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แต่ ขณะเดียวกันก็มีกฎหมายที่พระมหากษัตริย์</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เองทรงตราออกมา</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เพื่อยับยั้งพระราชอำนาจของ พระองค์เองเช่น กรณีที่</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พระมหากษัตริย์ทรงพระพิโรธ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และเรียกหาพระแสง ก็อย่าให้เจ้า นักงานยื่นพระแสงให้ ถ้ายื่นเจ้าพนักงานนั้นมีโทษถึงตาย เป็นต้น ฐานะอีกประการหนึ่งของ พระมหากษัตริย์ คือ ทรงเป็นเจ้าแผ่นดิน ซึ่งทำให้พระมหากษัตริย์ทรงมีพระราชภารกิจในการ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ปกป้องรักษาพระราชอาณาจักรเพื่อให้อาณาประชาราษฎร์ได้อยู่อย่างร่มเย็นเป็นสุข พระมหากษัตริย์จึงทรงมีฐานะเป็นจอมทัพ ทรงอยู่ในฐานะเทวราชา โดยถือคติว่า</a:t>
            </a:r>
            <a:endParaRPr lang="th-TH" altLang="th-TH" sz="4000" dirty="0">
              <a:solidFill>
                <a:srgbClr val="FF0000"/>
              </a:solidFill>
            </a:endParaRPr>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4905247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764704"/>
            <a:ext cx="7355160" cy="5760640"/>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กฎหมายมหาชนย่อมมีสาขากฎหมายปกครองเป็นส่วนประกอบอย่างสำคัญ กล่าวโดยเฉพาะสำหรับประเทศซึ่งอยู่ในคอนติ</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เนนต์</a:t>
            </a:r>
            <a:r>
              <a:rPr lang="th-TH" sz="2400" dirty="0">
                <a:effectLst/>
                <a:latin typeface="Calibri" panose="020F0502020204030204" pitchFamily="34" charset="0"/>
                <a:ea typeface="Calibri" panose="020F0502020204030204" pitchFamily="34" charset="0"/>
                <a:cs typeface="TH SarabunPSK" panose="020B0500040200020003" pitchFamily="34" charset="-34"/>
              </a:rPr>
              <a:t>ยุโรป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มีประเทศฝรั่งเศสเป็นอาทิ ซึ่ง เป็นประเทศที่กฎหมายปกครองได้มีความเจริญมาก</a:t>
            </a:r>
            <a:r>
              <a:rPr lang="th-TH" sz="2400" dirty="0">
                <a:effectLst/>
                <a:latin typeface="Calibri" panose="020F0502020204030204" pitchFamily="34" charset="0"/>
                <a:ea typeface="Calibri" panose="020F0502020204030204" pitchFamily="34" charset="0"/>
                <a:cs typeface="TH SarabunPSK" panose="020B0500040200020003" pitchFamily="34" charset="-34"/>
              </a:rPr>
              <a:t>...”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marL="0" indent="0" algn="thaiDist">
              <a:lnSpc>
                <a:spcPct val="107000"/>
              </a:lnSpc>
              <a:spcAft>
                <a:spcPts val="800"/>
              </a:spcAft>
              <a:buNone/>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คำสอนของ ดร.เอกู</a:t>
            </a:r>
            <a:r>
              <a:rPr lang="th-TH" sz="2400" b="1" dirty="0" err="1">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ต์</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นักกฎหมายชาวฝรั่งเศส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การแบ่งแยกซึ่งตามธรรมดาที่มีผู้ใช้กันมากก็คือ แบ่งเป็นกฎหมายที่เกี่ยวกับ สิทธิเอกชนและกฎหมายที่เกี่ยวกับสิทธิมหาชน การแบ่งแยกวิธีนี้มาจากกฎหมาย โรมัน...”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บทกฎหมายซึ่งชาวยุโรปเรียกว่า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Constitution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เป็นกฎหมายพิเศษ ซึ่งสำคัญกว่า กฎหมายอื่นทั้งหมด และวางกฎเกณฑ์แห่งแบบและอำนาจของรัฐบาลในประเทศหนึ่ง กฎหมาย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Constitution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เป็น</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สาขากฎหมายที่กล่าวถึงปัญหานี้ คือ การตั้งรัฐ</a:t>
            </a:r>
            <a:r>
              <a:rPr lang="th-TH" sz="2400" dirty="0" err="1">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าธิปัตย์</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นั้นกระทำกันอย่างไร อำนาจรัฐ</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าธิปัตย์</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นั้นมีเพียงไร...กฎหมาย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Constitution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ยังวางหลัก กฎหมายรับรองป้องกันสิทธิและอิสรภาพของราษฎรในประเทศ... สรุปความในประเทศ สยามไม่มี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Constitution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โดยแท้จริง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702533667"/>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908720"/>
            <a:ext cx="7211144" cy="5376639"/>
          </a:xfrm>
        </p:spPr>
        <p:txBody>
          <a:bodyPr/>
          <a:lstStyle/>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ในประเทศสยามไม่มีศาลพิเศษประกอบด้วยคณะผู้พิพากษาพิเศษ สำหรับ พิพากษาคดีที่เกี่ยวกับการปกครอง”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และหลังจากนั้นในปี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เมื่อมีการเปลี่ยนแปลงการปกครองจากระบอบ สมบูรณาญาสิทธิราชย์ มาเป็นระบอบพระมหากษัตริย์ภายใต้รัฐธรรมนูญ มีการประกาศ ใช้ธรรมนูญการปกครองชั่วคราวฉบับ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จนถึงปัจจุบันเรามีรัฐธรรมนูญถึง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16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ฉบับ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โดยสรุป : พัฒนาการของกฎหมายมหาชนในประเทศไทย ยังเทียบไม่ได้กับ พัฒนาการของกฎหมายในประเทศภาคพื้นยุโรป </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เพราะ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1.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เราเพิ่งรู้จักกฎหมายสาขามหาชน เมื่อ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65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ปีมานี้เอง หลังจากเปลี่ยนแปลงการ ปกครองในปี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ประเทศไทยมีรัฐธรรมนูญฉบับแรกแต่พัฒนาการกฎหมายมหาชน ในประเทศภาคพื้นยุโรปมีประวัติยาวนานตั้งแต่ คริสต์ศตวรรษ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13 - 14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marL="0" indent="0" eaLnBrk="1" hangingPunct="1">
              <a:buNone/>
            </a:pP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991838627"/>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764704"/>
            <a:ext cx="7355160" cy="5664671"/>
          </a:xfrm>
        </p:spPr>
        <p:txBody>
          <a:bodyPr/>
          <a:lstStyle/>
          <a:p>
            <a:pPr algn="thaiDist"/>
            <a:r>
              <a:rPr lang="en-US" sz="2400" dirty="0">
                <a:effectLst/>
                <a:latin typeface="TH SarabunPSK" panose="020B0500040200020003" pitchFamily="34" charset="-34"/>
                <a:ea typeface="Calibri" panose="020F0502020204030204" pitchFamily="34" charset="0"/>
                <a:cs typeface="Cordia New" panose="020B0304020202020204" pitchFamily="34" charset="-34"/>
              </a:rPr>
              <a:t>2.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อิทธิพลของกฎหมายอังกฤษที่ประเทศไทยได้รับเข้ามาในสมัยรัชกาลที่</a:t>
            </a:r>
            <a:r>
              <a:rPr lang="en-US" sz="2400" dirty="0">
                <a:effectLst/>
                <a:latin typeface="TH SarabunPSK" panose="020B0500040200020003" pitchFamily="34" charset="-34"/>
                <a:ea typeface="Calibri" panose="020F0502020204030204" pitchFamily="34" charset="0"/>
                <a:cs typeface="Cordia New" panose="020B0304020202020204" pitchFamily="34" charset="-34"/>
              </a:rPr>
              <a:t>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ก็เป็น อีกเหตุหนึ่งที่ทำให้ประเทศไทยเราไม่เห็นความจำเป็นในการแบ่งแยกสาขากฎหมายใน ทางปฏิบัติ แม้ไทยเรา</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ยอมรับระบบประมวลกฎหมายตามระบบ</a:t>
            </a:r>
            <a:r>
              <a:rPr lang="th-TH" sz="2400" dirty="0" err="1">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โร</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มาโน - </a:t>
            </a:r>
            <a:r>
              <a:rPr lang="th-TH" sz="2400" dirty="0" err="1">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เย</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อรมานิด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ใน ช่วงรัชกาลที่</a:t>
            </a:r>
            <a:r>
              <a:rPr lang="en-US" sz="2400" dirty="0">
                <a:effectLst/>
                <a:latin typeface="TH SarabunPSK" panose="020B0500040200020003" pitchFamily="34" charset="-34"/>
                <a:ea typeface="Calibri" panose="020F0502020204030204" pitchFamily="34" charset="0"/>
                <a:cs typeface="Cordia New" panose="020B0304020202020204" pitchFamily="34" charset="-34"/>
              </a:rPr>
              <a:t>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แต่ไทยเราไม่ยอมรับ</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การแบ่งแยกสาขากฎหมายเพื่อประโยชน์ในทาง ปฏิบัติดังที่ได้กระทำกันในกลุ่มระบบประมวลกฎหมาย (หรือระบบ</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โร</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มาโน – </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เย</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อรมานิด)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3.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กรณีของประเทศไทยเรา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ขาดตัวอย่างกฎหมาย</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ที่พอจะจัดเป็นกฎหมาย มหาชนได้อย่างแท้จริง เพราะรัฐธรรมนูญเพิ่งจะเริ่มมี ตั้งแต่พ.ศ.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ส่วนกฎหมายปกครอง ก็มีแต่ระเบียบบริหารราชการแผ่นดินเป็นหลัก และ</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กฎหมายเหล่านี้ยังมิได้พัฒนาไ</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ป เท่าที่ควร (พระราชบัญญัติจัดตั้งกระทรวงทบวงกรม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หลังเปลี่ยนแปลงการปก ครอง)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4.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กฎหมายมหาชน เกี่ยวพันกับ</a:t>
            </a:r>
            <a:r>
              <a:rPr lang="th-TH" sz="2400" b="1"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อำนาจรัฐเป็นสำคัญ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การเกี่ยวข้องกับการเมือง จึงเป็นสิ่งที่หลีกเลี่ยงไม่ได้</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กฎหมายมหาชนจึงพัฒนาไปตามพัฒนาทางการเมือง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80351190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1220713"/>
            <a:ext cx="7355160" cy="5520655"/>
          </a:xfrm>
        </p:spPr>
        <p:txBody>
          <a:bodyPr/>
          <a:lstStyle/>
          <a:p>
            <a:pPr indent="457200" algn="thaiDist">
              <a:lnSpc>
                <a:spcPct val="107000"/>
              </a:lnSpc>
              <a:spcAft>
                <a:spcPts val="800"/>
              </a:spcAft>
            </a:pP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ในประเทศไทยมีการเปลี่ยนแปลงรัฐธรรมนูญบ่อยครั้ง</a:t>
            </a:r>
            <a:r>
              <a:rPr lang="th-TH" sz="2400" dirty="0">
                <a:effectLst/>
                <a:latin typeface="Calibri" panose="020F0502020204030204" pitchFamily="34" charset="0"/>
                <a:ea typeface="Calibri" panose="020F0502020204030204" pitchFamily="34" charset="0"/>
                <a:cs typeface="TH SarabunPSK" panose="020B0500040200020003" pitchFamily="34" charset="-34"/>
              </a:rPr>
              <a:t>โดยการปฏิวัติหรือรัฐ ประหาร ทำให้กลไกการปกครองหยุดชะงัก การใช้อำนาจรัฐรวนเร ขาดรัฐบาลที่มีเสถียร ภาพทางการเมือง ทำให้นโยบายไม่แน่ชัด กฎหมายหลายเรื่องเช่นกฎหมายเกี่ยวกับการ จัดตั้งศาลปกครอง ซึ่งเป็นเรื่องเกี่ยวกับพัฒนาการของกฎหมายมหาชน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ต้องหยุดชะงักหรือต้องทบทวนเหมาทุกครั้งเมื่อมีการเปลี่ยนแปลงรัฐบาล</a:t>
            </a:r>
            <a:r>
              <a:rPr lang="th-TH" sz="2400" dirty="0">
                <a:effectLst/>
                <a:latin typeface="Calibri" panose="020F0502020204030204" pitchFamily="34" charset="0"/>
                <a:ea typeface="Calibri" panose="020F0502020204030204" pitchFamily="34" charset="0"/>
                <a:cs typeface="TH SarabunPSK" panose="020B0500040200020003" pitchFamily="34" charset="-34"/>
              </a:rPr>
              <a:t>ทำให้การพัฒนากฎหมายมหาชนทำได้ยากและไม่ต่อเนื่อง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5.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นักกฎหมายไทยยังมีความเข้าใจเกี่ยวกับ หลักวิชาการบางเรื่องไม่ตรง น โดยเฉพาะอย่างยิ่ง หลักการแบ่งแยกอำนาจ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996220126"/>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1196752"/>
            <a:ext cx="7067128" cy="5376639"/>
          </a:xfrm>
        </p:spPr>
        <p:txBody>
          <a:bodyPr/>
          <a:lstStyle/>
          <a:p>
            <a:pPr indent="457200"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6.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ปัญหาและอุปสรรคของการพัฒนากฎหมายมหาชนในประเทศไทย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จากการศึกษาความเป็นมาของพัฒนาการของกฎหมายมหาชนในประเทศไทย ใน อดีตดังกล่าวแล้วข้างต้น พอสรุปได้ว่า การปฏิรูประบบกฎหมายไทยในสุม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รัชกาล 5 และรัชกาลที่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นั้น ได้รับอิทธิพลจากประเทศตะวันตกมากพอสุมควร นอกจากนี้ใน</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สมัยนั้น ได้เริ่มมีการเผยแพร่แนวความคิดทางกฎหมายมหาชนในประเทศไทย จนถึงกับมีการ เปิดสอนวิชากฎหมายปกครองในโรงเรียนกฎหมายขึ้นเป็นครั้งแรกใน พ.ศ.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2474</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และยัง มีการสอนวิชากฎหมายปกครอง</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นี้กันมาเรื่อย ๆ จนถึงปัจจุบันนี้ แต่เหตุใดกฎหมาย มหาชน กฎหมายปกครอง กฎหมายรัฐธรรมนูญของไทยจึงยังไม่พัฒนาเท่าที่ควร อะไรคือ อุปสรรคในการพัฒนาก็คือ กฎหมายมหาชนในประเทศไทย มีอยู่หลายประการดังนี้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34989634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27584" y="1268760"/>
            <a:ext cx="7355160" cy="5304631"/>
          </a:xfrm>
        </p:spPr>
        <p:txBody>
          <a:bodyPr/>
          <a:lstStyle/>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1.</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ความเข้าใจที่ผิดพลาดของนักกฎหมายไทยในหลักการแบ่งแยกอำนาจ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ศาสตราจารย์ ดร.อมร จันทรสุมบูรณ์ ได้ให้คำอธิบายในเรื่องนี้ไว้ พอสรุปได้ว่า นักวิชาการโดยเฉพาะอย่างยิ่งนักกฎหมาย</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ของไทยนั้นส่วนใหญ่เข้าใจหลักการแบ่งแยก อำนาจว่า อำนาจอธิปไตยแยกออกเป็น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3</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อำนาจ คือ อำนาจนิติบัญญัติ อำนาจบริหาร และอำนาจตุลาการและจากสามอำนาจนี้ กลไกของรัฐก็มีองค์กรที่สำคัญได้เพียง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3</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องค์กร คือ สุภานิติบัญญัติ คณะรัฐมนตรี และศาลยุติธรรม ซึ่งท่านศาสตราจารย์ ดร.อมรฯ เห็น ว่าความเข้าใจดังกล่าวเป็นความเข้าใจที่ผิดพลาด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39714922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80728"/>
            <a:ext cx="7211144" cy="5448647"/>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สาเหตุที่เกิดความเข้าใจผิดเช่นนี้ก็เพราะรัฐธรรมนูญทุกฉบับของไทยตั้งแต่ปีพ.ศ.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2475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เป็นต้นมา ได้มีบัญญัติไว้อย่างชัดแจ้งว่าพระมหากษัตริย์ทรงใช้อำนาจนิติบัญญัติ ทางรัฐสภา ทรงใช้อำนาจบริหารทางคณะรัฐมนตรี และทรงใช้อำนาจตุลาการทางศาล เหตุผลของการบัญญัติรัฐธรรมนูญดังกล่าวแล้วเข้าใจว่า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ในระยะเริ่มต้นของการเปลี่ยน แปลงการปกครอง “คณะราษฎร”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ผู้ทำการเปลี่ยนแปลงการปกครองไม่มีความประสงค์ที่ จะให้พระมหากษัตริย์ทรงใช้อำนาจในฐานะประมุขของรัฐด้วยพระองค์เองจริงจัง จึงใช้ ถ้อยคำในรัฐธรรมนญในลักษณะที่เป็นการจำกัดการใช้พระราชอำนาจด้วยการบัญญัติรัฐ ธรรมนูญให้ทรง</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ใช้อำนาจได้โดยผ่านองค์กรทั้งสาม</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คือ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สุภานิติบัญญัติ คณะรัฐมนตรี และ ศาล</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เท่านั้น ซึ่งถ้าหากจะเปรียบเทียบกับรัฐธรรมนูญของต่างประเทศแล้ว ก็จะพบว่าประมุขของรัฐต่างประเทศ (รวมทั้งพระราชินีของอังกฤษ) นั้น ต่างก็มีอำนาจมากกว่าอำนาจของพระมหากษัตริย์ไทยทั้งสิ้น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78935719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94420" y="1268760"/>
            <a:ext cx="7355160" cy="5160615"/>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ความเข้าใจในหลักการแบ่งแยกอำนาจดังกล่าวได้กลายเป็นอุปสรรคในการศึกษา การจัดและการปรับปรุงกลไกของรัฐ ซึ่งเป็นขอบเขตของวิชากฎหมายปกครอง เนื่องจาก นักกฎหมายบางท่านมีความเห็นว่า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“อำนาจตุลาการ”</a:t>
            </a:r>
            <a:r>
              <a:rPr lang="th-TH" sz="2400" dirty="0">
                <a:effectLst/>
                <a:latin typeface="Calibri" panose="020F0502020204030204" pitchFamily="34" charset="0"/>
                <a:ea typeface="Calibri" panose="020F0502020204030204" pitchFamily="34" charset="0"/>
                <a:cs typeface="TH SarabunPSK" panose="020B0500040200020003" pitchFamily="34" charset="-34"/>
              </a:rPr>
              <a:t> นั้นก็คือศาลยุติธรรมเท่านั้น และยัง มีความเห็นต่อไปว่า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“ศาลยุติธรรม” </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ก็คือผู้พิพากษาโดยอาชีพด้วยการผ่านการสอบพื้น ฐานความรู้เกี่ยวกับกฎหมายแพ่ง กฎหมายอาญา และกฎหมายว่าด้วยวิธีพิจารณาความ มาเท่านั้น ดังนั้นการวินิจฉัยข้อพิพาทไม่ว่าจะเป็นในเรื่องทางการเมือง หรือเรื่องของ กฎหมายมหาชน ไม่ว่าจะเป็นกฎหมายปกครอง กฎหมายแรงงาน หรือกฎหมายสังคม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จะต้องเป็นอำนาจเด็ดขาดของผู้พิพากษา</a:t>
            </a:r>
            <a:r>
              <a:rPr lang="th-TH" sz="2400" dirty="0">
                <a:effectLst/>
                <a:latin typeface="Calibri" panose="020F0502020204030204" pitchFamily="34" charset="0"/>
                <a:ea typeface="Calibri" panose="020F0502020204030204" pitchFamily="34" charset="0"/>
                <a:cs typeface="TH SarabunPSK" panose="020B0500040200020003" pitchFamily="34" charset="-34"/>
              </a:rPr>
              <a:t>โดยอาชีพเหล่านี้เท่านั้น เป็นความเข้าใจที่ผิดพลาดในเรื่องของหลักการแบ่งอำนาจ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16120992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124744"/>
            <a:ext cx="7211144" cy="5232623"/>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ความเห็นเช่นนี้จึงดูประหนึ่งว่า การวินิจฉัยข้อพิพาทในเรื่องอื่น ๆ นั้น รัฐจะสร้าง ระบบความเป็นอิสุระและความเป็นกลางให้แก่ผู้พิพากษาที่มีความเชี่ยวชาญเฉพาะสาขามิ ได้ ทั้ง ๆ ที่ในขณะนี้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รัฐได้ตรากฎหมายในสาขาต่าง ๆ ออกใช้บังคับเป็นจำนวนมาก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และ กฎหมายในแต่ละสาขาก็มีเจตนารมณ์ ขอบเขตของการใช้บังคับ และฐานะของผู้อยู่ใต้ บังคับของกฎหมายที่แตกต่างกัน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2.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ความสับสนในการแยกสาขากฎหมายของนักกฎหมายไทย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นักกฎหมายไทยส่วนใหญ่</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ไม่สามารถแยกความแตกต่างระหว่างการแยกสาขา กฎหมาย</a:t>
            </a:r>
            <a:r>
              <a:rPr lang="th-TH" sz="2400" dirty="0">
                <a:effectLst/>
                <a:latin typeface="Calibri" panose="020F0502020204030204" pitchFamily="34" charset="0"/>
                <a:ea typeface="Calibri" panose="020F0502020204030204" pitchFamily="34" charset="0"/>
                <a:cs typeface="TH SarabunPSK" panose="020B0500040200020003" pitchFamily="34" charset="-34"/>
              </a:rPr>
              <a:t>โดยคำนึงถึงหลักกฎหมาย กับการแยกสาขากฎหมายเพื่อวัตถุประสงค์ในการ สอนวิชากฎหมายในมหาวิทยาลัยออกจากกันได้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953088124"/>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966428" y="1196752"/>
            <a:ext cx="7211144" cy="5304631"/>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โดยการคำนึงถึงหลักกฎหมาย ในทางทฤษฎีก็อาจ</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แยกกฎหมายออกได้เป็น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3</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สาขาใหญ่ ๆ เท่านั้น คือ กฎหมายแพ่ง กฎหมายอาญา กฎหมายปกครอง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เหตุที่เป็นเช่น นี้เพราะว่า หลักกฎหมายสำหรับกฎหมายสาขาหนึ่งย่อมจะเหมาะสุมกับกฎหมายที่มีจุด มุ่งหมายอย่างเดียวกัน เช่นหลักกฎหมายแพ่งจะยึดถือเป็นหลักในการตีความและในการ บังคับใช้กฎหมายโดยถือตามเจตนาหรือตามความสมัครใจของคู่สัญญาเป็นสำคัญ แต่ หลักเรื่องเจตนาหรือความสมัครใจนี้จะนำไปใช้กับหลักกฎหมายอาญาไม่ได้ เพราะจุดมุ่ง หมายของกฎหมายอาญานั้น คือ การคุ้มครองความปลอดภัยของสังคม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435551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1038436" y="1052736"/>
            <a:ext cx="7067128" cy="4525962"/>
          </a:xfrm>
        </p:spPr>
        <p:txBody>
          <a:bodyPr/>
          <a:lstStyle/>
          <a:p>
            <a:pPr marL="0" indent="0" algn="thaiDist">
              <a:buNone/>
            </a:pP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พระมหากษัตริย์ทรง เป็น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เทวราชาหรือสมมุติเทพ ทั้งนี้เพื่อส่งเสริมพระราชอำนาจซึ่งมีผลต่อรูปแบบและระบบการ ปกครองโดยตรง กิจต่าง ๆ ที่เกี่ยวกับพระมหากษัตริย์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ล้วนทำให้สูงส่งและมีพิธีการมากมาย เพื่อแยกให้แตกต่างไปจากคนทั่วไป พระบรมเดชานุภาพของพระมหากษัตริย์แห่งอาณาจักร กรุงศรีอยุธยามีลักษณะเข้มแข็งเด็ดขาดทรงอำนาจสูงยิ่ง ซึ่งเหมาะกับการปกครองอาณาจักร ขนาดใหญ่ที่มีพลเมืองจำนวนมาก ทรงเป็นธรรมราชา กล่าวคือ ทรงเป็นองค์อุปถัมภ์ของพุทธ ศาสนาและศาสนาอื่น ๆ โดยองค์พระมหากษัตริย์เองต้องทรงตั้งอยู่ในหลักธรรมของกษัตริย์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เช่น ทศพิธราชธรรม 10</a:t>
            </a:r>
            <a:r>
              <a:rPr lang="en-US"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ราชจรรยา</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นุวัตร 4</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หรือ ราชสังคหวัตถุ 4</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จักรวรรดิวัตร 12 และ ศีล</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ต่าง ๆ เป็นต้น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dirty="0">
                <a:solidFill>
                  <a:schemeClr val="tx1"/>
                </a:solidFill>
              </a:rPr>
              <a:t>ต่อ....</a:t>
            </a:r>
          </a:p>
        </p:txBody>
      </p:sp>
    </p:spTree>
    <p:extLst>
      <p:ext uri="{BB962C8B-B14F-4D97-AF65-F5344CB8AC3E}">
        <p14:creationId xmlns:p14="http://schemas.microsoft.com/office/powerpoint/2010/main" val="398724812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1038436" y="1196752"/>
            <a:ext cx="7067128" cy="5376639"/>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แต่การเรียนการสอนกฎหมายในมหาวิทยาลัยจะแบ่งการศึกษาไปตามประมวล กฎหมายหรือตามพระราชบัญญัติต่าง ๆ การแยกสาขากฎหมายจึงไม่ตรงกับหลักกฎหมาย </a:t>
            </a:r>
            <a:r>
              <a:rPr lang="th-TH" sz="2800" b="1" dirty="0">
                <a:effectLst/>
                <a:latin typeface="Calibri" panose="020F0502020204030204" pitchFamily="34" charset="0"/>
                <a:ea typeface="Calibri" panose="020F0502020204030204" pitchFamily="34" charset="0"/>
                <a:cs typeface="TH SarabunPSK" panose="020B0500040200020003" pitchFamily="34" charset="-34"/>
              </a:rPr>
              <a:t>เช่นว่า</a:t>
            </a:r>
            <a:r>
              <a:rPr lang="th-TH" sz="2400" dirty="0">
                <a:effectLst/>
                <a:latin typeface="Calibri" panose="020F0502020204030204" pitchFamily="34" charset="0"/>
                <a:ea typeface="Calibri" panose="020F0502020204030204" pitchFamily="34" charset="0"/>
                <a:cs typeface="TH SarabunPSK" panose="020B0500040200020003" pitchFamily="34" charset="-34"/>
              </a:rPr>
              <a:t> การศึกษาพระราชบัญญัติแรงงานสัมพันธ์ตามหลักสูตรในมหาวิทยาลัยในประเทศไทย จะจัดเป็นสาขาวิชาเดียวเท่านั้น คือสาขาวิชากฎหมายแรงงาน ทั้งที่ในความจริงแล้ว พระราชบัญญัติดังกล่าวจะรวมหลักกฎหมายถึง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3</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สาขาไว้ด้วยกัน</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คือ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หนึ่ง หลักกฎหมายอาญา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ในเรื่องการกำหนดโทษอาญา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สอง หลักกฎหมายแพ่ง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ในเรื่องการตกลงให้มีการชี้ขาดข้อพิพาทระหว่างเอกชนด้วยกันโดยวิธีอนุญาโตตุลาการ และ</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สาม หลักกฎหมายปกครอง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ในเรื่องการให้อำนาจบริหารแก่รัฐมนตรีว่าการกระทรวงมหาดไทยในการวินิจฉัยสั่ง การกรณีสำคัญหรือกรณีร้ายแรง หรือกรณีฉุกเฉิน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680191673"/>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1124744"/>
            <a:ext cx="7571184" cy="5304631"/>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การแบ่งสาขากฎหมายข้างต้นเป็นการแบ่งตามความสะดวกในการเรียนการสอน ไม่ได้เป็นการแบ่งสาขากฎหมายตามทฤษฎีซึ่งเป็นการแบ่งสาขากฎหมายตามพื้นฐาน ของปรัชญาและ</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ตร</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รกทางกฎหมาย เพื่อนำกฎหมายแต่ละสาขาไปใช้ให้ตรงกับวัตถุ ประสงค์หรือจุดมุ่งหมายของการที่รัฐได้ตรากฎหมายนั้นขึ้นมา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การนำหลักกฎหมายของสาขากฎหมายที่แตกต่างกันมาใช้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ทำให้ผลของการตีความและการบังคับใช้กฎหมายนั้นแตกต่างกัน</a:t>
            </a:r>
            <a:r>
              <a:rPr lang="th-TH" sz="2400" dirty="0">
                <a:effectLst/>
                <a:latin typeface="Calibri" panose="020F0502020204030204" pitchFamily="34" charset="0"/>
                <a:ea typeface="Calibri" panose="020F0502020204030204" pitchFamily="34" charset="0"/>
                <a:cs typeface="TH SarabunPSK" panose="020B0500040200020003" pitchFamily="34" charset="-34"/>
              </a:rPr>
              <a:t> และมีผลที่สำคัญคือ ความสับสนในแบ่ง แยกสาขากฎหมายดังกล่าวของนักกฎหมายไทยส่วนใหญ่ ทำให้มีการนำเอาหลัก กฎหมายแพ่งซึ่งเป็นหลักกฎหมายเอกชนมาใช้ในสาขากฎหมายปกครองซึ่งเป็นกฎหมาย ที่ใช้หลักกฎหมายมหาชน ความสับสนดังกล่าวทำให้ไม่อาจสุร้างและพัฒนาหลักกฎหมาย ปกครองขึ้นมาเป็นเอกเทศได้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09960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124744"/>
            <a:ext cx="7283152" cy="5304631"/>
          </a:xfrm>
        </p:spPr>
        <p:txBody>
          <a:bodyPr/>
          <a:lstStyle/>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3.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อิทธิพลแนวความคิดที่ได้รับมาจากระบบศาลยุติธรรมอังกฤษ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ตามที่ได้เคยกล่าวมาแล้วว่า ในรัชสมัยของพระบาทสุมเด็จพระจุลจอมเกล้าเจ้าอยู่ หัว รัชกาลที่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ซึ่งได้มีการปฏิรูประบบกฎหมายไทยนั้น ประเทศไทยได้เลือกใช้</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ระบบ ประมวลกฎหมาย (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Civil law )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แต่ในสมัยนั้นนักกฎหมายไทยส่วนใหญ่ก็ยังนิยมที่จะไป ศึกษากฎหมายต่อในประเทศอังกฤษซึ่งเป็นประเทศที่ใช้ระบบกฎหมายจารีตประเพณี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Common law )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ซึ่งมีแนวความคิด มีวิธีการแยกสาขากฎหมาย และมีวิธีการตีความ กฎหมายที่แตกต่างไปจากระบบประมวลกฎหมาย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ยิ่งไปกว่านั้นยังมีแนวความคิดเกี่ยวกับ กฎหมายปกครองที่แตกต่างกับแนวความคิดในระบบประมวลกฎหมายอีกด้วย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3905076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27584" y="1196752"/>
            <a:ext cx="7067128" cy="5232623"/>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ย่อมเป็นธรรมดาที่บรรดาผู้ที่ศึกษากฎหมายมาจากประเทศอังกฤษย่อมจะได้รับ อิทธิพลทางแนวความคิดของประเทศนั้นมา ดังนั้นเมื่อมีปัญหาอย่างใด ๆ เกิดขึ้นก็ย่อมจะ นำเอาทัศนะ หรือแนวความคิดตามแบบอย่างที่ตนได้ศึกษามาหรือที่ได้พบมานั้นมาใช้ใน การวิเคราะห์ปัญหาดังกล่าว ซึ่งเป็นการนำเอาแนวความคิดตามหลักกฎหมายของระบบ หนึ่ง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Common law )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มาใช้กับระบบกฎหมายอีกระบบหนึ่ง (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Civil law )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และในกรณีที่ เป็นปัญหาเรื่องอันมาจากคำสั่งการ หรือจากการปฏิบัติหน้าที่ของฝ่ายปกครองก็เช่นเดียว กัน ศาลยุติธรรมซึ่งผู้พิพากษาส่วนใหญ่มักจะได้รับแนวความคิดตามแบบของระบบกฎหมายจารีตประเพณีของอังกฤษ ก็มีแนวโน้มอย่างมากที่จะนำเอาแบบอย่างคำพิพากษาของศาลยุติธรรมอังกฤษมาปรับใช้ ซึ่งเป็นการอันไม่ถูกต้อง เพราะเหตุว่า ในประเทศ ไทยมีระบบกฎหมายเป็นแบบประมวลกฎหมายซึ่งมีหลักกฎหมายแตกต่างกัน ดังที่ได้ กล่าวมาแล้ว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161153943"/>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980728"/>
            <a:ext cx="7488832" cy="4525962"/>
          </a:xfrm>
        </p:spPr>
        <p:txBody>
          <a:bodyPr/>
          <a:lstStyle/>
          <a:p>
            <a:pPr indent="457200" algn="thaiDist">
              <a:lnSpc>
                <a:spcPct val="107000"/>
              </a:lnSpc>
              <a:spcAft>
                <a:spcPts val="800"/>
              </a:spcAft>
            </a:pPr>
            <a:r>
              <a:rPr lang="en-US" sz="2400" b="1" dirty="0">
                <a:effectLst/>
                <a:latin typeface="TH SarabunPSK" panose="020B0500040200020003" pitchFamily="34" charset="-34"/>
                <a:ea typeface="Calibri" panose="020F0502020204030204" pitchFamily="34" charset="0"/>
                <a:cs typeface="Cordia New" panose="020B0304020202020204" pitchFamily="34" charset="-34"/>
              </a:rPr>
              <a:t>4.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ปัญหาในการศึกษาเกี่ยวกับวิชากฎหมายปกครองและวิชาที่เกี่ยวกับการบริหารของรัฐ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ในประเทศไทยการศึกษาวิชานิติศาสตร์มักกำหนดหลักสูตรโดย</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เน้นการศึกษาไป ที่บทบัญญัติของประมวลกฎหมายต่าง ๆ</a:t>
            </a:r>
            <a:r>
              <a:rPr lang="th-TH" sz="2400" dirty="0">
                <a:effectLst/>
                <a:latin typeface="Calibri" panose="020F0502020204030204" pitchFamily="34" charset="0"/>
                <a:ea typeface="Calibri" panose="020F0502020204030204" pitchFamily="34" charset="0"/>
                <a:cs typeface="TH SarabunPSK" panose="020B0500040200020003" pitchFamily="34" charset="-34"/>
              </a:rPr>
              <a:t> อันได้แก่ ประมวลกฎหมายอาญา ประมวล กฎหมายแพ่งและพาณิชย์ ประมวลกฎหมายวิธีพิจารณาความและลักษณะพยาน โดยไม่ ได้ให้ความสำคัญกับระบบกฎหมายที่วิวัฒนาการจากกฎหมายเอกชนไปสู่ระบบกฎหมาย มหาชน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การกำหนดหลักสูตรให้มีการศึกษาเช่นนี้ ทำให้เห็นว่า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เป็นการศึกษาที่มุ่งผลิตให้ ผู้สำเร็จการศึกษาออกไปประกอบอาชีพเป็นผู้ใช้กฎหมาย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คือ ผู้พิพากษา อัยการ ทนาย ความหรือพนักงานสอบสวน มากกว่าจะผลิตให้ได้นักนิติสาสต</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ร์</a:t>
            </a:r>
            <a:r>
              <a:rPr lang="th-TH" sz="2400" dirty="0">
                <a:effectLst/>
                <a:latin typeface="Calibri" panose="020F0502020204030204" pitchFamily="34" charset="0"/>
                <a:ea typeface="Calibri" panose="020F0502020204030204" pitchFamily="34" charset="0"/>
                <a:cs typeface="TH SarabunPSK" panose="020B0500040200020003" pitchFamily="34" charset="-34"/>
              </a:rPr>
              <a:t>ที่มีความรู้พื้นฐานในระบบ กฎหมายทั้งระบบ ซึ่งจะทำให้เป็นนักนิติศาสตร์ที่มีความรู้ความชํานาญในสาขากฎหมาย ต่าง ๆ โดยเฉพาะกฎหมายปกครอง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44452805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22412" y="1444616"/>
            <a:ext cx="7499176" cy="5448647"/>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ยิ่งไปกว่านั้น การศึกษาที่มุ่งเน้นแต่เพียง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การศึกษาตัวบทกฎหมาย </a:t>
            </a:r>
            <a:r>
              <a:rPr lang="th-TH" sz="2400" dirty="0">
                <a:effectLst/>
                <a:latin typeface="Calibri" panose="020F0502020204030204" pitchFamily="34" charset="0"/>
                <a:ea typeface="Calibri" panose="020F0502020204030204" pitchFamily="34" charset="0"/>
                <a:cs typeface="TH SarabunPSK" panose="020B0500040200020003" pitchFamily="34" charset="-34"/>
              </a:rPr>
              <a:t>โดยไม่ได้ให้มี ความเข้าใจในแนวความคิดทางปรัชญากฎหมายด้วย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นักกฎหมายจึงขาดสิ่งที่จะเป็นตัวเชื่อม</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กับความเข้าใจในระบบเศรษฐกิจและระบบสังคม และเป็นนักกฎหมายที่ไม่รู้ในโครงสร้างของกฎหมายที่จัดตั้งสุถาบัน กลไกของรัฐ และระบบพนักงานของรัฐอันได้แก่ข้าราช การและพนักงานรัฐวิสาหกิจ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630176423"/>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836712"/>
            <a:ext cx="7211144" cy="5688632"/>
          </a:xfrm>
        </p:spPr>
        <p:txBody>
          <a:bodyPr/>
          <a:lstStyle/>
          <a:p>
            <a:pPr algn="thaiDist"/>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บทบาทของมหาวิทยาลัยในการให้การศึกษากฎหมาย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จึงควรจะมีลักษณะที่ไม่ใช่ แต่เพียงสอนว่า กฎหมายบัญญัติในเรื่องต่าง ๆไว้ว่าอย่างไรเท่านั้น แต่ควรที่จะมุ่งเน้นใน การวิเคราะห์ปัญหาทางกฎหมาย มีการวิพากษ์วิจารณ์ และควรมีการเสนอแนะแนวความ คิด หรือทฤษฎีใหม่ๆเพื่อช่วยให้หลักกฎหมายของไทยมีพัฒนาการมากยิ่งขึ้น นอกจาก นั้นการกำหนดหลักสูตรก็ควรจะมีความสมดุลกันระหว่างกฎหมายเอกชนกับกฎหมาย มหาชน ซึ่งเนื้อหาสาระของตำราก็ควรจะเป็นในแบบที่ มีความครอบคลุมหลักกฎหมาย มีอยู่ในบทบัญญัติของกฎหมายเรื่องนั้น ๆ กล่าวคือ ตัวอาจารย์ผู้สอนกฎหมายใน มหาวิทยาลัยควรจะเป็นผู้สรุปหลักเกณฑ์และสาระสำคัญของหลักกฎหมายออกมาเป็นค่า บรรยายหรือเป็น</a:t>
            </a:r>
            <a:r>
              <a:rPr lang="th-TH" sz="2400" dirty="0">
                <a:solidFill>
                  <a:srgbClr val="000000"/>
                </a:solidFill>
                <a:effectLst/>
                <a:latin typeface="Calibri" panose="020F0502020204030204" pitchFamily="34" charset="0"/>
                <a:ea typeface="Calibri" panose="020F0502020204030204" pitchFamily="34" charset="0"/>
                <a:cs typeface="TH SarabunPSK" panose="020B0500040200020003" pitchFamily="34" charset="-34"/>
              </a:rPr>
              <a:t>ตำราเพื่อให้นักศึกษาได้รับความรู้มากที่สุดในช่วงเวลาของการศึกษาใน</a:t>
            </a:r>
            <a:r>
              <a:rPr lang="th-TH" sz="2400" dirty="0">
                <a:effectLst/>
                <a:latin typeface="Calibri" panose="020F0502020204030204" pitchFamily="34" charset="0"/>
                <a:ea typeface="Calibri" panose="020F0502020204030204" pitchFamily="34" charset="0"/>
                <a:cs typeface="TH SarabunPSK" panose="020B0500040200020003" pitchFamily="34" charset="-34"/>
              </a:rPr>
              <a:t>หาวิทยาลัยนั้น และวิธีการสอนก็ควรเป็นการสอนแบบกระตุ้นให้นักศึกษาหัดใช้ความคิดตนเอง พินิจพิเคราะห์ถึงความถูกต้อง ความเหมาะสุมของบรรดาตัวบทกฎหมาย หรือ แนวคำวินิจฉัย หรือแนวคำพิพากษาว่าเหมาะสม เป็นธรรมแล้วหรือไม่อย่างไร ทั้งนี้เพื่อ ให้เกิดความสามารถในเชิงความคิดแบบสร้างสรรค์ที่จะนำไปเป็นเครื่องมือในการพัฒนาหลักกฎหมายของประเทศไทยในสาขาต่าง ๆต่อไป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99638096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1196752"/>
            <a:ext cx="7416824" cy="5304631"/>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นอกจากนั้น หลักสูตรของมหาวิทยาลัยก็ควรให้มีความเหมาะสุมสุอดคล้องกับ สุภาพปัญหาของประเทศตามยุคสมัยโดยการมีการปรับเปลี่ยนหลักสูตรให้ทันต่อเหตุ การณ์เสมออีกด้วย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marL="0" indent="0" algn="thaiDist" eaLnBrk="1" hangingPunct="1">
              <a:buNone/>
            </a:pP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95559916"/>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166019"/>
            <a:ext cx="7355160" cy="4525962"/>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ปัญหาจากเรื่องการศึกษาอีกประการหนึ่งก็คือ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ปัญหาที่เกิดจากการที่นักกฎหมาย ไทยได้ไปศึกษาต่อยังต่างประเทศที่แตกต่างกัน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แต่ละคนจึงมีแนวความคิดที่แตกต่างกัน ไปตามประเทศที่ตนได้รับการศึกษามา เช่น ผู้ศึกษากฎหมายจากสหรัฐอเมริกา ก็จะให้ ความสำคัญกับสิทธิเสุรีภาพตามรัฐธรรมนูญ และในการจัดหน่วยงานก็มักเน้นไปตามแนว ความคิดทางสังคมจิตวิทยามากกว่าแนวความคิดทางด้านการเมืองและกฎหมาย ส่วนผู้ที่ ศึกษามาจากภาคพื้นยุโรปก็จะมุ่งให้ความสำคัญกับหลักการของกฎหมายปกครองตาม แบบยุโรป โดยเฉพาะตามแบบของประเทศฝรั่งเศส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แต่อย่างไรก็ตามก็ยังปรากฏว่า การ สอนหลักการของกฎหมายปกครองแบบภาคพื้นยุโรปนี้ มักจะขาดเนื้อหาสาระอันสำคัญ </a:t>
            </a:r>
            <a:r>
              <a:rPr lang="th-TH" sz="2400" dirty="0">
                <a:effectLst/>
                <a:latin typeface="Calibri" panose="020F0502020204030204" pitchFamily="34" charset="0"/>
                <a:ea typeface="Calibri" panose="020F0502020204030204" pitchFamily="34" charset="0"/>
                <a:cs typeface="TH SarabunPSK" panose="020B0500040200020003" pitchFamily="34" charset="-34"/>
              </a:rPr>
              <a:t>ของหลักกฎหมายปกครองไป คำสอนและคำบรรยายมักจะเป็นแต่เพียงการสอนในเรื่อง ระเบียบบริหารราชการเท่านั้น จึงกลายเป็นว่า เป็นการสอนแต่ในเรื่องหลักกฎหมายปก ครองของไทยเท่านั้น ซึ่งไม่ได้ให้ความรู้แก่นักศึกษาในทางทฤษฎี ในทางปรัชญา หรือใน วิวัฒนาการของแนวความคิดทางกฎหมายปกครองทั้งที่เป็นความรู้พื้นฐาน และที่เป็น ความรู้ใหม่ ๆ ของประเทศอันเป็นแม่แบบของภาคพื้นยุโรป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9678787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966428" y="1196752"/>
            <a:ext cx="7211144" cy="5304631"/>
          </a:xfrm>
        </p:spPr>
        <p:txBody>
          <a:bodyPr/>
          <a:lstStyle/>
          <a:p>
            <a:pPr algn="thaiDist"/>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ปัญหาและอุปสรรคข้างต้น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คือสาเหตุที่ทำให้กฎหมายปกครองของไทยไม่ สามารถพัฒนาได้อย่างเหมาะสมกับเหตุการณ์ ในกรณีปัญหาดังกล่าวนี้ เห็นว่าองค์กร อิสระที่จะทำหน้าที่วินิจฉัยชี้ขาดข้อพิพาททางปกครองหรือข้อพิพาททางการบริหารนับว่า เป็นองค์กรในเบื้องต้นที่จะสามารถสร้างหลักกฎหมายปกครองและทำให้หลักกฎหมายปก ครองของไทยพัฒนาและมีลักษณะเป็นเอกเทศได้ เมื่อประเทศไทยมีองค์กรวินิจฉัยชี้ขาด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ข้อพิพาททางปกครอง อันได้แก่ “ศาลปกครอง”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แล้ว ก็จะทำให้นักกฎหมาย และนักศึกษา นิติศาสตร์มองเห็นได้อย่างชัดเจนยิ่งขึ้นถึงบาทบาท และความสำคัญของการศึกษาให้รู้ ลึกลงไปถึงหลักของกฎหมาย และรู้ลึกลงไปถึงเนื้อหาอันเป็นปรัชญาของหลักกฎหมายโดยเฉพาะหลักกฎหมายปกครองอันเป็นหลักกฎหมายมหาชน</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331017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1052736"/>
            <a:ext cx="7499176" cy="5376639"/>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2) ชนชั้นพระบรมวงศานุ</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วงศ์</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คือ เชื้อสายของพระมหากษัตริย์ มีชั้นลดหลั่น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วันลงมา เมื่อพ้น 5 ช่วงอายุคนก็จะเป็นสามัญชน การแบ่งชั้นกำหนดตามชาติกำเนิด เช่น สติจากพระมารดาชั้นใดก็จะมีชั้นตามที่กำหนดไว้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3) ชนชั้นขุนนาง มีการกำหนด</a:t>
            </a:r>
            <a:r>
              <a:rPr lang="th-TH" sz="2400" dirty="0">
                <a:effectLst/>
                <a:latin typeface="Calibri" panose="020F0502020204030204" pitchFamily="34" charset="0"/>
                <a:ea typeface="Calibri" panose="020F0502020204030204" pitchFamily="34" charset="0"/>
                <a:cs typeface="TH SarabunPSK" panose="020B0500040200020003" pitchFamily="34" charset="-34"/>
              </a:rPr>
              <a:t> ตำแหน่ง สิทธิหน้าที่ขุนนางไว้ในพระไ</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อย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 ตำแหน่งนายพลเรือนและนายทหารหัวเมือง ขุนนางยังแยกออกได้อีกตาม “ศักดิ์” 4 ประการ คือ ศักดินา ยศ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ราชทินนาม</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และตำแหน่ง ซึ่ง “</a:t>
            </a:r>
            <a:r>
              <a:rPr lang="th-TH" sz="2400" dirty="0" err="1">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ศั</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กด์” ทั้ง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4 นี้มีความสัมพันธ์เกี่ยวข้องกัน และเกี่ยวข้องกับระบบบริหารราชการ แต่ “ศักดินา” จะถือว่าสำคัญที่สุด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4) นักบวช</a:t>
            </a:r>
            <a:r>
              <a:rPr lang="th-TH" sz="2400" dirty="0">
                <a:effectLst/>
                <a:latin typeface="Calibri" panose="020F0502020204030204" pitchFamily="34" charset="0"/>
                <a:ea typeface="Calibri" panose="020F0502020204030204" pitchFamily="34" charset="0"/>
                <a:cs typeface="TH SarabunPSK" panose="020B0500040200020003" pitchFamily="34" charset="-34"/>
              </a:rPr>
              <a:t> เป็นชนชั้นที่พระมหากษัตริย์ทรงแต่งตั้งและให้การอุปถัมภ์ ได้แก่ พระภิกษุสงฆ์ใน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พระพุทธศาสนา พราหมณ์ พระมหาราช</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ครู ราชครู เป็นต้น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706119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836712"/>
            <a:ext cx="7272808" cy="5376639"/>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ชนชั้นผู้ใต้ปกครอง</a:t>
            </a:r>
            <a:r>
              <a:rPr lang="th-TH" sz="2400" dirty="0">
                <a:effectLst/>
                <a:latin typeface="Calibri" panose="020F0502020204030204" pitchFamily="34" charset="0"/>
                <a:ea typeface="Calibri" panose="020F0502020204030204" pitchFamily="34" charset="0"/>
                <a:cs typeface="TH SarabunPSK" panose="020B0500040200020003" pitchFamily="34" charset="-34"/>
              </a:rPr>
              <a:t> สังคมอยุธยาเป็นสังคมที่ใช้ระบบไพร่ซึ่งเป็นระบบควบคุม กำลังคน และจัดระเบียบการใช้กำลังคนเพื่อให้เกิดประโยชน์ต่อการพัฒนาอาณาจักรทางด้าน เศรษฐกิจ และด้านการขยายอำนาจทางการเมืองตลอดจนเพื่อความรวดเร็วในการระดมกำลัง พลเพื่อการสงคราม สามัญชนจึงต้องอยู่ใต้การปกครองของมูลนาย แบ่งออกเป็น 2 พวก คือ ไพร่ และ ทาส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Aft>
                <a:spcPts val="800"/>
              </a:spcAft>
              <a:buNone/>
            </a:pPr>
            <a:r>
              <a:rPr lang="th-TH" sz="2400" b="1" dirty="0">
                <a:effectLst/>
                <a:latin typeface="Calibri" panose="020F0502020204030204" pitchFamily="34" charset="0"/>
                <a:ea typeface="Calibri" panose="020F0502020204030204" pitchFamily="34" charset="0"/>
                <a:cs typeface="TH SarabunPSK" panose="020B0500040200020003" pitchFamily="34" charset="-34"/>
              </a:rPr>
              <a:t>1) ไพร่</a:t>
            </a:r>
            <a:r>
              <a:rPr lang="th-TH" sz="2400" dirty="0">
                <a:effectLst/>
                <a:latin typeface="Calibri" panose="020F0502020204030204" pitchFamily="34" charset="0"/>
                <a:ea typeface="Calibri" panose="020F0502020204030204" pitchFamily="34" charset="0"/>
                <a:cs typeface="TH SarabunPSK" panose="020B0500040200020003" pitchFamily="34" charset="-34"/>
              </a:rPr>
              <a:t> คือ สามัญชนทั้งหญิงและชาย ศักดินา 10-25 ไร่ อายุ 9 ปีต้องเข้าสังกัด กรมกอง แต่การเกณฑ์แรงงานไพร่จะกระทำได้เมื่อไพร่ได้ “สักเลก” แล้ว ไพร่ยังแบ่งประเภท ออกได้อีก ดังนี้ :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ไพรหลวง</a:t>
            </a:r>
            <a:r>
              <a:rPr lang="th-TH" sz="2400" dirty="0">
                <a:effectLst/>
                <a:latin typeface="Calibri" panose="020F0502020204030204" pitchFamily="34" charset="0"/>
                <a:ea typeface="Calibri" panose="020F0502020204030204" pitchFamily="34" charset="0"/>
                <a:cs typeface="TH SarabunPSK" panose="020B0500040200020003" pitchFamily="34" charset="-34"/>
              </a:rPr>
              <a:t> คือ ไพร่ที่ขึ้นตรงต่อองค์พระมหากษัตริย์ สังกัดอยู่ตาม</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กรม กองต่าง ต้องทำงานให้หลวงปีละ 6 เดือนโดยต้องจัดหาเสบียงอาหารมาเอง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92238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980728"/>
            <a:ext cx="7571184" cy="4886002"/>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ไพร่สม</a:t>
            </a:r>
            <a:r>
              <a:rPr lang="th-TH" sz="2400" dirty="0">
                <a:effectLst/>
                <a:latin typeface="Calibri" panose="020F0502020204030204" pitchFamily="34" charset="0"/>
                <a:ea typeface="Calibri" panose="020F0502020204030204" pitchFamily="34" charset="0"/>
                <a:cs typeface="TH SarabunPSK" panose="020B0500040200020003" pitchFamily="34" charset="-34"/>
              </a:rPr>
              <a:t> 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ชายฉกรรจ์ที่สังกัดมูลนายขุนนางจะมีไพร่ในสังกัด</a:t>
            </a:r>
            <a:r>
              <a:rPr lang="th-TH" sz="2400" dirty="0">
                <a:effectLst/>
                <a:latin typeface="Calibri" panose="020F0502020204030204" pitchFamily="34" charset="0"/>
                <a:ea typeface="Calibri" panose="020F0502020204030204" pitchFamily="34" charset="0"/>
                <a:cs typeface="TH SarabunPSK" panose="020B0500040200020003" pitchFamily="34" charset="-34"/>
              </a:rPr>
              <a:t>ของตน ได้มากน้อยตามศักดินา ไพร่สุมต้องทำงานให้หลวงปีละ 1 เดือน ในยามปกติมูลนายจะทำการ ฝึกหัดการทหารเป็นการเตรียมไว้ยามสงคราม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ไพร่ส่วย</a:t>
            </a:r>
            <a:r>
              <a:rPr lang="th-TH" sz="2400" dirty="0">
                <a:effectLst/>
                <a:latin typeface="Calibri" panose="020F0502020204030204" pitchFamily="34" charset="0"/>
                <a:ea typeface="Calibri" panose="020F0502020204030204" pitchFamily="34" charset="0"/>
                <a:cs typeface="TH SarabunPSK" panose="020B0500040200020003" pitchFamily="34" charset="-34"/>
              </a:rPr>
              <a:t> คือไพร่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ที่อยู่ห่างไกลไม่อาจเดินทางมาทำงานให้หลวงได้ จึง ให้ส่งสิ่งของมีค่าหายากที่มีอยู่ตามท้องถิ่นตามที่กำหนดมาแทนตัว </a:t>
            </a: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ระบบไพร่ในสังคมอยุธยามีความรัดกุมมาก เป็นเรื่องสำคัญของความเข้มแข็ง ของอาณาจักรกรงศรีอยุธยา อยุธยาจึงมีกฎหมายให้ความคุ้มครองไพร่เพื่อป้องกันมิให้มูล นายกดขี่ข่มเหงซึ่งอาจเป็นเหตุให้มีการหลบหนีเข้าป่าเข้าดงไป ซึ่งผลสุดท้ายก็จะกระทบ กระเทือนต่อกำลังคนที่จำเป็นสำหรับอาณาจักร ในระยะหลังๆ ได้มีการให้คนมาทำงานหลวง แทนไพร่ หรืออาจส่งเป็นเงินมาแทนได้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223133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908720"/>
            <a:ext cx="7128792" cy="4525962"/>
          </a:xfrm>
        </p:spPr>
        <p:txBody>
          <a:bodyPr/>
          <a:lstStyle/>
          <a:p>
            <a:pPr algn="thaiDist">
              <a:lnSpc>
                <a:spcPct val="107000"/>
              </a:lnSpc>
              <a:spcAft>
                <a:spcPts val="800"/>
              </a:spcAft>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ระบบการปกครองอาณาจักรกรุงศรีอยุธยา</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ระบบการปกครองอยุธยาได้รับเอาแบบอย่างมาทั้งจากสุโขทัยแล อยุธยาสามารถจัดการปกครองอาณาจักรได้อย่างมีประสิทธิภาพ จุดมุ่งหมายคือ การ พระราชอำนาจของพระมหากษัตริย์ และเพื่อการป้องกันราชอาณาจักร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ในระยะแรกนั้น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การปกครองส่วนกลาง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ใช้หลัก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“จัตุสดมภ์”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ซึ่งแบ่งออกเป็น ฝ่าย คือ</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เวียง มีขุนเมือง</a:t>
            </a:r>
            <a:r>
              <a:rPr lang="th-TH" sz="2400" dirty="0">
                <a:effectLst/>
                <a:latin typeface="Calibri" panose="020F0502020204030204" pitchFamily="34" charset="0"/>
                <a:ea typeface="Calibri" panose="020F0502020204030204" pitchFamily="34" charset="0"/>
                <a:cs typeface="TH SarabunPSK" panose="020B0500040200020003" pitchFamily="34" charset="-34"/>
              </a:rPr>
              <a:t>บังคับบัญชา มีหน้าที่รักษาความสงบเรียบร้อย ปราบปรามโจรผู้ร้าย และลงโทษผู้กระทำผิด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a:t>
            </a:r>
            <a:r>
              <a:rPr lang="en-US" sz="2400" b="1" dirty="0">
                <a:effectLst/>
                <a:latin typeface="Calibri" panose="020F0502020204030204" pitchFamily="34" charset="0"/>
                <a:ea typeface="Calibri" panose="020F0502020204030204" pitchFamily="34" charset="0"/>
                <a:cs typeface="TH SarabunPSK" panose="020B0500040200020003" pitchFamily="34" charset="-34"/>
              </a:rPr>
              <a:t>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วัง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มี</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ขุนวัง</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เป็นผู้บังคับบัญชา มีหน้าที่เกี่ยวกับงานในพระราชสำนัก และ พระราชพิธีต่าง ๆรวมทั้งการพิจารณาพิพากษาคดีราษฎร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510618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980728"/>
            <a:ext cx="7488832" cy="4525962"/>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คลัง</a:t>
            </a:r>
            <a:r>
              <a:rPr lang="th-TH" sz="2400" dirty="0">
                <a:effectLst/>
                <a:latin typeface="Calibri" panose="020F0502020204030204" pitchFamily="34" charset="0"/>
                <a:ea typeface="Calibri" panose="020F0502020204030204" pitchFamily="34" charset="0"/>
                <a:cs typeface="TH SarabunPSK" panose="020B0500040200020003" pitchFamily="34" charset="-34"/>
              </a:rPr>
              <a:t> มีขุนคลังเป็นผู้บังคับบัญชา มีหน้าที่เก็บรักษาผลประโยชน์ของแผ่น ดิน ได้แก่ การภาษีอากรต่าง ๆ และมีหน้าที่ทางด้านการต่างประเทศด้วย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นา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มี</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ขุนนา</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เป็นผู้บังคับบัญชา มีหน้าที่ดูแลการเพาะปลูก ทำนาทำไร่ เพื่อการจัดเก็บหางข้าวหรือส่วนแบ่งข้าวมาเก็บไว้ยังฉางหลวงเป็นเสบียงของกองทัพยามส่วน การปกครองส่วนภูมิภาค นั้น อยุธยาได้แบ่งเมืองออกเป็น 3 ประเภท คือ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หัวเมืองชั้นใน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a:t>
            </a:r>
            <a:r>
              <a:rPr lang="th-TH" sz="2400" dirty="0">
                <a:effectLst/>
                <a:latin typeface="Calibri" panose="020F0502020204030204" pitchFamily="34" charset="0"/>
                <a:ea typeface="Calibri" panose="020F0502020204030204" pitchFamily="34" charset="0"/>
                <a:cs typeface="TH SarabunPSK" panose="020B0500040200020003" pitchFamily="34" charset="-34"/>
              </a:rPr>
              <a:t>มีกรุงศรีอยุธยาเป็นราชธานี มีเมืองหน้าด่านสำหรับป้อง กันพระนครล้อมรอบอยู่ทั้ง 4 ทิศ ระยะห่างเดินถึงกันได้ใน 2 วัน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r>
              <a:rPr lang="th-TH" sz="2400" b="1" dirty="0">
                <a:solidFill>
                  <a:srgbClr val="FF0000"/>
                </a:solidFill>
                <a:effectLst/>
                <a:ea typeface="Calibri" panose="020F0502020204030204" pitchFamily="34" charset="0"/>
                <a:cs typeface="TH SarabunPSK" panose="020B0500040200020003" pitchFamily="34" charset="-34"/>
              </a:rPr>
              <a:t>• หัวเมืองพระยามหานคร</a:t>
            </a:r>
            <a:r>
              <a:rPr lang="th-TH" sz="2400" dirty="0">
                <a:solidFill>
                  <a:srgbClr val="FF0000"/>
                </a:solidFill>
                <a:effectLst/>
                <a:ea typeface="Calibri" panose="020F0502020204030204" pitchFamily="34" charset="0"/>
                <a:cs typeface="TH SarabunPSK" panose="020B0500040200020003" pitchFamily="34" charset="-34"/>
              </a:rPr>
              <a:t> </a:t>
            </a:r>
            <a:r>
              <a:rPr lang="th-TH" sz="2400" dirty="0">
                <a:effectLst/>
                <a:ea typeface="Calibri" panose="020F0502020204030204" pitchFamily="34" charset="0"/>
                <a:cs typeface="TH SarabunPSK" panose="020B0500040200020003" pitchFamily="34" charset="-34"/>
              </a:rPr>
              <a:t>เป็นหัวเมืองชั้นนอกที่ตั้งอยู่ห่างไกลออกไปแต่ เป็นเมืองใหญ่มีความสำคัญ </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28131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1166019"/>
            <a:ext cx="8229600" cy="4525962"/>
          </a:xfrm>
        </p:spPr>
        <p:txBody>
          <a:bodyPr/>
          <a:lstStyle/>
          <a:p>
            <a:pPr marL="0" indent="0" algn="ctr">
              <a:lnSpc>
                <a:spcPct val="107000"/>
              </a:lnSpc>
              <a:spcAft>
                <a:spcPts val="800"/>
              </a:spcAft>
              <a:buNone/>
            </a:pPr>
            <a:r>
              <a:rPr lang="th-TH" sz="3600" b="1" dirty="0">
                <a:effectLst/>
                <a:latin typeface="TH SarabunPSK" panose="020B0500040200020003" pitchFamily="34" charset="-34"/>
                <a:ea typeface="Calibri" panose="020F0502020204030204" pitchFamily="34" charset="0"/>
                <a:cs typeface="TH SarabunPSK" panose="020B0500040200020003" pitchFamily="34" charset="-34"/>
              </a:rPr>
              <a:t>พัฒนาการของกฎหมายมหาชนในประเทศไทย</a:t>
            </a:r>
            <a:endParaRPr lang="en-US" sz="3600" dirty="0">
              <a:effectLst/>
              <a:latin typeface="TH SarabunPSK" panose="020B0500040200020003" pitchFamily="34" charset="-34"/>
              <a:ea typeface="Calibri" panose="020F0502020204030204" pitchFamily="34" charset="0"/>
              <a:cs typeface="TH SarabunPSK" panose="020B0500040200020003" pitchFamily="34" charset="-34"/>
            </a:endParaRPr>
          </a:p>
          <a:p>
            <a:pPr marL="0" indent="0" algn="thaiDist">
              <a:lnSpc>
                <a:spcPct val="107000"/>
              </a:lnSpc>
              <a:spcAft>
                <a:spcPts val="800"/>
              </a:spcAft>
              <a:buNone/>
            </a:pPr>
            <a:r>
              <a:rPr lang="th-TH" b="1" dirty="0">
                <a:effectLst/>
                <a:latin typeface="TH SarabunPSK" panose="020B0500040200020003" pitchFamily="34" charset="-34"/>
                <a:ea typeface="Calibri" panose="020F0502020204030204" pitchFamily="34" charset="0"/>
                <a:cs typeface="TH SarabunPSK" panose="020B0500040200020003" pitchFamily="34" charset="-34"/>
              </a:rPr>
              <a:t>1. ระบบการปกครองของประเทศไทยสมัยโบราณ </a:t>
            </a:r>
            <a:endParaRPr lang="en-US" dirty="0">
              <a:effectLst/>
              <a:latin typeface="TH SarabunPSK" panose="020B0500040200020003" pitchFamily="34" charset="-34"/>
              <a:ea typeface="Calibri" panose="020F0502020204030204" pitchFamily="34" charset="0"/>
              <a:cs typeface="TH SarabunPSK" panose="020B0500040200020003" pitchFamily="34" charset="-34"/>
            </a:endParaRPr>
          </a:p>
          <a:p>
            <a:pPr algn="thaiDist">
              <a:lnSpc>
                <a:spcPct val="107000"/>
              </a:lnSpc>
              <a:spcAft>
                <a:spcPts val="800"/>
              </a:spcAft>
            </a:pPr>
            <a:r>
              <a:rPr lang="th-TH" b="1" dirty="0">
                <a:effectLst/>
                <a:latin typeface="TH SarabunPSK" panose="020B0500040200020003" pitchFamily="34" charset="-34"/>
                <a:ea typeface="Calibri" panose="020F0502020204030204" pitchFamily="34" charset="0"/>
                <a:cs typeface="TH SarabunPSK" panose="020B0500040200020003" pitchFamily="34" charset="-34"/>
              </a:rPr>
              <a:t>1.1 สมัยสุโขทัย </a:t>
            </a:r>
            <a:endParaRPr lang="en-US" dirty="0">
              <a:effectLst/>
              <a:latin typeface="TH SarabunPSK" panose="020B0500040200020003" pitchFamily="34" charset="-34"/>
              <a:ea typeface="Calibri" panose="020F0502020204030204" pitchFamily="34" charset="0"/>
              <a:cs typeface="TH SarabunPSK" panose="020B0500040200020003" pitchFamily="34" charset="-34"/>
            </a:endParaRPr>
          </a:p>
          <a:p>
            <a:pPr indent="457200" algn="thaiDist">
              <a:lnSpc>
                <a:spcPct val="107000"/>
              </a:lnSpc>
              <a:spcAft>
                <a:spcPts val="800"/>
              </a:spcAft>
            </a:pPr>
            <a:r>
              <a:rPr lang="th-TH" dirty="0">
                <a:effectLst/>
                <a:latin typeface="TH SarabunPSK" panose="020B0500040200020003" pitchFamily="34" charset="-34"/>
                <a:ea typeface="Calibri" panose="020F0502020204030204" pitchFamily="34" charset="0"/>
                <a:cs typeface="TH SarabunPSK" panose="020B0500040200020003" pitchFamily="34" charset="-34"/>
              </a:rPr>
              <a:t>สุโขทัยเป็นชุมชนเมืองที่มีผู้นำของชุมชนปกครองอยู่ก่อนแล้วแต่อยู่ใต้อิทธิพลของ ขอม ต่อมาราว ๆ กลางพุทธศตวรรษที่ 18 “ขอม” </a:t>
            </a:r>
            <a:r>
              <a:rPr lang="th-TH" dirty="0">
                <a:solidFill>
                  <a:srgbClr val="FF0000"/>
                </a:solidFill>
                <a:effectLst/>
                <a:latin typeface="TH SarabunPSK" panose="020B0500040200020003" pitchFamily="34" charset="-34"/>
                <a:ea typeface="Calibri" panose="020F0502020204030204" pitchFamily="34" charset="0"/>
                <a:cs typeface="TH SarabunPSK" panose="020B0500040200020003" pitchFamily="34" charset="-34"/>
              </a:rPr>
              <a:t>อ่อนกำลังอำนาจทางการเมือง พ่อขุนบางกลางหาวจึงขึ้นครองราชย์ </a:t>
            </a:r>
            <a:r>
              <a:rPr lang="th-TH" dirty="0">
                <a:effectLst/>
                <a:latin typeface="TH SarabunPSK" panose="020B0500040200020003" pitchFamily="34" charset="-34"/>
                <a:ea typeface="Calibri" panose="020F0502020204030204" pitchFamily="34" charset="0"/>
                <a:cs typeface="TH SarabunPSK" panose="020B0500040200020003" pitchFamily="34" charset="-34"/>
              </a:rPr>
              <a:t>ทรงพระนามว่า “พ่อขุนศรีอินทราทิต</a:t>
            </a:r>
            <a:r>
              <a:rPr lang="th-TH" dirty="0" err="1">
                <a:effectLst/>
                <a:latin typeface="TH SarabunPSK" panose="020B0500040200020003" pitchFamily="34" charset="-34"/>
                <a:ea typeface="Calibri" panose="020F0502020204030204" pitchFamily="34" charset="0"/>
                <a:cs typeface="TH SarabunPSK" panose="020B0500040200020003" pitchFamily="34" charset="-34"/>
              </a:rPr>
              <a:t>ย์</a:t>
            </a:r>
            <a:r>
              <a:rPr lang="th-TH" dirty="0">
                <a:effectLst/>
                <a:latin typeface="TH SarabunPSK" panose="020B0500040200020003" pitchFamily="34" charset="-34"/>
                <a:ea typeface="Calibri" panose="020F0502020204030204" pitchFamily="34" charset="0"/>
                <a:cs typeface="TH SarabunPSK" panose="020B0500040200020003" pitchFamily="34" charset="-34"/>
              </a:rPr>
              <a:t>” และสถาปนาสุโขทัยเป็น ราชธานี </a:t>
            </a:r>
            <a:endParaRPr lang="en-US" dirty="0">
              <a:effectLst/>
              <a:latin typeface="TH SarabunPSK" panose="020B0500040200020003" pitchFamily="34" charset="-34"/>
              <a:ea typeface="Calibri" panose="020F0502020204030204" pitchFamily="34" charset="0"/>
              <a:cs typeface="TH SarabunPSK" panose="020B0500040200020003" pitchFamily="34" charset="-34"/>
            </a:endParaRPr>
          </a:p>
          <a:p>
            <a:pPr eaLnBrk="1" hangingPunct="1"/>
            <a:endParaRPr lang="th-TH" altLang="th-TH" sz="4000" dirty="0">
              <a:latin typeface="TH SarabunPSK" panose="020B0500040200020003" pitchFamily="34" charset="-34"/>
              <a:cs typeface="TH SarabunPSK" panose="020B0500040200020003" pitchFamily="34" charset="-34"/>
            </a:endParaRPr>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836712"/>
            <a:ext cx="7355160" cy="5592663"/>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หัวเมืองประเทศราช</a:t>
            </a:r>
            <a:r>
              <a:rPr lang="th-TH" sz="2400" dirty="0">
                <a:effectLst/>
                <a:latin typeface="Calibri" panose="020F0502020204030204" pitchFamily="34" charset="0"/>
                <a:ea typeface="Calibri" panose="020F0502020204030204" pitchFamily="34" charset="0"/>
                <a:cs typeface="TH SarabunPSK" panose="020B0500040200020003" pitchFamily="34" charset="-34"/>
              </a:rPr>
              <a:t> หรือเมืองขึ้น เป็นเมืองที่มีการปกครองตนเอง แต่ การแต่งตั้งผู้ครองเมืองต้องกราบบังคมทูลให้พระมหากษัตริย์อยุธยาทรงแต่งตั้ง และต้องส่ง เครื่องราชบรรณาการ ต้นไม้เงิน ต้นไม้ทองมาถวาย 3 ปีต่อครั้ง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ต่อมาในรัชกาลสมเด็จพระบรมไตรโลกนารถได้ทรงปฏิรูปการปกครองเท เหมาะสุมยิ่งขึ้น โดยแบ่งการปกครองส่วนกลางออกเป็น 2 ฝ่าย คือ :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ฝ่ายทหาร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มีสมุหพระกลาโหม</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เป็นผู้บังคับบัญชา ตำแหน่งเทียบ อัครมหาเสุนาบดี บรรดาศักดิ์เป็น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เจ้าพระยามหาเสนาบดี </a:t>
            </a:r>
            <a:r>
              <a:rPr lang="th-TH" sz="2400" dirty="0">
                <a:effectLst/>
                <a:latin typeface="Calibri" panose="020F0502020204030204" pitchFamily="34" charset="0"/>
                <a:ea typeface="Calibri" panose="020F0502020204030204" pitchFamily="34" charset="0"/>
                <a:cs typeface="TH SarabunPSK" panose="020B0500040200020003" pitchFamily="34" charset="-34"/>
              </a:rPr>
              <a:t>ถือตรา คชสีห์ ศักดินา 10,000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  ฝ่ายพลเรือน มี สม</a:t>
            </a:r>
            <a:r>
              <a:rPr lang="th-TH" sz="2400" b="1" dirty="0" err="1">
                <a:effectLst/>
                <a:latin typeface="Calibri" panose="020F0502020204030204" pitchFamily="34" charset="0"/>
                <a:ea typeface="Calibri" panose="020F0502020204030204" pitchFamily="34" charset="0"/>
                <a:cs typeface="TH SarabunPSK" panose="020B0500040200020003" pitchFamily="34" charset="-34"/>
              </a:rPr>
              <a:t>ุ</a:t>
            </a:r>
            <a:r>
              <a:rPr lang="th-TH" sz="2400" b="1" dirty="0" err="1">
                <a:latin typeface="Calibri" panose="020F0502020204030204" pitchFamily="34" charset="0"/>
                <a:ea typeface="Calibri" panose="020F0502020204030204" pitchFamily="34" charset="0"/>
                <a:cs typeface="TH SarabunPSK" panose="020B0500040200020003" pitchFamily="34" charset="-34"/>
              </a:rPr>
              <a:t>ย</a:t>
            </a:r>
            <a:r>
              <a:rPr lang="th-TH" sz="2400" b="1" dirty="0">
                <a:effectLst/>
                <a:latin typeface="Calibri" panose="020F0502020204030204" pitchFamily="34" charset="0"/>
                <a:ea typeface="Calibri" panose="020F0502020204030204" pitchFamily="34" charset="0"/>
                <a:cs typeface="TH SarabunPSK" panose="020B0500040200020003" pitchFamily="34" charset="-34"/>
              </a:rPr>
              <a:t>นายก</a:t>
            </a:r>
            <a:r>
              <a:rPr lang="th-TH" sz="2400" dirty="0">
                <a:effectLst/>
                <a:latin typeface="Calibri" panose="020F0502020204030204" pitchFamily="34" charset="0"/>
                <a:ea typeface="Calibri" panose="020F0502020204030204" pitchFamily="34" charset="0"/>
                <a:cs typeface="TH SarabunPSK" panose="020B0500040200020003" pitchFamily="34" charset="-34"/>
              </a:rPr>
              <a:t> เป็นหัวหน้า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ควบคุมกิจการรพลเรือน</a:t>
            </a:r>
            <a:r>
              <a:rPr lang="th-TH" sz="2400" dirty="0">
                <a:effectLst/>
                <a:latin typeface="Calibri" panose="020F0502020204030204" pitchFamily="34" charset="0"/>
                <a:ea typeface="Calibri" panose="020F0502020204030204" pitchFamily="34" charset="0"/>
                <a:cs typeface="TH SarabunPSK" panose="020B0500040200020003" pitchFamily="34" charset="-34"/>
              </a:rPr>
              <a:t>ทั่วไป มีบรรดาศักดิ์เป็น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เจ้าพระยาจักรีศรีองครักษ์ </a:t>
            </a:r>
            <a:r>
              <a:rPr lang="th-TH" sz="2400" dirty="0">
                <a:effectLst/>
                <a:latin typeface="Calibri" panose="020F0502020204030204" pitchFamily="34" charset="0"/>
                <a:ea typeface="Calibri" panose="020F0502020204030204" pitchFamily="34" charset="0"/>
                <a:cs typeface="TH SarabunPSK" panose="020B0500040200020003" pitchFamily="34" charset="-34"/>
              </a:rPr>
              <a:t>ถือตรา ราชสีห์ และ ตราจักร ศักดินา 10,000 มี เสุนาบดีจัตุสดมภ์ เป็นเจ้ากระทรวงตำแหน่งรองลงมา ทำหน้าที่ตามเดิมแต่เปลี่ยนชื่อเรียกเสียใหม่ คือ กรมเมือง เปลี่ยนเป็น นครบาล,กรมวัง เปลี่ยนเป็นธรรมา</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ธิก</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รณ์,กรมคลัง เปลี่ยนเป็น โกษ</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าธิบ</a:t>
            </a:r>
            <a:r>
              <a:rPr lang="th-TH" sz="2400" dirty="0">
                <a:effectLst/>
                <a:latin typeface="Calibri" panose="020F0502020204030204" pitchFamily="34" charset="0"/>
                <a:ea typeface="Calibri" panose="020F0502020204030204" pitchFamily="34" charset="0"/>
                <a:cs typeface="TH SarabunPSK" panose="020B0500040200020003" pitchFamily="34" charset="-34"/>
              </a:rPr>
              <a:t>ดี,กรมนา เปลี่ยนเป็น เกษตราธิการ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435944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1052736"/>
            <a:ext cx="7715200" cy="516061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ส่วน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การปกครองส่วนภูมิภาค</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a:t>
            </a:r>
            <a:r>
              <a:rPr lang="th-TH" sz="2400" dirty="0">
                <a:effectLst/>
                <a:latin typeface="Calibri" panose="020F0502020204030204" pitchFamily="34" charset="0"/>
                <a:ea typeface="Calibri" panose="020F0502020204030204" pitchFamily="34" charset="0"/>
                <a:cs typeface="TH SarabunPSK" panose="020B0500040200020003" pitchFamily="34" charset="-34"/>
              </a:rPr>
              <a:t>นั้น ได้ทรงยกเลิกเมืองลูกหลวง และขยายเขต ราชธานีออกไป และจัดให้มีรูปแบบการปกครองแบบจัตุสดมภ์ขึ้นในหัวเมืองต่าง ๆ เป็นแบบ เดียวกับราชธานี ส่วนการปกครองท้องถิ่นนั้น คงมีการแบ่งเขตปกครองออกเป็น “บ้าน” หรือ “หมู่บ้าน” “ตำบลบล” “แขวง” และ “เมือง”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ในรัชสมัยสมเด็จพระรามาธิบดีที่ 2 ได้มีการปรับปรุงการปกครองอีกครั้งหนึ่ง เพื่อให้เหมาะสมกับเหตุการณ์ กล่าวคือ ทรงให้จัดทำ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“สารบัญชี” </a:t>
            </a:r>
            <a:r>
              <a:rPr lang="th-TH" sz="2400" dirty="0">
                <a:effectLst/>
                <a:latin typeface="Calibri" panose="020F0502020204030204" pitchFamily="34" charset="0"/>
                <a:ea typeface="Calibri" panose="020F0502020204030204" pitchFamily="34" charset="0"/>
                <a:cs typeface="TH SarabunPSK" panose="020B0500040200020003" pitchFamily="34" charset="-34"/>
              </a:rPr>
              <a:t>ขึ้นหรือเป็นการจัดทำ ทะเบียนสำมะโนครัวนั่นเอง เพื่อให้ชัดเจนว่า เมืองแต่ละเมืองมีชายฉกรรจ์อยู่จำนวนเท่าใด โดยจัดตั้ง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“กรมพระสรัสวดี” </a:t>
            </a:r>
            <a:r>
              <a:rPr lang="th-TH" sz="2400" dirty="0">
                <a:effectLst/>
                <a:latin typeface="Calibri" panose="020F0502020204030204" pitchFamily="34" charset="0"/>
                <a:ea typeface="Calibri" panose="020F0502020204030204" pitchFamily="34" charset="0"/>
                <a:cs typeface="TH SarabunPSK" panose="020B0500040200020003" pitchFamily="34" charset="-34"/>
              </a:rPr>
              <a:t>หรือ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“กรมสัสดี” </a:t>
            </a:r>
            <a:r>
              <a:rPr lang="th-TH" sz="2400" dirty="0">
                <a:effectLst/>
                <a:latin typeface="Calibri" panose="020F0502020204030204" pitchFamily="34" charset="0"/>
                <a:ea typeface="Calibri" panose="020F0502020204030204" pitchFamily="34" charset="0"/>
                <a:cs typeface="TH SarabunPSK" panose="020B0500040200020003" pitchFamily="34" charset="-34"/>
              </a:rPr>
              <a:t>ขึ้นทำหน้าที่รายงานบัญชีกำลังคน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260201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1220713"/>
            <a:ext cx="7427168"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ต่อมา ในรัชกาลสมเด็จพระเพทราชา ทรงเห็นว่าอำนาจของสมุหพระกลาโหม มีมากเกินไปจนท้าทายพระราชอำนาจ และมีเหตุการณ์วุ่นวายขึ้นหลายครั้ง จึงปรับปรุงเพื่อ ลดอำนาจดังกล่าว โดย</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แบ่งให้สมุหนายกซึ่งแต่เดิมปกครองแต่เฉพาะฝ่ายพลเรือน ให้ ปกครองทั้งฝ่ายทหารและพลเรือนทางหัวเมืองฝ่ายเหนือทั้งหมด </a:t>
            </a:r>
            <a:r>
              <a:rPr lang="th-TH" sz="2400" dirty="0">
                <a:effectLst/>
                <a:latin typeface="Calibri" panose="020F0502020204030204" pitchFamily="34" charset="0"/>
                <a:ea typeface="Calibri" panose="020F0502020204030204" pitchFamily="34" charset="0"/>
                <a:cs typeface="TH SarabunPSK" panose="020B0500040200020003" pitchFamily="34" charset="-34"/>
              </a:rPr>
              <a:t>ส่วนสมุหพระกลาโหมให้ ปกครองทั้งฝ่ายทหารและฝ่ายพลเรือนทางหัวเมืองฝ่ายใต้ แต่ต่อมาในรัชกาลสุมเด็จพระเจ้า อยู่หัวท้ายสุระหรือสมเด็จพระเจ้าอยู่หัวบรมโกศ ทรงโปรดให้หัวเมืองฝ่ายใต้ไปขึ้นในปกครอง ของ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“กรมท่า” </a:t>
            </a:r>
            <a:r>
              <a:rPr lang="th-TH" sz="2400" dirty="0">
                <a:effectLst/>
                <a:latin typeface="Calibri" panose="020F0502020204030204" pitchFamily="34" charset="0"/>
                <a:ea typeface="Calibri" panose="020F0502020204030204" pitchFamily="34" charset="0"/>
                <a:cs typeface="TH SarabunPSK" panose="020B0500040200020003" pitchFamily="34" charset="-34"/>
              </a:rPr>
              <a:t>ทำให้สมุหพระกลาโหมหมดอำนาจไป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รูปแบบการปกครองอาณาจักรกรุงศรีอยุธยานี้ได้ใ</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ช้ปกครองอาณาจักรมาจน ถึงยุครัตนโกสินทร์ตอนต้น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ซึ่งจะได้กล่าวถึงรายละเอียดต่อไป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995018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1080322" y="1124744"/>
            <a:ext cx="6851104" cy="5520655"/>
          </a:xfrm>
        </p:spPr>
        <p:txBody>
          <a:bodyPr/>
          <a:lstStyle/>
          <a:p>
            <a:pPr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ระบบกฎหมายและการศาลสมัยอาณาจักรกรุงศรีอยุธยา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พระมหากษัตริย์ทรงไว้ซึ่งพระราชอำนาจในการ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ตรากฎหมายออกมาใช้บังคับ </a:t>
            </a:r>
            <a:r>
              <a:rPr lang="th-TH" sz="2400" dirty="0">
                <a:effectLst/>
                <a:latin typeface="Calibri" panose="020F0502020204030204" pitchFamily="34" charset="0"/>
                <a:ea typeface="Calibri" panose="020F0502020204030204" pitchFamily="34" charset="0"/>
                <a:cs typeface="TH SarabunPSK" panose="020B0500040200020003" pitchFamily="34" charset="-34"/>
              </a:rPr>
              <a:t>ให้อาณาประชาราษฎร์ยึดถือปฏิบัติกฎหมายของอยุธยาเป็นกฎหมายที่พยายามให้ความยุติธรรมแก่สังคมและมีปรับปรุงให้เหมาะสมกับเหตุการณ์เสมอ และมีกฎหมายใช้ครบทุกด้าน รวมกฎหมายทุกลักษณะแล้วมีถึง 1,603 บท จำแนกได้ ดังนี้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071815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908720"/>
            <a:ext cx="8229600" cy="6072696"/>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สมัยสมเด็จพระรามาธิบดีที่ 1 มีกฎหมาย 10 ฉบับ คือ</a:t>
            </a:r>
            <a:r>
              <a:rPr lang="th-TH" sz="2400" dirty="0">
                <a:effectLst/>
                <a:latin typeface="Calibri" panose="020F0502020204030204" pitchFamily="34" charset="0"/>
                <a:ea typeface="Calibri" panose="020F0502020204030204" pitchFamily="34" charset="0"/>
                <a:cs typeface="TH SarabunPSK" panose="020B0500040200020003" pitchFamily="34" charset="-34"/>
              </a:rPr>
              <a:t>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TH SarabunPSK" panose="020B0500040200020003" pitchFamily="34" charset="-34"/>
              </a:rPr>
              <a:t>1) ลักษณะพยาน ตราเมื่อ พ.ศ.1894 </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TH SarabunPSK" panose="020B0500040200020003" pitchFamily="34" charset="-34"/>
              </a:rPr>
              <a:t>2) ลักษณะอาญาหลวง ตราเมื่อ พ.ศ.1895 </a:t>
            </a:r>
            <a:endParaRPr lang="th-TH" sz="2400" spc="-100" dirty="0">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TH SarabunPSK" panose="020B0500040200020003" pitchFamily="34" charset="-34"/>
              </a:rPr>
              <a:t>3) ลักษณะรับฟ้อง ตราเมื่อ พ.ศ. 1899 </a:t>
            </a:r>
            <a:endParaRPr lang="th-TH" sz="2400" spc="-100" dirty="0">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TH SarabunPSK" panose="020B0500040200020003" pitchFamily="34" charset="-34"/>
              </a:rPr>
              <a:t>4) ลักษณะลักพา ตราเมื่อ พ.ศ.1899 </a:t>
            </a:r>
            <a:endParaRPr lang="th-TH" sz="2400" spc="-100" dirty="0">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TH SarabunPSK" panose="020B0500040200020003" pitchFamily="34" charset="-34"/>
              </a:rPr>
              <a:t>5) ลักษณะอาญาราษฎร์ ตราเมื่อ พ.ศ. 1901 </a:t>
            </a:r>
            <a:endParaRPr lang="th-TH" sz="2400" spc="-100" dirty="0">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TH SarabunPSK" panose="020B0500040200020003" pitchFamily="34" charset="-34"/>
              </a:rPr>
              <a:t>6) ลักษณะโจร ตราเมื่อ พ.ศ. 1903 </a:t>
            </a:r>
            <a:endParaRPr lang="th-TH" sz="2400" spc="-100" dirty="0">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TH SarabunPSK" panose="020B0500040200020003" pitchFamily="34" charset="-34"/>
              </a:rPr>
              <a:t>7) ลักษณะโจร (เพิ่มเติม) ตราเมื่อ พ.ศ. 1910 </a:t>
            </a:r>
            <a:endParaRPr lang="th-TH" sz="2400" spc="-100" dirty="0">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TH SarabunPSK" panose="020B0500040200020003" pitchFamily="34" charset="-34"/>
              </a:rPr>
              <a:t>8) ลักษณะเบ็ดเสร็จ (ว่าด้วยที่ดิน) ตราเมื่อ พ.ศ.1903 </a:t>
            </a:r>
            <a:endParaRPr lang="th-TH" sz="2400" spc="-100" dirty="0">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Cordia New" panose="020B0304020202020204" pitchFamily="34" charset="-34"/>
              </a:rPr>
              <a:t>9</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 ลักษณะตัวเมีย ตราเมื่อ พ.ศ. 1904 </a:t>
            </a:r>
            <a:endParaRPr lang="th-TH" sz="2400" spc="-100" dirty="0">
              <a:latin typeface="Calibri" panose="020F0502020204030204" pitchFamily="34" charset="0"/>
              <a:ea typeface="Calibri" panose="020F0502020204030204" pitchFamily="34" charset="0"/>
              <a:cs typeface="Cordia New" panose="020B0304020202020204" pitchFamily="34" charset="-34"/>
            </a:endParaRPr>
          </a:p>
          <a:p>
            <a:pPr indent="0" algn="thaiDist">
              <a:lnSpc>
                <a:spcPct val="107000"/>
              </a:lnSpc>
              <a:spcBef>
                <a:spcPts val="0"/>
              </a:spcBef>
              <a:spcAft>
                <a:spcPts val="0"/>
              </a:spcAft>
              <a:buNone/>
            </a:pPr>
            <a:r>
              <a:rPr lang="th-TH" sz="2400" spc="-100" dirty="0">
                <a:effectLst/>
                <a:latin typeface="Calibri" panose="020F0502020204030204" pitchFamily="34" charset="0"/>
                <a:ea typeface="Calibri" panose="020F0502020204030204" pitchFamily="34" charset="0"/>
                <a:cs typeface="TH SarabunPSK" panose="020B0500040200020003" pitchFamily="34" charset="-34"/>
              </a:rPr>
              <a:t>10) ลักษณะตัวเมีย (เพิ่มเติม) ตราเมื่อ พ.ศ.1905 </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816511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908720"/>
            <a:ext cx="8013576" cy="4525962"/>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ต่อมา ในสมัยสมเด็จพระบรมราชาธิราชที่ 2 ทรงตรากฎหมายอีก 1 ฉบับคือ ลักษณะอาญาหลวง (เพิ่มเติม) ตราเมื่อ พ.ศ.1976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ระบบการศาล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พระมหากษัตริย์ในฐานะทรงเป็นเจ้าเหนือชีวิต ทรงใช้อำนาจทางการศาลยุติ ธรรมผ่านทางคณะตุลาการ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มีศาล 4 ประเภท </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คือ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1)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ศาลกรมวัง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พิจารณาพิพากษาคดีที่ราษฎรฟ้องกันเอง</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 2)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ศาลกรมเมือง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พิจารณาพิพากษาคดีร้ายแรงเป็นภัยต่อความมั่นคงภาย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3)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ศาลกรมคลัง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พิจารณาพิพากษาคดีเกี่ยวกับทรัพย์สินของหลวง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4)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ศาลกรมนา </a:t>
            </a:r>
            <a:r>
              <a:rPr lang="th-TH" sz="2400" dirty="0">
                <a:effectLst/>
                <a:latin typeface="Calibri" panose="020F0502020204030204" pitchFamily="34" charset="0"/>
                <a:ea typeface="Calibri" panose="020F0502020204030204" pitchFamily="34" charset="0"/>
                <a:cs typeface="TH SarabunPSK" panose="020B0500040200020003" pitchFamily="34" charset="-34"/>
              </a:rPr>
              <a:t>พิจารณาพิพากษาเกี่ยวคดี โค กระบือ และข้อพิพาทของชาวนา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1995562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1215033"/>
            <a:ext cx="6995120" cy="5520655"/>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สำหรับการพิจารณาพิพากษาคดี จะ</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ใช้บุคคล 2 ประเภท </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ลูกขุน ณ ศาลา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ซึ่งเป็นข้าราชการไทย มีหน้าที่รับฟ้อง บังคับคดี และลงโทษ บุคคลอีกประเภทหนึ่ง 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ลูกขุน ณ ศาลหลวง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ซึ่งเป็นพราหมณ์ผู้เชี่ยวชาญพระธรรมศาสตร์ จำนวน 12 คนทำหน้าที่ตรวจ สำนวนและชี้ขาด ส่วนพิธีพิจารณาคดีนั้นได้มีการกำหนดแบบแผนไว้ทั้งสิ้นแล้วตามกฎหมาย ลักษณะต่าง ๆ นอกจากนี้ยังมีวิธีการปฏิบัติสำหรับคดีบางประเภท เช่นคดีตัดสินยาก หรือคดี ที่คดีไม่พอใจคำตัดสิน จึงให้นำความกราบบังคมทูลตามพระไ</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อย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การลักษณะตุลาการ เพื่อ ให้ “พระพุทธเจ้าอยู่หัว” ตรัสเอง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1589633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980728"/>
            <a:ext cx="7427168" cy="5376639"/>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ต่อมาในรัชกาลสุมเด็จพระบรมไตรโลกนารถ ได้มีการตรากฎหมายเพิ่มเติม คือ :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1)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กฎหมายว่าด้วยการเทียบศักดินา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เป็นกฎหมายกำหนดฐานะของคนในสังคม เพื่อให้แต่ละคนรู้ถึงอำนาจหน้าที่และความรับผิดชอบของตน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2)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กฎหมายลักษณะอาญากบฤศึก</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a:t>
            </a:r>
            <a:r>
              <a:rPr lang="th-TH" sz="2400" dirty="0">
                <a:effectLst/>
                <a:latin typeface="Calibri" panose="020F0502020204030204" pitchFamily="34" charset="0"/>
                <a:ea typeface="Calibri" panose="020F0502020204030204" pitchFamily="34" charset="0"/>
                <a:cs typeface="TH SarabunPSK" panose="020B0500040200020003" pitchFamily="34" charset="-34"/>
              </a:rPr>
              <a:t>ใช้ลงโทษผู้กระทำผิดฐานเป็นกบถ และผู้ กระทำผิดยามสงคราม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3)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กฎมณเฑียรบาล</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ซึ่งแบ่งเป็น 3 แผนก คือ แผนกตำบลรา ว่าด้วยแบบแผน าหนดการพระราชกิจประจำวัน ประจำเทศกาลต่าง ๆ แผนกพระธรรมนูญ ว่าด้วยการจด ตำแหน่งหน้าราชการและการจัดตำแหน่งต่าง ๆ ของพระราชวงศ์ แผนกพระราชกำหนด เป็นขอ บังคับว่าด้วยระเบียบการปกครองในราชสำนัก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074134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412776"/>
            <a:ext cx="7571184" cy="4525962"/>
          </a:xfrm>
        </p:spPr>
        <p:txBody>
          <a:bodyPr/>
          <a:lstStyle/>
          <a:p>
            <a:pPr indent="457200" algn="thaiDist">
              <a:lnSpc>
                <a:spcPct val="107000"/>
              </a:lnSpc>
              <a:spcAft>
                <a:spcPts val="800"/>
              </a:spcAft>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4) กฎหมายลักษณะอาญาหลวง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ในรัชกาลนี้ ระบบการศาลยังคงยึดถือหลักแบบอย่างเดิม แต่ได้ทรงตรา กฎหมายปลีกย่อยมาปรับปรุงวิธีทางการศาลให้เหมาะสมยิ่งขึ้น คือ ทรงตรา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กฎหมายว่าด้วยการ รับฟ้อง</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a:t>
            </a:r>
            <a:r>
              <a:rPr lang="en-US"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กฎหมายลักษณะพยาน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ซึ่งกำหนด</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ประเภทพยานออกเป็น 3 ประเภท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คือ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ทิพยพยาน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อัน ได้แก่พยานที่เป็นมณ</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ะชี</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พราหมณ์ ผู้ทรงศีล </a:t>
            </a:r>
            <a:r>
              <a:rPr lang="th-TH" sz="2400" dirty="0" err="1">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อุต</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รพยาน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อันได้แก่ คนทั่วไปที่ปกติและมีความ ประพฤติดี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อุตริพยาน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ได้แก่พยาน 33 จำพวกที่เชื่อถือมิได้ นอกจากนี้ยังมี กฎหมายลักษณะ พิสูจน์ความผิดอีกด้วย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139299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908720"/>
            <a:ext cx="7211144" cy="5520655"/>
          </a:xfrm>
        </p:spPr>
        <p:txBody>
          <a:bodyPr/>
          <a:lstStyle/>
          <a:p>
            <a:pPr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1.3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สมัยกรุงธนบุรี และ กรุงรัตนโกสินทร์ตอนต้น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กรุงศรีอยุธยาเสียแก่พม่าเมื่อวันที่ 7 เมษายน พ.ศ.2310 พม่าตั้งให้พระนาย กองรั้งอยู่ดูแลกวาดต้อนเชลยและทรัพย์สินที่ตกค้างโดยตั้งอยู่ที่ค่ายโพธิ์สามต้น หลังจากเสีย กรุงแล้วสุภาพภายในบ้านเมืองเกิดแยกกันเป็นกลุ่มหรือเป็นชุมนุมอยู่ตามหัวเมืองต่าง ๆ ชุมนุมที่มีพระยาตากเป็นหัวหน้าเข้มแข็งกว่าชุมนุมอื่น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สามารถรบชนะพม่าที่ค่ายโพธิ์สามต้น</a:t>
            </a:r>
            <a:r>
              <a:rPr lang="th-TH" sz="2400" dirty="0">
                <a:effectLst/>
                <a:latin typeface="Calibri" panose="020F0502020204030204" pitchFamily="34" charset="0"/>
                <a:ea typeface="Calibri" panose="020F0502020204030204" pitchFamily="34" charset="0"/>
                <a:cs typeface="TH SarabunPSK" panose="020B0500040200020003" pitchFamily="34" charset="-34"/>
              </a:rPr>
              <a:t> ได้เมื่อวันที่ 6 พฤศจิกายน พ.ศ.2310 จึงถือเป็นการประกาศอิสุระภาพจากพม่า ปีต่อมาพระ ยาตากจึงปราดาภิเษกขึ้นเป็นกษัตริย์ ทรงพระนามว่า “ สมเด็จพระบรมราชาธิราชที่ 4 และ ย้ายเมืองหลวงมาตั้งอยู่ที่กรุงธนบุรี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232911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70384" y="1556792"/>
            <a:ext cx="8003232" cy="4525962"/>
          </a:xfrm>
        </p:spPr>
        <p:txBody>
          <a:bodyPr/>
          <a:lstStyle/>
          <a:p>
            <a:pPr algn="thaiDist"/>
            <a:r>
              <a:rPr lang="th-TH" dirty="0">
                <a:effectLst/>
                <a:latin typeface="TH SarabunPSK" panose="020B0500040200020003" pitchFamily="34" charset="-34"/>
                <a:ea typeface="Calibri" panose="020F0502020204030204" pitchFamily="34" charset="0"/>
                <a:cs typeface="TH SarabunPSK" panose="020B0500040200020003" pitchFamily="34" charset="-34"/>
              </a:rPr>
              <a:t>ต่อมาในสมัยพ่อขุนรามคำแหงมหาราช (พ.ศ.1822-พ.ศ.1842) สุโขทัยจึงได้ขยาย อาณาเขตและอำนาจทางการเมืองออกไปอย่างกว้างขวาง โดยมี</a:t>
            </a:r>
            <a:r>
              <a:rPr lang="th-TH" dirty="0">
                <a:solidFill>
                  <a:srgbClr val="FF0000"/>
                </a:solidFill>
                <a:effectLst/>
                <a:latin typeface="TH SarabunPSK" panose="020B0500040200020003" pitchFamily="34" charset="-34"/>
                <a:ea typeface="Calibri" panose="020F0502020204030204" pitchFamily="34" charset="0"/>
                <a:cs typeface="TH SarabunPSK" panose="020B0500040200020003" pitchFamily="34" charset="-34"/>
              </a:rPr>
              <a:t>สุโขทัยเป็นศูนย์กลางของการ</a:t>
            </a:r>
            <a:r>
              <a:rPr lang="th-TH" dirty="0">
                <a:effectLst/>
                <a:latin typeface="TH SarabunPSK" panose="020B0500040200020003" pitchFamily="34" charset="-34"/>
                <a:ea typeface="Calibri" panose="020F0502020204030204" pitchFamily="34" charset="0"/>
                <a:cs typeface="TH SarabunPSK" panose="020B0500040200020003" pitchFamily="34" charset="-34"/>
              </a:rPr>
              <a:t>ปกครอง มีเมืองสำคัญเป็น เมืองลูกหลวง ตั้งอยู่โดยรอบสุโขทัยทั้งสี่ทิศ ระยะห่างจากสุโขทัย ช่วงเดินถึงกันได้ใน 2 วัน ปริมณฑลโดยรอบเมืองลูกหลวงเป็น หัวเมืองชั้นใน ถัดออกไปจึง เป็น หัวเมืองชั้นนอก หัวเมืองพระยามหานคร หรือ หัวเมืองประเทศราชตามลำดับ สุโขทัยจึงมี อำนาจเป็นราชอาณาจักโดยสมบูรณ์ในรัชสมัยพ่อขุนรามคำแหง </a:t>
            </a:r>
            <a:endParaRPr lang="en-US" dirty="0">
              <a:effectLst/>
              <a:latin typeface="TH SarabunPSK" panose="020B0500040200020003" pitchFamily="34" charset="-34"/>
              <a:ea typeface="Calibri" panose="020F0502020204030204" pitchFamily="34" charset="0"/>
              <a:cs typeface="TH SarabunPSK" panose="020B0500040200020003" pitchFamily="34" charset="-34"/>
            </a:endParaRPr>
          </a:p>
          <a:p>
            <a:pPr algn="thaiDist" eaLnBrk="1" hangingPunct="1"/>
            <a:endParaRPr lang="th-TH" altLang="th-TH" sz="4800" dirty="0">
              <a:latin typeface="TH SarabunPSK" panose="020B0500040200020003" pitchFamily="34" charset="-34"/>
              <a:cs typeface="TH SarabunPSK" panose="020B0500040200020003" pitchFamily="34" charset="-34"/>
            </a:endParaRPr>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3776132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980728"/>
            <a:ext cx="7571184" cy="5232623"/>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เดิมนั้นพระเจ้ากรุงธนบุรีตั้งใจจะฟื้นฟูบูรณะกรุงศรีอยุธยาขึ้นใหม่ แต่กรุงศรี อยุธยาถูกทำลายเผาผลาญเสียหายมาก ยากจะบูรณะให้ดีดังเดิมได้ และยังมีขนาดใหญ่ยากที่ กองกำลังของพระองค์ซึ่งมียังมีอยู่น้อยในขณะนั้นจะป้องกันรักษาไว้ได้ ดังนั้นจึงทรงให้ย้าย เมืองหลวงมาตั้งที่กรุงธนบุรีซึ่งเหมาะสมกว่า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สภาพบ้านเมืองหลังเสียกรุงนั้นมีปัญหามากมาย โดยเฉพาะเรื่องเศรษฐกิจ เช่น จากระหว่างที่พม่าล้อมกรุงศรีอยุธยานั้นพม่าต้องการให้เกิดความอดอยาก อยุธยาถูกล้อม ต่อหัวเมืองต่าง ๆไม่ได้ และพม่าใช้ปืนใหญ่ยิ่งรบกวนจนไม่อาจทำนาได้จึงเกิดการขาดแคลน ธัญญหาร เกิดภาวะข้าวยากหมากแพง เกิดโจรผู้ร้ายชุกชุม มีการปล้นฆ่าแช่งชิงอาหาร ภาวะ ดังกล่าวนี้ยังคงมีต่อเนื่องมาจนถึงสุมัยกรุงธนบุรี พระเจ้ากรุงธนบุรีก็พยายามแก้ไขปัญหา ก่อน เมื่อยังผลิตข้าวเองไม่ได้จึงต้องซื้อข้าวจากพ่อค้าต่างประเทศซึ่งแพงกว่าปกติถึง 12 เท่า เพื่อเอามาแจกจ่ายให้กับราษฎรที่เริ่มอพยพกลับเข้ามา และยังพระราชทานเสื้อผ้าเงินตราอีก ด้วย แต่ความขาดแคลนก็ยังคงมีอยู่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9356173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395536" y="1052736"/>
            <a:ext cx="7355160" cy="4525962"/>
          </a:xfrm>
        </p:spPr>
        <p:txBody>
          <a:bodyPr/>
          <a:lstStyle/>
          <a:p>
            <a:pPr indent="457200" algn="thaiDist">
              <a:lnSpc>
                <a:spcPct val="107000"/>
              </a:lnSpc>
              <a:spcAft>
                <a:spcPts val="800"/>
              </a:spcAft>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ปัญหาการเมืองภายใน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ปัญหาการเมืองภายใน ได้แก่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ปัญหาเรื่องการตั้งเจ้านายเชื้อพระวงศ์</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เก่าของกรุงศรี อยุธยา และ</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ปัญหาการรวมชาติ</a:t>
            </a:r>
            <a:r>
              <a:rPr lang="th-TH" sz="2400" dirty="0">
                <a:effectLst/>
                <a:latin typeface="Calibri" panose="020F0502020204030204" pitchFamily="34" charset="0"/>
                <a:ea typeface="Calibri" panose="020F0502020204030204" pitchFamily="34" charset="0"/>
                <a:cs typeface="TH SarabunPSK" panose="020B0500040200020003" pitchFamily="34" charset="-34"/>
              </a:rPr>
              <a:t> กล่าวคือ เมื่อทรงตั้งกรุงธนบุรีเป็นราชธานีแล้ว บรรดาเชื้อพระ วงศ์และเจ้านายจากราชวงศ์เดิมของอยุธยายังคงมีอยู่ซึ่งอาจก่อปัญหาการแย่งชิงอำนาจได้ จึงทรงให้รับเจ้านายเชื้อพระวงศ์มาประทับและตั้งให้มี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ยศฐาบรรดาศักดิ์</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เหมือนเช่นเดิมและให้ ไปเกลี้ยกล่อมชักชวนบ่าวไพร่ข้าเก่าที่แตกกระสานซ่านเซ็นไปนั้นให้กลับมาเพื่อเป็นกำลัง ของบ้านเมืองต่อไป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ส่วนปัญหาการรวมซาตินั้น ได้แก่การปราบปรามชุมนุมต่าง ๆ ให้มาขึ้นกับกรุง ธนบุรี พระเจ้ากรุงธนบุรีทรงปราบปรามชุมนุมต่าง ๆ อยู่นายถึง 3 ปี ถึง พ.ศ.2313 จึงปราบ ปรามได้อย่างราบคาบ ดินแดนที่ปราบปรามได้นี้ก็คือดินแดนอาณาเขตเดิมของอยุธยา ดังนั้น ศูนย์กลางแห่งอำนาจการปกครองจึงย้ายมายังกรุงธนบุรี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83996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980728"/>
            <a:ext cx="7139136" cy="5448647"/>
          </a:xfrm>
        </p:spPr>
        <p:txBody>
          <a:bodyPr/>
          <a:lstStyle/>
          <a:p>
            <a:pPr indent="457200" algn="thaiDist">
              <a:lnSpc>
                <a:spcPct val="107000"/>
              </a:lnSpc>
              <a:spcAft>
                <a:spcPts val="800"/>
              </a:spcAft>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ปัญหาการขจัดอิทธิพลของพม่า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ในปี พ.ศ. 2310 หลังตีกรุงศรีอยุธยาได้แล้ว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พม่าก็เกิดศึกกับจีน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พม่าจึงต้อง ถอนทัพใหญ่กลับไปในทันที แต่ได้ทิ้งกองกำลังไว้รายทางด้านทิศตะวันตก ดังนั้น พระเจ้ากรุง ธนบุรีจึงต้องทำสงครามขับไล่กองกำลังพม่าเหล่านี้ออกไปจากแดนไทย ในสมัยพระเจ้ากรุงธนบุรีได้เกิดการสงครามกับพม่าอีกถึง 6 ครั้งด้วยกัน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1048144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1124744"/>
            <a:ext cx="7571184" cy="5304631"/>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การปรับปรุงบ้านเมืองสุมัยกรุงธนบุรี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ด้านการปกครอง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รูปแบบและระบบการปกครองสมัยกรุงธนบุรียังคงยึดถือแบบอย่างตามกรุงศรี อยุธยา พระมหากษัตริย์ทรงเป็นประมุขทั้งฝ่ายทหารและฝ่ายพลเรือน การบริหารแบ่งเป็น 2 ส่วนใหญ่ๆ 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ส่วนกลาง</a:t>
            </a:r>
            <a:r>
              <a:rPr lang="th-TH" sz="2400" dirty="0">
                <a:effectLst/>
                <a:latin typeface="Calibri" panose="020F0502020204030204" pitchFamily="34" charset="0"/>
                <a:ea typeface="Calibri" panose="020F0502020204030204" pitchFamily="34" charset="0"/>
                <a:cs typeface="TH SarabunPSK" panose="020B0500040200020003" pitchFamily="34" charset="-34"/>
              </a:rPr>
              <a:t> มีอัครมหาเสุนาบดี 2 ตำบลแหน</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่ง</a:t>
            </a:r>
            <a:r>
              <a:rPr lang="th-TH" sz="2400" dirty="0">
                <a:effectLst/>
                <a:latin typeface="Calibri" panose="020F0502020204030204" pitchFamily="34" charset="0"/>
                <a:ea typeface="Calibri" panose="020F0502020204030204" pitchFamily="34" charset="0"/>
                <a:cs typeface="TH SarabunPSK" panose="020B0500040200020003" pitchFamily="34" charset="-34"/>
              </a:rPr>
              <a:t> คือฝ่ายทหาร มีสม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ุห</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กลาโหมเป็นหัวหน้า และฝ่ายพลเรือน มีสมุหนายกเป็นหัวหน้า มีหน่วยงานจติสดมภ์ขึ้นกับฝ่ายพลเรือน ส่วน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การปกครองส่วนภูมิภาค </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แบ่งเป็น หัวเมืองชั้นใน มีฐานะเป็นเมืองจัตวารายรอบพระนคร และหัว เมืองชั้นนอก ซึ่งแบ่งตามขนาดและความสำคัญเป็นเมืองเอก โท ตรี จัตวา และสุดท้ายคือ หัวเมืองประเทศราช ส่วนบรรดาศักดิ์ขนนางและการจัดระบบชนชั้นในสังคมก็ใช้ตามแบบ อยุธยาทั้งสิ้น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101603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908720"/>
            <a:ext cx="7571184" cy="5376639"/>
          </a:xfrm>
        </p:spPr>
        <p:txBody>
          <a:bodyPr/>
          <a:lstStyle/>
          <a:p>
            <a:pPr indent="457200" algn="thaiDist">
              <a:lnSpc>
                <a:spcPct val="107000"/>
              </a:lnSpc>
              <a:spcAft>
                <a:spcPts val="800"/>
              </a:spcAft>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ระบบกฎหมายและการศาล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สมัยกรุงธนบุรียังคงใช้กฎหมายและระบบการศาลเช่นเดียวกับอยุธยา ไม่ ปรากฏว่ามีการตรากฎหมายใหม่ออกมาแต่อย่างใด งาน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ศาลยังคงแบ่งเป็น 2 ฝ่าย </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คือ ฝ่ายรับ ฟ้อง กับ ฝ่ายตรวจสำนวนการพิพากษา มี ลูกขุน ณ ศาลหลวง จำนวน 12 คนทำหน้าที่นี้ แต่ ปรากฏว่าตลอดรัชกาลของพระองค์ทรงใช้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“ศาลทหาร” </a:t>
            </a:r>
            <a:r>
              <a:rPr lang="th-TH" sz="2400" dirty="0">
                <a:effectLst/>
                <a:latin typeface="Calibri" panose="020F0502020204030204" pitchFamily="34" charset="0"/>
                <a:ea typeface="Calibri" panose="020F0502020204030204" pitchFamily="34" charset="0"/>
                <a:cs typeface="TH SarabunPSK" panose="020B0500040200020003" pitchFamily="34" charset="-34"/>
              </a:rPr>
              <a:t>บ่อยที่สุด คือทรงมีพระบรมราช โองการโดยไม่ได้ปรึกษาลูกขุน และมักมีโทษอื่นควบคู่ไปด้วยกัน เช่น "ให้เมียน 50 ที่ ตระเวนบก 3 วัน ตระเวนน้ำ 3 วันสักหน้าแล้วประหาร” ซึ่งการสั่งลงโทษแบบนี้ก็มิได้ประหาร ไปเสียทุกคน เพราะกว่าจะเพี้ยน กว่าจะตระเวนน้ำ ตระเวนบกเสร็จก็พอดีหายกริ้ว ก็รับสั่งให้ หาตัวผู้ต้องโทษเข้าเฝ้า และมักให้ไปทำราชการแก้ตัวลบล้างความผิด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3809935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80728"/>
            <a:ext cx="7355160" cy="5448647"/>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กรุงธนบุรีเป็นราชธานีได้เพียง 15 ปีก็สิ้นสุดเพราะเกิดเหตุการณ์วุ่นวายปลายรัช กาล สมเด็จเจ้าพระยามหากษัตริย์ศึกต้องรีบกลับจากการปราบจลาจลในกัมพูชามาระงับเหตุ การณ์วุ่นวายในกรุงธนบุรี และได้ปราบดาภิเษกขึ้นเป็นกษัตริย์ และสถาปนากรุงรัตนโกสินทร์ เป็นราชธานีแห่งใหม่ของไทย เมื่อ พ.ศ.2325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โครงสร้างสังคมสมัยกรุงรัตนโกสินทร์ตอนต้น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สมัยกรุงรัตนโกสินทร์ตอนต้นโครงสร้างสังคมมีรูปแบบเดียวกับอยุธยา สังคมทั่ว ไปแบ่งคนออกเป็น 2 ชนชั้น 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ชนชั้นผู้ปกครอง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ซึ่งประกอบไปด้วย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พระมหากษัตริย์ เจ้านาย ขุนนาง ข้าราชการ นักบวช อีกชนชั้นหนึ่ง</a:t>
            </a:r>
            <a:r>
              <a:rPr lang="th-TH" sz="2400" dirty="0">
                <a:effectLst/>
                <a:latin typeface="Calibri" panose="020F0502020204030204" pitchFamily="34" charset="0"/>
                <a:ea typeface="Calibri" panose="020F0502020204030204" pitchFamily="34" charset="0"/>
                <a:cs typeface="TH SarabunPSK" panose="020B0500040200020003" pitchFamily="34" charset="-34"/>
              </a:rPr>
              <a:t> คือ ชนชั้นผู้อยู่ใต้ปกครอง ได้แก่ ไพร่ และทาส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541159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1124744"/>
            <a:ext cx="7499176" cy="5304631"/>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ชนชั้นผู้ปกครองที่เป็นมูลนายนั้นอาจเป็นมูลนายโดยกำเนิดได้แก่เจ้านายเชื้อ พระวงศ์ และมูลนายโดยการดำรงตำแหน่ง ได้แก่ขุนนางและข้าราชการที่ได้รับมอบให้ควบคุม ไพร่ตามตำแหน่ง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ชนชั้นผู้อยู่ใต้ปกครองนั้น คือไพร่ และทาส </a:t>
            </a:r>
            <a:r>
              <a:rPr lang="th-TH" sz="2400" dirty="0">
                <a:effectLst/>
                <a:latin typeface="Calibri" panose="020F0502020204030204" pitchFamily="34" charset="0"/>
                <a:ea typeface="Calibri" panose="020F0502020204030204" pitchFamily="34" charset="0"/>
                <a:cs typeface="TH SarabunPSK" panose="020B0500040200020003" pitchFamily="34" charset="-34"/>
              </a:rPr>
              <a:t>ไพร่ต้องสังกัดมูลนายเช่นเดียวกับ สมัยอยุธยา แต่ในสมัยรัตนโกสินทร์มีการกำหนดอายุปลดไพร่ ในพ.ศ.2442 กล่าวคือให้ปลด เมื่อไพร่มีอายุ 60 ปี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ไพร่ในสมัยนี้ยังคงมี 3 ประเภทเช่นเดิมคือ ไพร่หลวง</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ไพร่สม</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และไพร่ สวย สวน ทาส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ในกรุงสมัยกรุงรัตนโกสินทร์ตอนต้นก็คงมีสุถานะเหมือนเป็นทรัพย์สินส่วนของนายเงินเหมือนกับทาสสมัยอยุธยา</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marL="0" indent="0" eaLnBrk="1" hangingPunct="1">
              <a:buNone/>
            </a:pPr>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889578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08720"/>
            <a:ext cx="7499176" cy="5520655"/>
          </a:xfrm>
        </p:spPr>
        <p:txBody>
          <a:bodyPr/>
          <a:lstStyle/>
          <a:p>
            <a:pPr indent="457200" algn="thaiDist">
              <a:lnSpc>
                <a:spcPct val="107000"/>
              </a:lnSpc>
              <a:spcAft>
                <a:spcPts val="800"/>
              </a:spcAft>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การควบคุมคนตามระบบไพร่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ตามหัวเมืองต่าง ๆ จะแบ่งคนออกเป็น 2 กลุ่ม คือ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กลุ่มมูลนาย </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ซึ่งเป็นผู้ปกครอง และ</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กลุ่มไพร่ </a:t>
            </a:r>
            <a:r>
              <a:rPr lang="th-TH" sz="2400" dirty="0">
                <a:effectLst/>
                <a:latin typeface="Calibri" panose="020F0502020204030204" pitchFamily="34" charset="0"/>
                <a:ea typeface="Calibri" panose="020F0502020204030204" pitchFamily="34" charset="0"/>
                <a:cs typeface="TH SarabunPSK" panose="020B0500040200020003" pitchFamily="34" charset="-34"/>
              </a:rPr>
              <a:t>ผู้ใต้ปกครองของมูลนาย กลุ่มมูลนายประกอบไปด้วย เจ้าเมือง กรมการเมือง ซึ่งได้ รับการแต่งตั้งจากพระมหากษัตริย์ ให้ดูแลรักษาความสงบเรียบร้อยในเมืองที่รับผิดชอบ ปลัด เมือง มีหน้าที่ช่วยราชการของเจ้าเมือง จางวางกอง มีหน้าที่บังคับบัญชากองไพร่ในเมืองนั้น นายกอง ปลัดกอง เป็นตำแหน่งรองลงมาจากจางวางกอง เจ้าหมูนายหมวด เป็นมูลนายที่ใกล้ชิด ไพร่มากที่สุด เป็นคนในท้องถิ่นทำหน้าที่เกณฑ์แรงงานไพร่ และรวบรวมส่วยส่งมูลนายชั้น เหนือขึ้นไป นายบ้าน กำนัน พัน อำเภอ เจ้าเมืองกรมการเมืองเป็นผู้แต่งตั้ง มีหน้าที่ช่วยเหลือ นายกองดูแลไพร่ ทำส่วย และทำบัญชีผู้คน นายอำเภอเป็นตำแหน่งสูงขึ้นมาคอยควบคุมดูแล อีกชั้นหนึ่ง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4125373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395536" y="764704"/>
            <a:ext cx="7704856"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ส่วนไพรซึ่งเป็นกลุ่มใต้ปกครองนั้นมีการแบ่งประเภทมีหน้าที่แตกต่างกัน คือ เลก คงเมือง คือไพร่หลวงประจำเมืองเป็นกำลังประจำเมืองนั้น มีหน้าที่เพาะปลูก ทำส่วย และป้อง กันเมือง และต้องเข้าเดือนทำงานให้หลวง ปีละ 4 เดือน ต่อมาลดลงเหลือ 3 เดือน เลกสุม เจ้ากรมการเมืองคือราษฎรที่เป็นไพร่สมของเจ้าเมืองกรมการเมือง มีหน้าที่เหมือนเลกคงเมือง เลกเข้าเดือน คือพวกไพร่หลวงที่มีหน้าที่ทำงานให้เมืองของตนหรือตามแต่จะส่งไปช่วยงาน เมืองอื่นหรือราชธานี บางครั้งเมื่อมีกรณีพิเศษก็ถูกเกณฑ์ให้หาส่วยจัดส่งไปตามสั่ง เลกกองนอก คือเลกที่ตั้งบ้านเรือนอยู่นอกราชธานี มีทั้งไพร่หลวงและไพร่สม บางพวกมีหน้าที่ส่งส่วย ให้รัฐเป็นรายปี เรียกว่า เลกกองส่วยซึ่งกระจายอยู่ตามหัวเมืองต่าง ๆ เลกกองด่าน ทำหน้าที่ลาด ตระเวนตรวจตราเขตแดนระหว่างเมืองหรือตามด่านชายแดนพระราชอาณาจักร อาจมีหน้าที่ ส่งส่วยให้รัฐด้วย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จุดอ่อนของการควบคุมกำลังคนระบบไพร่ก็คือ การที่มูลนายเบียดบังแรงงาน ไพร่ไว้ใช้ส่วนตัว การแสวงหาประโยชน์จากไพร่การเกณฑ์แรงงานและบังคับส่วยจนเกินกำลัง ของไพร่จะทนได้ พวกไพร่จึงหาทางออกด้วยวิธีต่าง ๆ เช่น หนีเข้าป่า หนีไปเมืองอื่น หรือ ปล่อยให้ตัวตกเป็นทาส หรืออาจจะไปบวชเป็นพระ บางครั้งอาจถึงกับรวมตัวกันก่อการกบถก็มี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5439260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764704"/>
            <a:ext cx="7715200" cy="5664671"/>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ในสมัยกรุงรัตนโกสินทร์ตอนต้นนี้มีชาวต่างชาติเข้ามาในราชอาณาจักรมากแล้ว เช่น พวกคนจีน และชาวตะวันตกชาติต่าง ๆ ชาวต่างชาติเหล่านี้ไม่ได้ถูกรวมเข้าในระบบ ด้วยแต่ก็ต้องเสียเงินให้กับรัฐ เช่นกรณีของคนจีนเรียกว่า “ผูก” อัตรา 1.50 บาทต่อ ปีในสมัยรัชกาลที่ 2 แลเพิ่มขึ้นในตอนหลัง ทำให้คนจีนไม่ต้องอยู่ประจำสังกัดมูลนาย คนจน จึงมี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อิุ</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ระในการเดินทางค้าขายและเป็นปัจจัยหนึ่งที่ทำให้คนจีนมีโอกาสุสั่งสุมทุนจนสามารถ กุมอำนาจทางเศรษฐกิจได้ในเวลาต่อมา ส่วนชาวตะวันตกนั้นก็ไม่ต้องเข้าระบบไพร่เพราะว่า ระบาลไทยต้องการให้ชาวตะวันตกเข้ามารับใช้บ้านเมืองในฐานะผู้เชียวชาญงาน * ไทยยังไม่มีความรู้ความสามารถหรือยังทำได้ไม่ดีเท่า ในภายหลังชาวตะวันตกเหล่านี้จะสุร้าง ปัญหาที่กระทบต่อความมั่นคงแห่งราชอาณาจักรอย่างมาก โดยเฉพาะข้อเรียกร้องในเรื่อง สิทธิสุภาพนอกอาณาเขต ซึ่งชาวตะวันตกเรียกร้องจะให้ครอบคลุมไปถึงพวก ลาว ญวน เขมร แม้กระทั่งคนไทยบางกลุ่มที่อยู่ในบังคับของตนด้วย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สวนคนต่างด้าวที่เข้าระบบไพร่ก็มีเช่น พวก ชาวลาว ชาวญวน ชาวเขมร ชาว แขก ชาวมอญ ที่อพยพเข้ามาพึ่งพระบรมโพธิสุมภาร หรือเป็นเชลยศึกถูกกวาดต้อนมา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593484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08720"/>
            <a:ext cx="8229600" cy="5520655"/>
          </a:xfrm>
        </p:spPr>
        <p:txBody>
          <a:bodyPr/>
          <a:lstStyle/>
          <a:p>
            <a:pPr algn="thaiDist">
              <a:lnSpc>
                <a:spcPct val="107000"/>
              </a:lnSpc>
              <a:spcAft>
                <a:spcPts val="800"/>
              </a:spcAft>
            </a:pPr>
            <a:r>
              <a:rPr lang="th-TH" b="1" dirty="0">
                <a:effectLst/>
                <a:latin typeface="TH SarabunPSK" panose="020B0500040200020003" pitchFamily="34" charset="-34"/>
                <a:ea typeface="Calibri" panose="020F0502020204030204" pitchFamily="34" charset="0"/>
                <a:cs typeface="TH SarabunPSK" panose="020B0500040200020003" pitchFamily="34" charset="-34"/>
              </a:rPr>
              <a:t>ระบบสังคมสมัยอาณาจักรสุโขทัย </a:t>
            </a:r>
            <a:endParaRPr lang="en-US" dirty="0">
              <a:effectLst/>
              <a:latin typeface="TH SarabunPSK" panose="020B0500040200020003" pitchFamily="34" charset="-34"/>
              <a:ea typeface="Calibri" panose="020F0502020204030204" pitchFamily="34" charset="0"/>
              <a:cs typeface="TH SarabunPSK" panose="020B0500040200020003" pitchFamily="34" charset="-34"/>
            </a:endParaRPr>
          </a:p>
          <a:p>
            <a:pPr indent="457200" algn="thaiDist">
              <a:lnSpc>
                <a:spcPct val="107000"/>
              </a:lnSpc>
              <a:spcAft>
                <a:spcPts val="800"/>
              </a:spcAft>
            </a:pPr>
            <a:r>
              <a:rPr lang="th-TH" dirty="0">
                <a:effectLst/>
                <a:latin typeface="TH SarabunPSK" panose="020B0500040200020003" pitchFamily="34" charset="-34"/>
                <a:ea typeface="Calibri" panose="020F0502020204030204" pitchFamily="34" charset="0"/>
                <a:cs typeface="TH SarabunPSK" panose="020B0500040200020003" pitchFamily="34" charset="-34"/>
              </a:rPr>
              <a:t>เสรีภาพในสมัยอาณาจักรสุโขทัยเป็นความพยายามจะทำให้คนไทยรุ่นหลังเกิด ความภาคภูมิใจว่า คนไทยเป็นชนชาติที่มีเสรีภาพมาช้านานแล้ว แต่ในความเป็นจริงนั้นสังคม สุโขทัยเป็นสังคมที่มีชนชั้น และอาจเป็นสังคมที่มีทาสด้วยซ้ำ เนื่องจากได้รับแบบอย่างระบบ </a:t>
            </a:r>
            <a:r>
              <a:rPr lang="th-TH" dirty="0">
                <a:solidFill>
                  <a:srgbClr val="FF0000"/>
                </a:solidFill>
                <a:effectLst/>
                <a:latin typeface="TH SarabunPSK" panose="020B0500040200020003" pitchFamily="34" charset="-34"/>
                <a:ea typeface="Calibri" panose="020F0502020204030204" pitchFamily="34" charset="0"/>
                <a:cs typeface="TH SarabunPSK" panose="020B0500040200020003" pitchFamily="34" charset="-34"/>
              </a:rPr>
              <a:t>ทาสมาจาก</a:t>
            </a:r>
            <a:r>
              <a:rPr lang="th-TH" dirty="0">
                <a:effectLst/>
                <a:latin typeface="TH SarabunPSK" panose="020B0500040200020003" pitchFamily="34" charset="-34"/>
                <a:ea typeface="Calibri" panose="020F0502020204030204" pitchFamily="34" charset="0"/>
                <a:cs typeface="TH SarabunPSK" panose="020B0500040200020003" pitchFamily="34" charset="-34"/>
              </a:rPr>
              <a:t>ขอม ชนชั้นในสังคมสุโขทัยนั้น</a:t>
            </a:r>
            <a:r>
              <a:rPr lang="th-TH" dirty="0">
                <a:solidFill>
                  <a:srgbClr val="FF0000"/>
                </a:solidFill>
                <a:effectLst/>
                <a:latin typeface="TH SarabunPSK" panose="020B0500040200020003" pitchFamily="34" charset="-34"/>
                <a:ea typeface="Calibri" panose="020F0502020204030204" pitchFamily="34" charset="0"/>
                <a:cs typeface="TH SarabunPSK" panose="020B0500040200020003" pitchFamily="34" charset="-34"/>
              </a:rPr>
              <a:t>แบ่งออกได้เป็น 4 ชนชั้น คือ</a:t>
            </a:r>
            <a:endParaRPr lang="en-US" dirty="0">
              <a:solidFill>
                <a:srgbClr val="FF0000"/>
              </a:solidFill>
              <a:effectLst/>
              <a:latin typeface="TH SarabunPSK" panose="020B0500040200020003" pitchFamily="34" charset="-34"/>
              <a:ea typeface="Calibri" panose="020F0502020204030204" pitchFamily="34" charset="0"/>
              <a:cs typeface="TH SarabunPSK" panose="020B0500040200020003" pitchFamily="34" charset="-34"/>
            </a:endParaRPr>
          </a:p>
          <a:p>
            <a:pPr eaLnBrk="1" hangingPunct="1"/>
            <a:endParaRPr lang="th-TH" altLang="th-TH" sz="4800" dirty="0">
              <a:latin typeface="TH SarabunPSK" panose="020B0500040200020003" pitchFamily="34" charset="-34"/>
              <a:cs typeface="TH SarabunPSK" panose="020B0500040200020003" pitchFamily="34" charset="-34"/>
            </a:endParaRPr>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37389016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836712"/>
            <a:ext cx="7499176" cy="5592663"/>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การเมืองสุมัยกรุงรัตนโกสินทร์ตอนต้น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ในสมัยกรุงรัตนโกสินทร์ตอนต้น </a:t>
            </a:r>
            <a:r>
              <a:rPr lang="th-TH" sz="2400" dirty="0">
                <a:latin typeface="Calibri" panose="020F0502020204030204" pitchFamily="34" charset="0"/>
                <a:ea typeface="Calibri" panose="020F0502020204030204" pitchFamily="34" charset="0"/>
                <a:cs typeface="TH SarabunPSK" panose="020B0500040200020003" pitchFamily="34" charset="-34"/>
              </a:rPr>
              <a:t>ส</a:t>
            </a:r>
            <a:r>
              <a:rPr lang="th-TH" sz="2400" dirty="0">
                <a:effectLst/>
                <a:latin typeface="Calibri" panose="020F0502020204030204" pitchFamily="34" charset="0"/>
                <a:ea typeface="Calibri" panose="020F0502020204030204" pitchFamily="34" charset="0"/>
                <a:cs typeface="TH SarabunPSK" panose="020B0500040200020003" pitchFamily="34" charset="-34"/>
              </a:rPr>
              <a:t>ถาบันกษัตริย์เป็นสุถาบันสูงสุดแต่คลายความ เป็นเทวราชลงมาก เน้นคติในรูปแบบธรรมราชา และทรงเป็นมูลนายสูงสุดแต่ในความเป็นจริง พระองค์ไม่สามารถดูแลไพร่ได้ทั่วถึงจึงต้องแบ่งพระราชอำนาจการบังคับบัญชาและแบ่งกำลัง คนให้มูลนายระดับรองๆลงดูแลแทน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กลุ่มขุนนาง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เป็นกลุ่มที่มีอำนาจทางการเมืองและการบริหารอย่างมากเพราะ ช่วงที่กำลังสุร้างบ้านเมืองใหม่ๆ นั้นจำเป็นต้องใช้ขุนนางซึ่งเป็นขุนนางรุ่นใหม่ที่ตั้ง</a:t>
            </a:r>
            <a:r>
              <a:rPr lang="th-TH" sz="2400" dirty="0">
                <a:effectLst/>
                <a:latin typeface="Calibri" panose="020F0502020204030204" pitchFamily="34" charset="0"/>
                <a:ea typeface="Calibri" panose="020F0502020204030204" pitchFamily="34" charset="0"/>
                <a:cs typeface="TH SarabunPSK" panose="020B0500040200020003" pitchFamily="34" charset="-34"/>
              </a:rPr>
              <a:t>ขึ้นมา โดย ต้องลด</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กฏเกณฑ์</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คุณสมบัติที่เคยใช้ในสุมัยอยุธยาลง เป็น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การเปิดโอกาสให้สามัญชนที่มีความ รู้ความสามารถและประพฤติดีถวายตัวเข้ามาเป็นขุนนาง ทำให้กลุ่มขุนนางมีการสั่งสุมและสืบทอดอำนาจนานเข้าก็สามารถท้าทายพระราชอำนาจของพระมหากษัตริย์ถึง</a:t>
            </a:r>
            <a:r>
              <a:rPr lang="th-TH" sz="2400" dirty="0">
                <a:effectLst/>
                <a:latin typeface="Calibri" panose="020F0502020204030204" pitchFamily="34" charset="0"/>
                <a:ea typeface="Calibri" panose="020F0502020204030204" pitchFamily="34" charset="0"/>
                <a:cs typeface="TH SarabunPSK" panose="020B0500040200020003" pitchFamily="34" charset="-34"/>
              </a:rPr>
              <a:t>ขนาดสามารถ ผลักดันให้เจ้านายฝ่ายที่กลุ่มขุนนางสนับสนุนขึ้นเป็นกษัตริย์ หรือ เป็น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วังหน้า” ก็เคยมี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6129867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836712"/>
            <a:ext cx="7499176" cy="5592663"/>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ปัญหาเรื่อง </a:t>
            </a:r>
            <a:r>
              <a:rPr lang="th-TH" sz="2400" b="1" dirty="0">
                <a:effectLst/>
                <a:latin typeface="Calibri" panose="020F0502020204030204" pitchFamily="34" charset="0"/>
                <a:ea typeface="Calibri" panose="020F0502020204030204" pitchFamily="34" charset="0"/>
                <a:cs typeface="TH SarabunPSK" panose="020B0500040200020003" pitchFamily="34" charset="-34"/>
              </a:rPr>
              <a:t>“วังหน้า”</a:t>
            </a:r>
            <a:r>
              <a:rPr lang="th-TH" sz="2400" dirty="0">
                <a:effectLst/>
                <a:latin typeface="Calibri" panose="020F0502020204030204" pitchFamily="34" charset="0"/>
                <a:ea typeface="Calibri" panose="020F0502020204030204" pitchFamily="34" charset="0"/>
                <a:cs typeface="TH SarabunPSK" panose="020B0500040200020003" pitchFamily="34" charset="-34"/>
              </a:rPr>
              <a:t> ก็เป็นอีกปัญหาหนึ่งที่สำคัญมากในสุมัยกรุงรัตนโกสินทร์ ตอนต้น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เพราะ “วังหน้า” นั้นมีฐานะเป็นพระมหาอุปราชซึ่งเป็นตำแหน่ง</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รองมาจากพระมหา กษัตริย์ ความขัดแย้งระหว่างวังหลวงกับวังหน้าจึงนำไปสู่วิกฤติการณ์หลายครั้ง ที่อันตรายที่ สุดก็คือในช่วงเวลานั้น ชาติตะวันตก</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กำลังขยายอิทธิพลล่าอาณานิคมจึงอาศัย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ช่องว่างตรง ความขัดแย้งระหว่างวังหลวงกับวังหน้าพยายามจะแทรกเข้ามาก่อสุถานะการณ์แล้วจะอาศัย ความวุ่นวายที่เกิดขึ้นเข้ายึดครองประเทศดังที่เคยทำกับประเทศอื่นมาแล้ว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ในสุมัยกรุงรัตนโกสินทร์ตอนต้น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ต้นสมัยรัตนโกสินทร์ระบบเศรษฐกิจเป็นแบบปิด คนส่วนใหญ่ประกอบอาชีพ เกษตรกรรม มีการหัตถกรรมและอุตสาหกรรมบ้างภายในครอบครัว การตลาดไม่มีบทบาท มากเพราะแต่ละครอบครัวจะผลิตสิ่งของเครื่องใช้ต่าง ๆ ใช้ได้เอง เป็นเศรษฐกิจแบบพึ่งตน เอง รัฐบาลมีรายได้จากการค้า และการเก็บส่วยอากร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9271691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966428" y="836712"/>
            <a:ext cx="7211144" cy="5664671"/>
          </a:xfrm>
        </p:spPr>
        <p:txBody>
          <a:bodyPr/>
          <a:lstStyle/>
          <a:p>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การค้าต่างประเทศ</a:t>
            </a:r>
            <a:r>
              <a:rPr lang="th-TH" sz="2400" dirty="0">
                <a:effectLst/>
                <a:latin typeface="Calibri" panose="020F0502020204030204" pitchFamily="34" charset="0"/>
                <a:ea typeface="Calibri" panose="020F0502020204030204" pitchFamily="34" charset="0"/>
                <a:cs typeface="TH SarabunPSK" panose="020B0500040200020003" pitchFamily="34" charset="-34"/>
              </a:rPr>
              <a:t> ระบบเศรษฐกิจแบบพึ่งตนเองนั้นเพียงพอสำหรับประชา ชน แต่สำหรับรัฐบาลแล้วมีค่าใช้จ่ายมากหลายด้าน รัฐจึงจำเป็นต้องหารายได้โดยทำการค้า กับต่างประเทศด้วยเรือสำเภา โดยรัฐจะนำผลผลิตที่ได้จากการเก็บส่วยสิ่งของมีค่าหายากไป ขาย และยังได้ภาษีจากเรือต่างชาติที่เข้ามาค้าขายอีกทางหนึ่ง พระมหากษัตริย์ทรงมีอำนาจ ใน</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การทำ</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การค้าต่างประเทศแต่เพียงผู้เดียว และมีพระคลังเป็นฝ่ายรับผิดชอบ การค้าทั่วไปก็ จะทำการค้ากับเขมร ญวน หมู่เกาะทางมะละกา และที่สำคัญคือการค้ากับจีน ต่อมาเมื่อชาว ฝรั่งตะวันตกเข้ามาติดต่อค้าขายด้วยจึงมีการเปลี่ยนแปลงระบบการค้าบางอย่างตามข้อเรียก ร้องของพวกตะวันตก 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การทำ</a:t>
            </a:r>
            <a:r>
              <a:rPr lang="th-TH" sz="2400" dirty="0">
                <a:effectLst/>
                <a:latin typeface="Calibri" panose="020F0502020204030204" pitchFamily="34" charset="0"/>
                <a:ea typeface="Calibri" panose="020F0502020204030204" pitchFamily="34" charset="0"/>
                <a:cs typeface="TH SarabunPSK" panose="020B0500040200020003" pitchFamily="34" charset="-34"/>
              </a:rPr>
              <a:t>สัญญาทางการค้าในสมัยรัชกาลที่ 3 เพื่อยกเลิกระบบการค้า แบบผูกขาด เมื่อมีการพยายามหลีกเลี่ยงการผูกขาดการค้าที่เคยกระทำโดยพระคลัง จึง เปลี่ยนมาเป็นการผูกขาดโดยเอกชนที่เป็นเจ้าภาษี ต่อมาในสมัยรัชกาลที่ 4 ได้มี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การทำ</a:t>
            </a:r>
            <a:r>
              <a:rPr lang="th-TH" sz="2400" dirty="0">
                <a:effectLst/>
                <a:latin typeface="Calibri" panose="020F0502020204030204" pitchFamily="34" charset="0"/>
                <a:ea typeface="Calibri" panose="020F0502020204030204" pitchFamily="34" charset="0"/>
                <a:cs typeface="TH SarabunPSK" panose="020B0500040200020003" pitchFamily="34" charset="-34"/>
              </a:rPr>
              <a:t> สัญญาเบาริง ซึ่งกระทบต่อการค้าของไทยมาก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9658745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1076697"/>
            <a:ext cx="7211144" cy="5664671"/>
          </a:xfrm>
        </p:spPr>
        <p:txBody>
          <a:bodyPr/>
          <a:lstStyle/>
          <a:p>
            <a:pPr algn="thaiDist"/>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การเก็บส่วย</a:t>
            </a:r>
            <a:r>
              <a:rPr lang="th-TH" sz="2400" dirty="0">
                <a:effectLst/>
                <a:latin typeface="Calibri" panose="020F0502020204030204" pitchFamily="34" charset="0"/>
                <a:ea typeface="Calibri" panose="020F0502020204030204" pitchFamily="34" charset="0"/>
                <a:cs typeface="TH SarabunPSK" panose="020B0500040200020003" pitchFamily="34" charset="-34"/>
              </a:rPr>
              <a:t> เป็นรายได้อีกทางหนึ่งของรัฐบาลไทย ส่วยมี 2 ประเภทคือ ส่วย สิ่งของและส่วยเงิน ส่วยสิ่งของนั้นได้แก่พวกสิ่งของที่มีค่าหายากเป็นที่ต้องการของตลาด ต่างประเทศอาทิเช่น เร่ว ครั่ง รง ฝาง กระวาน พริกไทย ไม้ชนิดต่าง ๆ ทองคำ งาช้าง ขี้ผึ้ง ไหม ป่าน ฝ้าย ดีบุก ฯลฯ เป็นต้นเพื่อประโยชน์ของรัฐ คือ เพื่อใช้เป็นสินค้าขาออก เพื่อใช้ใน การก่อสุร้างและเพื่อใช้ในการซ่อมสุร้างเรือ ส่วยเงินแทนสิ่งของ การค้าที่เคยผูกขาดโดยพระ คลังเปลี่ยนไปตามสนธิสัญญาทำให้เอกชนค้าขายกับสำเภาต่างประเทศได้โดยตรง ส่วยสิ่ง ของที่ต้องเก็บส่งรัฐจึงหมดความจำเป็นจึงให้มีการเก็บส่วยเป็นเงินมากขึ้น เพื่อนำมาใช้ในการ จ้างแรงงานก่อสุร้างต่าง ๆ และเพื่อนำมาใช้จ่ายซื้อสิ่งของจำเป็นเพื่อใช้ในราชการ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1470672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99592" y="1220713"/>
            <a:ext cx="6851104" cy="5520655"/>
          </a:xfrm>
        </p:spPr>
        <p:txBody>
          <a:bodyPr/>
          <a:lstStyle/>
          <a:p>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การเก็บภาษีอากร</a:t>
            </a:r>
            <a:r>
              <a:rPr lang="th-TH" sz="2400" dirty="0">
                <a:effectLst/>
                <a:latin typeface="Calibri" panose="020F0502020204030204" pitchFamily="34" charset="0"/>
                <a:ea typeface="Calibri" panose="020F0502020204030204" pitchFamily="34" charset="0"/>
                <a:cs typeface="TH SarabunPSK" panose="020B0500040200020003" pitchFamily="34" charset="-34"/>
              </a:rPr>
              <a:t> สมัยต้นกรุงรัตนโกสินทร์มีการเก็บภาษีอากรเช่นเดียวกับ อยุธยาแต่เมื่อเวลาผ่านไปสังคมมีการติดต่อค้าขายกันมากขึ้นทั้งภายในประเทศและติดต่อกับ ต่างประเทศจึงมีการเพิ่มประเภทภาษีขึ้นอีกหลายประเภท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0832902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07977" y="646469"/>
            <a:ext cx="7643192" cy="5592663"/>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การปรับตัวเข้าสู่ยุคใหม่ของไทย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ในสมัยพระบาทสุมเด็จพระจอมเกล้าเจ้าอยู่หัว รัชกาลที่ 4 ได้มี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การทำ</a:t>
            </a:r>
            <a:r>
              <a:rPr lang="th-TH" sz="2400" dirty="0">
                <a:effectLst/>
                <a:latin typeface="Calibri" panose="020F0502020204030204" pitchFamily="34" charset="0"/>
                <a:ea typeface="Calibri" panose="020F0502020204030204" pitchFamily="34" charset="0"/>
                <a:cs typeface="TH SarabunPSK" panose="020B0500040200020003" pitchFamily="34" charset="-34"/>
              </a:rPr>
              <a:t>สัญญา ทางไมตรีและทางการค้ากับอังกฤษเมื่อ พ.ศ.2398 จากนั้นก็มีชาติอื่น ๆ ติดตามเข้ามา ผลจาก</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การทำ</a:t>
            </a:r>
            <a:r>
              <a:rPr lang="th-TH" sz="2400" dirty="0">
                <a:effectLst/>
                <a:latin typeface="Calibri" panose="020F0502020204030204" pitchFamily="34" charset="0"/>
                <a:ea typeface="Calibri" panose="020F0502020204030204" pitchFamily="34" charset="0"/>
                <a:cs typeface="TH SarabunPSK" panose="020B0500040200020003" pitchFamily="34" charset="-34"/>
              </a:rPr>
              <a:t>สัญญาดังกล่าวทำให้เกิดการเปลี่ยนแปลงการปกครอง การเศรษฐกิจ และ ใหญ่ในลักษณะค่อยเป็นค่อยไป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การที่พระบาทสุมเด็จพระจอมเกล้าเจ้าอยู่หัวทรงผนวช</a:t>
            </a:r>
            <a:r>
              <a:rPr lang="th-TH" sz="2400" dirty="0">
                <a:effectLst/>
                <a:latin typeface="Calibri" panose="020F0502020204030204" pitchFamily="34" charset="0"/>
                <a:ea typeface="Calibri" panose="020F0502020204030204" pitchFamily="34" charset="0"/>
                <a:cs typeface="TH SarabunPSK" panose="020B0500040200020003" pitchFamily="34" charset="-34"/>
              </a:rPr>
              <a:t>อยู่นานถึง 27 พรรษาจึงทรง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รอบรู้ในวิทยาการด้านต่างของตะวันตกและทรง</a:t>
            </a:r>
            <a:r>
              <a:rPr lang="th-TH" sz="2400" dirty="0">
                <a:effectLst/>
                <a:latin typeface="Calibri" panose="020F0502020204030204" pitchFamily="34" charset="0"/>
                <a:ea typeface="Calibri" panose="020F0502020204030204" pitchFamily="34" charset="0"/>
                <a:cs typeface="TH SarabunPSK" panose="020B0500040200020003" pitchFamily="34" charset="-34"/>
              </a:rPr>
              <a:t>ทราบสุถานการณ์ บ้านเมืองว่า ชาติตะวันตกนั้นเจริญกว่าไทยมาก พระองค์จึงทรงดำริวางรากฐานการเปลี่ยน แปลง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เพื่อให้ไทยสามารถรับมือกับชาติตะวันตกได้ </a:t>
            </a:r>
            <a:r>
              <a:rPr lang="th-TH" sz="2400" dirty="0">
                <a:effectLst/>
                <a:latin typeface="Calibri" panose="020F0502020204030204" pitchFamily="34" charset="0"/>
                <a:ea typeface="Calibri" panose="020F0502020204030204" pitchFamily="34" charset="0"/>
                <a:cs typeface="TH SarabunPSK" panose="020B0500040200020003" pitchFamily="34" charset="-34"/>
              </a:rPr>
              <a:t>จึงทรงดำเนินการเปลี่ยนแปลงหลายด้าน ด้วยกันเพื่อสุร้างความมั่นคงของราชอาณาจักรโดยเริ่มจากสุถาบันกษัตริย์ก่อนและขยายออก ไปด้านอื่น ๆ แบบค่อยเป็นค่อยไป เช่น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การทรงให้ยกเลิกประเพณี</a:t>
            </a:r>
            <a:r>
              <a:rPr lang="th-TH" sz="2400" dirty="0">
                <a:effectLst/>
                <a:latin typeface="Calibri" panose="020F0502020204030204" pitchFamily="34" charset="0"/>
                <a:ea typeface="Calibri" panose="020F0502020204030204" pitchFamily="34" charset="0"/>
                <a:cs typeface="TH SarabunPSK" panose="020B0500040200020003" pitchFamily="34" charset="-34"/>
              </a:rPr>
              <a:t>ดั้งเดิมที่เจ้าพนักงานจะคอยกีด กันรา</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ษฎ</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รมิให้เข้าใกล้องค์พระมหากษัตริย์ และทรงยกเลิกการยิงกระสุนใส่ราษฎรที่แอบดูขบวน เสด็จ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พระราชพิธีถือน้ำพิพัฒน์สัตยากทรงร่วมดื่มด้วยเป็นครั้งแรก ทั้งนี้เพื่อให้อาณาประชา ราษฎร์ ข้าราชบริพารมีน้ำใจจ</a:t>
            </a:r>
            <a:r>
              <a:rPr lang="th-TH" sz="2400" dirty="0">
                <a:effectLst/>
                <a:latin typeface="Calibri" panose="020F0502020204030204" pitchFamily="34" charset="0"/>
                <a:ea typeface="Calibri" panose="020F0502020204030204" pitchFamily="34" charset="0"/>
                <a:cs typeface="TH SarabunPSK" panose="020B0500040200020003" pitchFamily="34" charset="-34"/>
              </a:rPr>
              <a:t>งรักภักดีต่อองค์พระมหากษัตริย์เพื่อเป็นศูนย์รวมในการต่อต้าน ภัยจากชาติตะวันตกต่อไป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481022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04461" y="908720"/>
            <a:ext cx="7571184" cy="5592663"/>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ในด้านการดูแลทุกข์สุขของราษฎรนั้น ทรงสุร้างระบบตรวจสุอบการใช้อำนาจของข้า ราชการโดยทรงอนุญาตให้ราษฎรเข้าเฝ้าถวายฎีกาได้ ณ พระที่นั่ง</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พุทไธ</a:t>
            </a:r>
            <a:r>
              <a:rPr lang="th-TH" sz="2400" dirty="0">
                <a:effectLst/>
                <a:latin typeface="Calibri" panose="020F0502020204030204" pitchFamily="34" charset="0"/>
                <a:ea typeface="Calibri" panose="020F0502020204030204" pitchFamily="34" charset="0"/>
                <a:cs typeface="TH SarabunPSK" panose="020B0500040200020003" pitchFamily="34" charset="-34"/>
              </a:rPr>
              <a:t>สวรรค์ โดยเสด็จออก เดือนละ 4 ครั้ง และโปรดให้ตุลาการชําระความโดยเร็ว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ทางด้านนโยบายต่างประเทศ</a:t>
            </a:r>
            <a:r>
              <a:rPr lang="th-TH" sz="2400" dirty="0">
                <a:effectLst/>
                <a:latin typeface="Calibri" panose="020F0502020204030204" pitchFamily="34" charset="0"/>
                <a:ea typeface="Calibri" panose="020F0502020204030204" pitchFamily="34" charset="0"/>
                <a:cs typeface="TH SarabunPSK" panose="020B0500040200020003" pitchFamily="34" charset="-34"/>
              </a:rPr>
              <a:t>นั้นทรงเห็นว่า การตั้งรับที่ปากน้ำนั้นไม่สามารถ จะหยุดยั้งอำนาจที่เหนือกว่า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ของชาติตะวันตกได้ จะนำมาซึ่งอันตรายแก่เอกราชของชาติมาก กว่า สุมควรที่จะดำเนินนโยบายทางไมตรี ขณะเดียวกันก็เร่งปรับปรุงกิจการบ้านเมือง</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และกิจ การทหารไปด้วย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นอกจากนี้ ยังทรงปรับปรุงด้านการคมนาคมเพื่อการป้องกันข้าศึก ได้ขยายพระนคร ให้กว้างออกไปโดยขุดคูเมืองอีกชั้นหนึ่ง คือ "คลองผดุงกรุงเกษม” และสุร้างป้อมเพิ่มอีก 8 ป้อม มีการตัดถนนหาทางหลายสายเชื่อมไปยังเมืองต่าง ๆ ทำให้การติดต่อสั่งการสะดวกรวด เร็วขึ้น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6637685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395536" y="836712"/>
            <a:ext cx="7211144"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ทางด้านเศรษฐกิจนั้น หลังจากมี</a:t>
            </a:r>
            <a:r>
              <a:rPr lang="th-TH" sz="2400" dirty="0" err="1">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การทำ</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สัญญาทางการค้าแล้ว ก็มีการเปลี่ยน แปลงวิธีการผลิตเงินตราโดยนำเครื่องจักรมาผลิตเหรียญ</a:t>
            </a:r>
            <a:r>
              <a:rPr lang="th-TH" sz="2400" dirty="0" err="1">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กษา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ปน์เมื่อ พ.ศ.2401 มีการผลิต เหรียญเงิน เหรียญดีบุก และเหรียญทองในราคาต่าง ๆเพื่อใช้ใน</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การค้าขายหมุนเวียนในตลาด อย่างเป็นระบบเดียวกัน และทรงส่งเสริมการเกษตร เพราะการค้าข้าวเป็นที่ต้องการของตลาด มาก ทำให้ราษฎรที่เป็นชาวนามีฐานะดีขึ้น เมื่อคนมีเงินมากขึ้นสุภาพของสังคมก็ย่อมมีการ ซื้อขายแลกเปลี่ยนหมุนเวียนกันไปทำให้ความเป็นอยู่ของราษฎรทั่วไปดีขึ้นด้วย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การปรับปรงที่สำคัญยิ่งอีกอย่างหนึ่งก็คือ การส่งเสุริมการศึกษาแบบตะวันตก โดย เริ่มจากในพระราชวัง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ก่อน ทรงจ้างครูที่เป็นภรรยาพวกมิชชันนารีมาสอน </a:t>
            </a:r>
            <a:r>
              <a:rPr lang="th-TH" sz="2400" dirty="0">
                <a:effectLst/>
                <a:latin typeface="Calibri" panose="020F0502020204030204" pitchFamily="34" charset="0"/>
                <a:ea typeface="Calibri" panose="020F0502020204030204" pitchFamily="34" charset="0"/>
                <a:cs typeface="TH SarabunPSK" panose="020B0500040200020003" pitchFamily="34" charset="-34"/>
              </a:rPr>
              <a:t>ภาษาอังกฤษและวิชาอื่น ๆ และได้จ้างนางแอนนา เลียวโนแวน</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ส์</a:t>
            </a:r>
            <a:r>
              <a:rPr lang="th-TH" sz="2400" dirty="0">
                <a:effectLst/>
                <a:latin typeface="Calibri" panose="020F0502020204030204" pitchFamily="34" charset="0"/>
                <a:ea typeface="Calibri" panose="020F0502020204030204" pitchFamily="34" charset="0"/>
                <a:cs typeface="TH SarabunPSK" panose="020B0500040200020003" pitchFamily="34" charset="-34"/>
              </a:rPr>
              <a:t> มาสอนภาษาอังกฤษให้กับพระราชโอรสและ ราชธิดา ส่วนด้านการศึกษาของประชาชนนั้นทรงสนับสนุนให้</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มิชชันนารีอเมริกันตั้งโรงเรียน พระนครและตามหัวเมืองต่าง ๆ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6651284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220713"/>
            <a:ext cx="7139136" cy="5520655"/>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การวางรากฐานเพื่อเปลี่ยนแปลงระบบสังคมในด้านต่าง ๆ ของพระบาทสมเด็จพระจอมเกล้าเจ้าอยู่หัว รัชกาลที่ 4 นับว่า ได้ริเริ่มกระทำขึ้นในช่วงเวลาที่สำคัญยิ่ง กล่าว เมื่อการริเริ่มเปลี่ยนแปลงเริ่มเห็นผล ก็</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ทันเวลาที่ชาติตะวันตกขยายอิทธิพล</a:t>
            </a:r>
            <a:r>
              <a:rPr lang="th-TH" sz="2400" dirty="0">
                <a:effectLst/>
                <a:latin typeface="Calibri" panose="020F0502020204030204" pitchFamily="34" charset="0"/>
                <a:ea typeface="Calibri" panose="020F0502020204030204" pitchFamily="34" charset="0"/>
                <a:cs typeface="TH SarabunPSK" panose="020B0500040200020003" pitchFamily="34" charset="-34"/>
              </a:rPr>
              <a:t>เข้ามาพอดี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และ ด้วยพระปรีชาสามารถของพระบาทสมเด็จพระจุลจอมเกล้าเจ้าอยู่หัว รัชกาลที่ 5 ซึ่งได้ทรงดำเนินการสานต่ออย่างมีประสิทธิภาพ ราชอาณาจักรไทยจึงรอดพ้นจากการตกเป็นอาการ นิคมของชาติตะวันตกในยุคนั้นและคงความเป็นเอก</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ราชมาจนทุกวันนี้ พระราชกรณีกิจของ พระบาทสมเด็จพระจุลจอมเกล้าเจ้าอยู่หัว จึงเป็นกรณีที่จะได้กล่าวถึงโดยละเอียดในบทต่อไป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2109693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836712"/>
            <a:ext cx="7571184" cy="5592663"/>
          </a:xfrm>
        </p:spPr>
        <p:txBody>
          <a:bodyPr/>
          <a:lstStyle/>
          <a:p>
            <a:pPr marL="0" indent="0" algn="thaiDist">
              <a:lnSpc>
                <a:spcPct val="107000"/>
              </a:lnSpc>
              <a:spcAft>
                <a:spcPts val="800"/>
              </a:spcAft>
              <a:buNone/>
            </a:pPr>
            <a:r>
              <a:rPr lang="th-TH" sz="2400" b="1" dirty="0">
                <a:effectLst/>
                <a:latin typeface="Calibri" panose="020F0502020204030204" pitchFamily="34" charset="0"/>
                <a:ea typeface="Calibri" panose="020F0502020204030204" pitchFamily="34" charset="0"/>
                <a:cs typeface="TH SarabunPSK" panose="020B0500040200020003" pitchFamily="34" charset="-34"/>
              </a:rPr>
              <a:t>2. การปฏิรูปในรัชสมัยพระบาทสุมเด็จพระจุลจอมเกล้าเจ้าอยู่หัว รัชกาลที่ 5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มูลเหตุของการปฏิรูป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การปฏิรูปครั้งใหญ่ในรัชสมัยพระบาทสมเด็จพระจุลจอมเกล้าเจ้าอยู่หัวมีสาเหตุที่ เป็นทั้งปัจจัยภายในและปัจจัยภายนอก ปัจจัยจากภายนอกที่สำคัญได้แก่ การคุกคามของลัทธิ ล่า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อาณานิคมของประเทศจักรวรรดินิยมตะวั</a:t>
            </a:r>
            <a:r>
              <a:rPr lang="th-TH" sz="2400" dirty="0">
                <a:effectLst/>
                <a:latin typeface="Calibri" panose="020F0502020204030204" pitchFamily="34" charset="0"/>
                <a:ea typeface="Calibri" panose="020F0502020204030204" pitchFamily="34" charset="0"/>
                <a:cs typeface="TH SarabunPSK" panose="020B0500040200020003" pitchFamily="34" charset="-34"/>
              </a:rPr>
              <a:t>นตก และการเปลี่ยนแปลงของระบบการผลิตและ ระบบเศรษฐกิจของโลกซึ่งเริ่มมีผลกระทบต่อระบบสังคมไทย ปัจจัยจากภายใน ก็คือ การจัดรูป แบบการปกครองของไทยซึ่งมีหัวเมืองประเทศราชขึ้นกับการปกครองของไทยอย่างหลวมๆ เป็น จุดอ่อนสำคัญที่นำมาซึ่งการแทรกแซงของจักรวรรดินิยมตะวันตกที่กำลังพยายามเข้ามามี อิทธิพลเหนือดินแดนในภูมิภาคนี้ ปัญหาอำนาจของกลุ่มขุนนางที่มีอยู่มากจนอาจกระทบต่อ สถานะภาพของพระมหากษัตริย์ ปัญหาความล้าหลังของระบบสังคม และปัญหาความล้าหลังของ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ระบบการเมืองการปกครอง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93808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1293975"/>
            <a:ext cx="7787208" cy="5592663"/>
          </a:xfrm>
        </p:spPr>
        <p:txBody>
          <a:bodyPr/>
          <a:lstStyle/>
          <a:p>
            <a:pPr algn="thaiDist"/>
            <a:r>
              <a:rPr lang="th-TH" b="1" dirty="0">
                <a:effectLst/>
                <a:latin typeface="TH SarabunPSK" panose="020B0500040200020003" pitchFamily="34" charset="-34"/>
                <a:ea typeface="Calibri" panose="020F0502020204030204" pitchFamily="34" charset="0"/>
                <a:cs typeface="TH SarabunPSK" panose="020B0500040200020003" pitchFamily="34" charset="-34"/>
              </a:rPr>
              <a:t>1) ชนชั้นผู้นำ</a:t>
            </a:r>
            <a:r>
              <a:rPr lang="th-TH" dirty="0">
                <a:effectLst/>
                <a:latin typeface="TH SarabunPSK" panose="020B0500040200020003" pitchFamily="34" charset="-34"/>
                <a:ea typeface="Calibri" panose="020F0502020204030204" pitchFamily="34" charset="0"/>
                <a:cs typeface="TH SarabunPSK" panose="020B0500040200020003" pitchFamily="34" charset="-34"/>
              </a:rPr>
              <a:t> ได้แก่ กษัตริย์ พระบรมวงศานุวงศ์ และพระสงฆ์ ฐานะของ กษัตริย์ในสมัยแรกตั้งอาณาจักรนั้นมีฐานะเสมือน </a:t>
            </a:r>
            <a:r>
              <a:rPr lang="th-TH" dirty="0">
                <a:solidFill>
                  <a:srgbClr val="FF0000"/>
                </a:solidFill>
                <a:effectLst/>
                <a:latin typeface="TH SarabunPSK" panose="020B0500040200020003" pitchFamily="34" charset="-34"/>
                <a:ea typeface="Calibri" panose="020F0502020204030204" pitchFamily="34" charset="0"/>
                <a:cs typeface="TH SarabunPSK" panose="020B0500040200020003" pitchFamily="34" charset="-34"/>
              </a:rPr>
              <a:t>“พ่อ” ปกครองโดยระบบพ่อปกครองลูก </a:t>
            </a:r>
            <a:r>
              <a:rPr lang="th-TH" dirty="0">
                <a:effectLst/>
                <a:latin typeface="TH SarabunPSK" panose="020B0500040200020003" pitchFamily="34" charset="-34"/>
                <a:ea typeface="Calibri" panose="020F0502020204030204" pitchFamily="34" charset="0"/>
                <a:cs typeface="TH SarabunPSK" panose="020B0500040200020003" pitchFamily="34" charset="-34"/>
              </a:rPr>
              <a:t>ต่อ มาเมื่ออาณาจักรขยายตัวกว้างขวางมากขึ้น ความใกล้ชิดก็ลดลง ในตอนแรกคติความเชื่อใน เรื่องเกี่ยวกับกษัตริย์ได้ถือตามแบบอย่างขอมคือ ถือคติว่า </a:t>
            </a:r>
            <a:r>
              <a:rPr lang="th-TH" dirty="0">
                <a:solidFill>
                  <a:srgbClr val="FF0000"/>
                </a:solidFill>
                <a:effectLst/>
                <a:latin typeface="TH SarabunPSK" panose="020B0500040200020003" pitchFamily="34" charset="-34"/>
                <a:ea typeface="Calibri" panose="020F0502020204030204" pitchFamily="34" charset="0"/>
                <a:cs typeface="TH SarabunPSK" panose="020B0500040200020003" pitchFamily="34" charset="-34"/>
              </a:rPr>
              <a:t>กษัตริย์คือเทพอวตาร</a:t>
            </a:r>
            <a:r>
              <a:rPr lang="th-TH" dirty="0">
                <a:effectLst/>
                <a:latin typeface="TH SarabunPSK" panose="020B0500040200020003" pitchFamily="34" charset="-34"/>
                <a:ea typeface="Calibri" panose="020F0502020204030204" pitchFamily="34" charset="0"/>
                <a:cs typeface="TH SarabunPSK" panose="020B0500040200020003" pitchFamily="34" charset="-34"/>
              </a:rPr>
              <a:t>ลงมายังโลก มนุษย์ดังจะเห็นได้จากพระนามของกษัตริย์จะมีคำซึ่งแสดงถึงความเป็นเทพ </a:t>
            </a:r>
            <a:r>
              <a:rPr lang="th-TH" dirty="0">
                <a:solidFill>
                  <a:srgbClr val="FF0000"/>
                </a:solidFill>
                <a:effectLst/>
                <a:latin typeface="TH SarabunPSK" panose="020B0500040200020003" pitchFamily="34" charset="-34"/>
                <a:ea typeface="Calibri" panose="020F0502020204030204" pitchFamily="34" charset="0"/>
                <a:cs typeface="TH SarabunPSK" panose="020B0500040200020003" pitchFamily="34" charset="-34"/>
              </a:rPr>
              <a:t>เช่น คำว่า “อินทร์” หรือ “ราม” </a:t>
            </a:r>
            <a:r>
              <a:rPr lang="th-TH" dirty="0">
                <a:effectLst/>
                <a:latin typeface="TH SarabunPSK" panose="020B0500040200020003" pitchFamily="34" charset="-34"/>
                <a:ea typeface="Calibri" panose="020F0502020204030204" pitchFamily="34" charset="0"/>
                <a:cs typeface="TH SarabunPSK" panose="020B0500040200020003" pitchFamily="34" charset="-34"/>
              </a:rPr>
              <a:t>เป็นต้น ต่อมาสมัยหลังๆ กษัตริย์ได้หันมานับถือพุทธศาสนา พระนามของกษัตริย์ก็เปลี่ยนมาใช้คำที่แสดงความหมายว่า</a:t>
            </a:r>
            <a:r>
              <a:rPr lang="th-TH" dirty="0">
                <a:solidFill>
                  <a:srgbClr val="FF0000"/>
                </a:solidFill>
                <a:effectLst/>
                <a:latin typeface="TH SarabunPSK" panose="020B0500040200020003" pitchFamily="34" charset="-34"/>
                <a:ea typeface="Calibri" panose="020F0502020204030204" pitchFamily="34" charset="0"/>
                <a:cs typeface="TH SarabunPSK" panose="020B0500040200020003" pitchFamily="34" charset="-34"/>
              </a:rPr>
              <a:t>ทรงเป็นองค์ธรรมิกราช และ ระหว่างกษัตริย์กับผู้บริหาร</a:t>
            </a:r>
            <a:r>
              <a:rPr lang="th-TH" dirty="0">
                <a:effectLst/>
                <a:latin typeface="TH SarabunPSK" panose="020B0500040200020003" pitchFamily="34" charset="-34"/>
                <a:ea typeface="Calibri" panose="020F0502020204030204" pitchFamily="34" charset="0"/>
                <a:cs typeface="TH SarabunPSK" panose="020B0500040200020003" pitchFamily="34" charset="-34"/>
              </a:rPr>
              <a:t>ก็มีพิธีการมากขึ้นด้วย </a:t>
            </a:r>
            <a:endParaRPr lang="en-US" dirty="0">
              <a:effectLst/>
              <a:latin typeface="TH SarabunPSK" panose="020B0500040200020003" pitchFamily="34" charset="-34"/>
              <a:ea typeface="Calibri" panose="020F0502020204030204" pitchFamily="34" charset="0"/>
              <a:cs typeface="TH SarabunPSK" panose="020B0500040200020003" pitchFamily="34" charset="-34"/>
            </a:endParaRPr>
          </a:p>
          <a:p>
            <a:pPr algn="thaiDist" eaLnBrk="1" hangingPunct="1"/>
            <a:endParaRPr lang="th-TH" altLang="th-TH" sz="4800" dirty="0">
              <a:latin typeface="TH SarabunPSK" panose="020B0500040200020003" pitchFamily="34" charset="-34"/>
              <a:cs typeface="TH SarabunPSK" panose="020B0500040200020003" pitchFamily="34" charset="-34"/>
            </a:endParaRPr>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39857342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935880"/>
            <a:ext cx="7128792" cy="5805488"/>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เมื่อพระบาทสมเด็จพระจุลจอมเกล้าเจ้าอยู่หัวเสด็จขึ้นครองราชสมบัติ</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นั้น พระองค์ทรงมีพระชนมายุเพียง 15 พรรษาจึ</a:t>
            </a:r>
            <a:r>
              <a:rPr lang="th-TH" sz="2400" dirty="0">
                <a:effectLst/>
                <a:latin typeface="Calibri" panose="020F0502020204030204" pitchFamily="34" charset="0"/>
                <a:ea typeface="Calibri" panose="020F0502020204030204" pitchFamily="34" charset="0"/>
                <a:cs typeface="TH SarabunPSK" panose="020B0500040200020003" pitchFamily="34" charset="-34"/>
              </a:rPr>
              <a:t>งต้องมีผู้สำเร็จ</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ราชการแทนพระองค์ คือสมเด็จ เจ้าพระยาบรมมหาศรี</a:t>
            </a:r>
            <a:r>
              <a:rPr lang="th-TH" sz="2400" dirty="0" err="1">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สุริย</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วงศ์ (ช่วง บุนนาค</a:t>
            </a:r>
            <a:r>
              <a:rPr lang="th-TH" sz="2400" dirty="0">
                <a:effectLst/>
                <a:latin typeface="Calibri" panose="020F0502020204030204" pitchFamily="34" charset="0"/>
                <a:ea typeface="Calibri" panose="020F0502020204030204" pitchFamily="34" charset="0"/>
                <a:cs typeface="TH SarabunPSK" panose="020B0500040200020003" pitchFamily="34" charset="-34"/>
              </a:rPr>
              <a:t>) ในระหว่างที่ยังไม่ได้ทรงว่าราชการด้วยพระ องค์เองนี้ พระองค์ทรงศึกษาขวนขวายหาความรู้เกี่ยวกับการบริหารปกครองบ้านเมือง และมี การ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เสด็จประพาสต่างประเทศถึง 2 ครั้ง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ครั้งแรก พ.ศ.2413 เสด็จประพาสสิงคโปร์ และ ชวา ครั้งที่สอง พ.ศ. 2414 เสด็จประพาุอินเดียและพม่า เป็นครั้งแรกที่พระมหากษัตริย์ไทยทรงเสด็จต่างประเทศ พระองค์ได้พบเห็นและนำเอาแบบอย่างการปกครองบางส่วนและนำเอาวิธีการทารุงบานเมืองที่ฝรั่งชาติตะวันตกใช้ การทำนุบํารุงบ้านเมืองที่ฝรั่งชาติตะวันตกใช้กับประเทศเหล่านี้มาดัดแปลงให้เหมาะสุมกับสุภาพ</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บ้านเมืองแลวิถีชีวิตของไทยเพื่อปรับปรุงให้ไทยทัดเทียมกับอารยประเทศ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70597914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13251" y="1052736"/>
            <a:ext cx="7499176"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ในปี พ.ศ.2416 เมื่อพระชันษาครบ 20 พรรษาแล้ว พระองค์ทรงออกผนวช และ เมื่อทรงลาสิกขาบทแล้ว จึงโปรดเกล้าให้มีพิธีบรมราชาภิเษกครั้งที่ 2 เมื่อวันที่ 10 พฤศจิกายน พ.ศ.2416 แล้วพระองค์จึงทรงบริหารบ้านเมืองด้วยพระองค์เอง โดยพระองค์ทรง ดำเนินตามรัฐประ</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ศาส</a:t>
            </a:r>
            <a:r>
              <a:rPr lang="th-TH" sz="2400" dirty="0">
                <a:effectLst/>
                <a:latin typeface="Calibri" panose="020F0502020204030204" pitchFamily="34" charset="0"/>
                <a:ea typeface="Calibri" panose="020F0502020204030204" pitchFamily="34" charset="0"/>
                <a:cs typeface="TH SarabunPSK" panose="020B0500040200020003" pitchFamily="34" charset="-34"/>
              </a:rPr>
              <a:t>โนบายที่พระบาทสมเด็จพระจอมเกล้าเจ้าอยู่หัว พระบรมชนกนารถได้ ทรงวางไว้ พระองค์ทรงดำเนินสืบต่อพระบรมราโชบายนั้นและทรงพระราชดำริกว้างขวาง ออกไปอีกจนสำเร็จเป็นความเจริญรุ่งเรืองของประเทศชาติสืบต่อมา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r>
              <a:rPr lang="th-TH" sz="2400" dirty="0">
                <a:effectLst/>
                <a:ea typeface="Calibri" panose="020F0502020204030204" pitchFamily="34" charset="0"/>
                <a:cs typeface="TH SarabunPSK" panose="020B0500040200020003" pitchFamily="34" charset="-34"/>
              </a:rPr>
              <a:t>เมื่อพระบาทสมเด็จพระจุลจอมเกล้าทรงขึ้นครองราชย์นั้น พระราชภาระกิจอันยัง ใหญ่รออยู่เพื่อให้พระองค์ทรงแก้ไข ปรับปรุงหลายด้านหลายประการด้วยกัน กล่าวคือ</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0864991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08720"/>
            <a:ext cx="7571184" cy="5520655"/>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1) อำนาจของขุนนางและเสุนาบดี</a:t>
            </a:r>
            <a:r>
              <a:rPr lang="th-TH" sz="2400" dirty="0">
                <a:effectLst/>
                <a:latin typeface="Calibri" panose="020F0502020204030204" pitchFamily="34" charset="0"/>
                <a:ea typeface="Calibri" panose="020F0502020204030204" pitchFamily="34" charset="0"/>
                <a:cs typeface="TH SarabunPSK" panose="020B0500040200020003" pitchFamily="34" charset="-34"/>
              </a:rPr>
              <a:t> ในต้นรัชกาลนั้นอำนาจของกลุ่มขุนนางมีมากจนอาจกระทบสถานะภาพของพระมหากษัตริย์ จึงต้องทรงหา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มาตราการต่าง ๆมาใช้ เพื่อลดอำนาจขุนนางและดึงอำนาจให้กลับมาสู่สถาบันพระมหากษัตริย์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2) กระแสทางการเมืองทั้งภายในและภายนอก</a:t>
            </a:r>
            <a:r>
              <a:rPr lang="th-TH" sz="2400" dirty="0">
                <a:effectLst/>
                <a:latin typeface="Calibri" panose="020F0502020204030204" pitchFamily="34" charset="0"/>
                <a:ea typeface="Calibri" panose="020F0502020204030204" pitchFamily="34" charset="0"/>
                <a:cs typeface="TH SarabunPSK" panose="020B0500040200020003" pitchFamily="34" charset="-34"/>
              </a:rPr>
              <a:t> ได้เปลี่ยนแปลงไปจาก เดิมที่เคยเป็นมา และเป็นเงื่อนไขสำคัญที่</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พระองค์จะต้องทรงเลือกวิถีทางการเมือง ระบบการ ปกครอง การทหารที่ทรงเชื่อว่าเหมาะสมกับกาลสมัย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3) การปฏิรูประบบการบริหารราชการ</a:t>
            </a:r>
            <a:r>
              <a:rPr lang="th-TH" sz="2400" dirty="0">
                <a:effectLst/>
                <a:latin typeface="Calibri" panose="020F0502020204030204" pitchFamily="34" charset="0"/>
                <a:ea typeface="Calibri" panose="020F0502020204030204" pitchFamily="34" charset="0"/>
                <a:cs typeface="TH SarabunPSK" panose="020B0500040200020003" pitchFamily="34" charset="-34"/>
              </a:rPr>
              <a:t>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รูปแบบโครงสร้างระบบร</a:t>
            </a:r>
            <a:r>
              <a:rPr lang="th-TH" sz="2400" dirty="0">
                <a:effectLst/>
                <a:latin typeface="Calibri" panose="020F0502020204030204" pitchFamily="34" charset="0"/>
                <a:ea typeface="Calibri" panose="020F0502020204030204" pitchFamily="34" charset="0"/>
                <a:cs typeface="TH SarabunPSK" panose="020B0500040200020003" pitchFamily="34" charset="-34"/>
              </a:rPr>
              <a:t>าชการ เดิมไม่เหมาะกับ</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สถานะการณ์ ต้องมีการปฏิรูประบบบริหารราชการเสียใหม่</a:t>
            </a:r>
            <a:r>
              <a:rPr lang="th-TH" sz="2400" dirty="0">
                <a:effectLst/>
                <a:latin typeface="Calibri" panose="020F0502020204030204" pitchFamily="34" charset="0"/>
                <a:ea typeface="Calibri" panose="020F0502020204030204" pitchFamily="34" charset="0"/>
                <a:cs typeface="TH SarabunPSK" panose="020B0500040200020003" pitchFamily="34" charset="-34"/>
              </a:rPr>
              <a:t>ซึ่งจะเป็นพื้นฐาน ของการปกครองในระบบประชาธิปไตยต่อไป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4) การปฏิรูประบบ</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สังคม</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ที่สำคัญก็คือการทรงเลิกทาสและยกเลิก</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ระบบ ไพรที่ชาติ</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ตะวันตกยกมาเป็นข้อดูถูกว่าสังคมไทยล้าหลังและละเมิดสิทธิมนุษยชน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4508600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395536" y="1148705"/>
            <a:ext cx="7499176" cy="5592663"/>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5) ปัญหาการล่าอาณานิคมของจักรวรรดินิยมตะวันตก</a:t>
            </a:r>
            <a:r>
              <a:rPr lang="th-TH" sz="2400" dirty="0">
                <a:effectLst/>
                <a:latin typeface="Calibri" panose="020F0502020204030204" pitchFamily="34" charset="0"/>
                <a:ea typeface="Calibri" panose="020F0502020204030204" pitchFamily="34" charset="0"/>
                <a:cs typeface="TH SarabunPSK" panose="020B0500040200020003" pitchFamily="34" charset="-34"/>
              </a:rPr>
              <a:t> ที่กำลังคุกคาม ทุกประเทศในภูมิภาคเอเชีย ประเทศต่าง ๆ รอบบ้านเมืองตกเป็นเมืองขึ้นชาติตะวันตกหมดสิ้น แล้ว การจะรักษาเอกราชของไทยไว้ให้ได้นั้นจึงต้องดำเนินการนโยบายหลายประการด้วยกัน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6) ปัญหาเมืองประเทศราช</a:t>
            </a:r>
            <a:r>
              <a:rPr lang="th-TH" sz="2400" dirty="0">
                <a:effectLst/>
                <a:latin typeface="Calibri" panose="020F0502020204030204" pitchFamily="34" charset="0"/>
                <a:ea typeface="Calibri" panose="020F0502020204030204" pitchFamily="34" charset="0"/>
                <a:cs typeface="TH SarabunPSK" panose="020B0500040200020003" pitchFamily="34" charset="-34"/>
              </a:rPr>
              <a:t> ซึ่งบรรดาประเทศ</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ราชขึ้นอยู่กับไทยอย่าง หลวมๆ เมื่อการขยายตัวของการล่าอาณานิคมเข้ามา เรื่องเขตแดนและอำนาจปกครองเหนือ เมือง</a:t>
            </a:r>
            <a:r>
              <a:rPr lang="th-TH" sz="2400" dirty="0">
                <a:effectLst/>
                <a:latin typeface="Calibri" panose="020F0502020204030204" pitchFamily="34" charset="0"/>
                <a:ea typeface="Calibri" panose="020F0502020204030204" pitchFamily="34" charset="0"/>
                <a:cs typeface="TH SarabunPSK" panose="020B0500040200020003" pitchFamily="34" charset="-34"/>
              </a:rPr>
              <a:t>ประเทศราชอาจเป็นข้อขัดแย้งกับจักรวรรดินิยมตะวันตกได้ จึงต้องปรับปรุงการปกครอง กำหนดให้หัวเมืองประเทศราชเหล่านี้เป็นส่วนหนึ่งของราชอาณาจักรไทยอย่างชัดเจน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en-US" sz="2400" dirty="0">
                <a:effectLst/>
                <a:latin typeface="TH SarabunPSK" panose="020B0500040200020003" pitchFamily="34" charset="-34"/>
                <a:ea typeface="Calibri" panose="020F0502020204030204" pitchFamily="34" charset="0"/>
                <a:cs typeface="Cordia New" panose="020B0304020202020204" pitchFamily="34" charset="-34"/>
              </a:rPr>
              <a:t>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24089069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395536" y="836712"/>
            <a:ext cx="7499176" cy="5448647"/>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การฟื้นฟูพระราชอำนาจของสุถาบันพระมหากษัตริย์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พระบาทสมเด็จพระจุลจอมเกล้าเจ้าอยู่หัวทรงเป็นพระราชโอรสองค์ใหญ่ของสมเด็จพระจอมเกล้าเจ้าอยู่หัว ทรงประสูติเมื่อวันที่ 20 กันยายน พ.ศ.2396 ทรงพระ ว่าเจ้าฟ้าจุฬาลงกรณ์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หลังจากที่พระบาทสุมเด็จพระจอมเกล้าเจ้าอยู่หัวสวรรคตแล้ว ขุนนางและ เสุนาบดีเห็นชอบให้เจ้าฟ้าจุฬาลงกรณ์ขึ้นครองราชย์สมบัติเป็นพระมหากษัตริย์องค์ที่ 5 แห่ง ราชวงศ์จักรี เนื่องจากขณะนั้นยังทรงพระเยาว์อยู่มาก พระชนมายุเพียง 15 พรรษา จึงมี สุมเด็จเจ้าพระยาบรมมหาศรี</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สุริย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วงศ์ดำรงตำแหน่งผู้สำเร็จราชการแผ่นดิน อำนาจของขุน นางและเสุนาบดีในยุคนั้นมีมากจนเป็นที่วิตกว่าอาจจะกระทบต่อสุภาวะของสุถาบันกษัตริย์ เพราะอำนาจในการจัดการปัญหาต่าง ๆ เกี่ยวกับกิจการบ้านเมืองตกอยู่ในอำนาจของผู้สำเร็จ ราชการแผ่นดินทั้งสิ้น เสมือนผู้สำเร็จราชการฯเป็นพระมหากษัตริย์ที่เดียว อำนาจทางการ เมืองในขณะนั้นอยู่ที่ขุนนางและเสนาบดีซึ่งเป็นกลุ่มอำนาจเก่า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2796563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26030" y="836712"/>
            <a:ext cx="7355160"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ในการต่อสู้เพื่อให้อำนาจทางการเมืองกลับมาสู่สถาบันกษัตริย์นั้นพระบาท สมเด็จพระจุลจอมเกล้าเจ้าอยู่หัวทรงดำเนินการอย่างมีขั้นตอนไปตามระ</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ดับโดยเริ่มจากการ โปรดให้มีพระราชพิธีบรมราชาภิเษกครั้งที่ 2 โดยทรงให้เหตุผลว่าการทรงออกผนวชนั้น หมายถึงการที่ได้สละทุกสิ่งทุกอย่างไปแล้ว จึงต้องกระทำพิธีบรมราชาภิเษกใหม่ เหตุผลที่แท้ จริงก็คือ การประกาศให้ชัดเจนว่า “ใคร คือ พระมหากษัตริย์” ซึ่งในสมัยนั้นพระมหากษัตริย์เท่า นั้นที่ทรงพระราชอำนาจในการตรากฎหมายต่าง ๆ ออกมาใช้บังคับ เพราะในเวลาต่อมาจะ เห็นได้ว่า พระบาทสุมเด็จพระจุลจอมเกล้าเจ้าอยู่หัวทรงใช้กฎหมายเป็นพื้นฐานรองรับพระ ราชอำนาจในการดำเนินการปฏิรูปด้านต่าง ๆทั้งสิ้น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เนื่องจากอำนาจตรากฎหมายเป็นอำนาจเฉพาะของพระมหากษัตริย์ ขุนนางกลุ่ม อำนาจเก่าจึงไม่อาจใช้อำนาจนี้ได้ ดังนั้นพระองค์จึงมีอิสุระโดยอาศัยอำนาจตามกฎหมายที่ ตราออกมารองรับการดำเนินการในเรื่องต่าง ๆ และเป็นการลดอำนาจของขุนนางลงเพราะว่า ขุนนางทั้งปวงก็ต้องอยู่ภายใต้กฎหมายที่ทรงตราขึ้นนี้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9160987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980728"/>
            <a:ext cx="7571184" cy="5592663"/>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ปฏิรูประบบการเงินการคลัง การตั้งหอรัษฎากรพิพัฒน์ </a:t>
            </a:r>
            <a:endParaRPr lang="en-US" sz="2400" dirty="0">
              <a:solidFill>
                <a:srgbClr val="FF0000"/>
              </a:solidFill>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พระบาทสมเด็จพระจุลจอมเกล้าเจ้าอยู่หัว ทรงมีพระบรมราชโองการให้ตั้งหอ รัษฎากรพิพัฒน์ขึ้นในปี พ.ศ.2416 ซึ่งเป็นปีเดียวกับที่ทรง</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กระทำพระราชพิธีบรมราชาภิเษก ครั้งที่ 2 นั้นเองโดยกำหนดให้เสุนาบดีทุกกระทรวงจะต้องจัดส่งรายได้ที่จัดเก็บได้นำส่งพระคลังโดยตรง พระองค์คงทรงเล็งเห็นก่อนแล้วว่า การจะดำเนินการเรื่องใด ๆนั้นต้องมีพระราช ทรัพย์ในการใช้จ่าย ก่อนนั้นการจัดเก็บภาษีอากรกระจัดกระจายอยู่ตาม</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กรมต่าง ๆ เช่น กรมพระคลังสินค้า กรมพระคลังมหาสมบัติ กรมท่า กรมพระกลาโหม เป็นต้น ซึ่งมีขุนนางในเมือง หลวงและขุนนางหัวเมืองเป็นผู้ดูแลรับผิดชอบเมื่อชักส่วนของตนแล้วเหลือเท่าไรจึงส่งมาเข้า พระคลัง การจัดเก็บวิธีนี้จึงมีการเบียดบังรายได้ของแผ่นดินไปใช้เป็นประโยชน์ส่วนตัวกัน มาก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61684542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215911"/>
            <a:ext cx="7427168" cy="5664671"/>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การจัดตั้งหอรัษฎากรพิพัฒน์จึงเป็นการจัดเก็บภาษีอันเป็นรายได้ของแผ่นดินไว้ ดูงานแห่งเดียวและเป็นรายได้ของแผ่นดินโดยแท้ มิให้ขนนางชกสวนา ของขุนนางแบบกินเมืองดังแต่ก่อน แต่ทรงให้รับพระราชทานเงินเดือนแทน นอกจาก ด้านอื่น ๆนอกจากภาษีอาการเช่น กิจการด้านป่าไม้ก็ทรงให้รวมอำนาจในกิจการบาม พระมหากษัตริย์ เจ้าเมืองไม่อาจให้สัมปทานป่าไม้ดังเช่นแต่ก่อน การปฏิรูปด้านการคลังทำ ให้มีรายได้เข้าแผ่นดินเพื่อนำไปเป็นค่าใช้จ่ายเรื่องเงินเดือนในระบอบข้าราชการที่ได้ทรงจัด ตั้งขึ้นใหม่เพื่อเป็นกำลังในการพัฒนาประเทศในด้านอื่น ๆ ต่อไป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5084932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27584" y="1279536"/>
            <a:ext cx="7283152" cy="5448647"/>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การสถาปนาสุถาบันทางการเมือง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r>
              <a:rPr lang="th-TH" sz="2400" dirty="0">
                <a:effectLst/>
                <a:ea typeface="Calibri" panose="020F0502020204030204" pitchFamily="34" charset="0"/>
                <a:cs typeface="TH SarabunPSK" panose="020B0500040200020003" pitchFamily="34" charset="-34"/>
              </a:rPr>
              <a:t>อำนาจทางการเมืองในขณะที่พระบาทสมเด็จพระจุลจอมเกล้าเจ้าอยู่หัวขึ้นครอง ราชย์นั้นยังไม่มีลักษณะเป็นสุถาบัน แต่อำนาจทางการเมืองขึ้นอยู่กับตัวบุคคล ซึ่งขึ้นอยู่กับ กลุ่มขุนนางดังที่ได้กล่าวมาแล้ว การตั้งสถาบันทางการเมืองนี้ พระบาทสุมเด็จพระ จุลจอมเกล้าเจ้าอยู่หัวทรงดำเนินการตั้งแต่ยังมีผู้สำเร็จราชการแผ่นดิน กล่าวคือ : </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1353789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179512" y="623887"/>
            <a:ext cx="7913375" cy="5664671"/>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1) </a:t>
            </a:r>
            <a:r>
              <a:rPr lang="th-TH" sz="24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การตั้งกรมทหารมหาดเล็กรักษาพระองค์</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a:t>
            </a:r>
            <a:r>
              <a:rPr lang="th-TH" sz="2400" dirty="0">
                <a:effectLst/>
                <a:latin typeface="Calibri" panose="020F0502020204030204" pitchFamily="34" charset="0"/>
                <a:ea typeface="Calibri" panose="020F0502020204030204" pitchFamily="34" charset="0"/>
                <a:cs typeface="TH SarabunPSK" panose="020B0500040200020003" pitchFamily="34" charset="-34"/>
              </a:rPr>
              <a:t>โดยทรงก่อตั้งขึ้นก่อนเป็น อย่างแรกในปีพ.ศ.2413 ทรงคัดเลือกทหารมหาดเล็กจากลูกเจ้าลูกผู้ดีที่เป็นมหาดเล็กที่เป็น พระสุหายในวัยเด็กของพระองค์ และได้ทรงทำนุบํารุงขยายกำลังและปรับปรุงให้มีประสิทธิ ภาพมากยิ่งๆขึ้น ในปีพ.ศ.2416 ก็โปรดให้รับบุคคลภายนอกพระราชสำนักที่มีการศึกษาดี เป็นลูกผู้ดีมีตระกูล เมื่อพระองค์ทรงอำนาจเด็ดขาดแล้วจึงโปรดให้กรมทหารมหาดเล็กรักษา พระองค์เข้าเป็นส่วนหนึ่งของกองทัพบก และได้พระราชทานนามว่า กรมทหารราบที่ 1 รักษา พระองค์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2) การจัดตั้งสุภาที่ปรึกษาราชการแผ่นดิน</a:t>
            </a:r>
            <a:r>
              <a:rPr lang="th-TH" sz="2400" dirty="0">
                <a:effectLst/>
                <a:latin typeface="Calibri" panose="020F0502020204030204" pitchFamily="34" charset="0"/>
                <a:ea typeface="Calibri" panose="020F0502020204030204" pitchFamily="34" charset="0"/>
                <a:cs typeface="TH SarabunPSK" panose="020B0500040200020003" pitchFamily="34" charset="-34"/>
              </a:rPr>
              <a:t> พระบาทสุมเด็จพระจุลจอม เกล้าเจ้าอยู่หัวได้ทรงมีพระบรมราชโองการโปรดเกล้า ให้ตั้ง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สุภาที่ปรึกษาแห่ง</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รัฐ” ขึ้นโดยตรา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พระราชบัญญัติเคาน</a:t>
            </a:r>
            <a:r>
              <a:rPr lang="th-TH" sz="2400" dirty="0" err="1">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์ซิลออฟสเ</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ตด </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คือ ที่ปรึกษาราชการแผ่นดิน” ขึ้นเมื่อวันที่ 14 มิถุนายน พ.ศ.2417 เป็นการจัดสุถาบันที่ปรึกษาราชการแผ่นดินขึ้นตามแบบอย่างของ “สภาที่ปรึกษา แห่งรัฐ”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Council of State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หรือ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Conseil </a:t>
            </a:r>
            <a:r>
              <a:rPr lang="en-US" sz="2400" dirty="0" err="1">
                <a:effectLst/>
                <a:latin typeface="TH SarabunPSK" panose="020B0500040200020003" pitchFamily="34" charset="-34"/>
                <a:ea typeface="Calibri" panose="020F0502020204030204" pitchFamily="34" charset="0"/>
                <a:cs typeface="Cordia New" panose="020B0304020202020204" pitchFamily="34" charset="-34"/>
              </a:rPr>
              <a:t>d'Etat</a:t>
            </a:r>
            <a:r>
              <a:rPr lang="en-US"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ของประเทศฝรั่งเศส มีอำนาจหน้าที่ 2 ประการคือ ประการแรก เป็นที่</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ปรึกษาของพระองค์ในการบริหารราชการ</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แผ่นดิน และในการ ร่างกฎหมาย ประการที่สุอง คือ พิจารณาเรื่องที่ราษฎรได้รับความเดือดร้อน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463069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42392" y="1268760"/>
            <a:ext cx="7859216" cy="5304631"/>
          </a:xfrm>
        </p:spPr>
        <p:txBody>
          <a:bodyPr/>
          <a:lstStyle/>
          <a:p>
            <a:pPr indent="457200" algn="thaiDist">
              <a:lnSpc>
                <a:spcPct val="107000"/>
              </a:lnSpc>
              <a:spcAft>
                <a:spcPts val="800"/>
              </a:spcAft>
            </a:pPr>
            <a:r>
              <a:rPr lang="th-TH" sz="2800" b="1" dirty="0">
                <a:effectLst/>
                <a:latin typeface="Calibri" panose="020F0502020204030204" pitchFamily="34" charset="0"/>
                <a:ea typeface="Calibri" panose="020F0502020204030204" pitchFamily="34" charset="0"/>
                <a:cs typeface="TH SarabunPSK" panose="020B0500040200020003" pitchFamily="34" charset="-34"/>
              </a:rPr>
              <a:t>2) ชนชั้นผู้บริหาร</a:t>
            </a:r>
            <a:r>
              <a:rPr lang="th-TH" sz="2800" dirty="0">
                <a:effectLst/>
                <a:latin typeface="Calibri" panose="020F0502020204030204" pitchFamily="34" charset="0"/>
                <a:ea typeface="Calibri" panose="020F0502020204030204" pitchFamily="34" charset="0"/>
                <a:cs typeface="TH SarabunPSK" panose="020B0500040200020003" pitchFamily="34" charset="-34"/>
              </a:rPr>
              <a:t> ได้แก่ </a:t>
            </a:r>
            <a:r>
              <a:rPr lang="th-TH" sz="28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เจ้านาย ข้าราชการที่มีหน้าที่ช่ว</a:t>
            </a:r>
            <a:r>
              <a:rPr lang="th-TH" sz="2800" dirty="0">
                <a:effectLst/>
                <a:latin typeface="Calibri" panose="020F0502020204030204" pitchFamily="34" charset="0"/>
                <a:ea typeface="Calibri" panose="020F0502020204030204" pitchFamily="34" charset="0"/>
                <a:cs typeface="TH SarabunPSK" panose="020B0500040200020003" pitchFamily="34" charset="-34"/>
              </a:rPr>
              <a:t>ยกษัตริย์ในการปกครองดูแลทุกข์สุขของไพร่ฟ้า พลเมืองมีส่วนร่วมในการปกครองแต่คงจะหมายถึง ความคิดเห็นเท่านั้น อำนาจตัดสินใจก็คงเป็นอำนาจของกษัตริย์ ผู้ที่มีหน้าที่ใน การปกครองนี้มีทั้ง “</a:t>
            </a:r>
            <a:r>
              <a:rPr lang="th-TH" sz="28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อำมาตย์</a:t>
            </a:r>
            <a:r>
              <a:rPr lang="th-TH" sz="2800" dirty="0">
                <a:effectLst/>
                <a:latin typeface="Calibri" panose="020F0502020204030204" pitchFamily="34" charset="0"/>
                <a:ea typeface="Calibri" panose="020F0502020204030204" pitchFamily="34" charset="0"/>
                <a:cs typeface="TH SarabunPSK" panose="020B0500040200020003" pitchFamily="34" charset="-34"/>
              </a:rPr>
              <a:t>มุขมนตรี” “ขุนยี่ ขุน</a:t>
            </a:r>
            <a:r>
              <a:rPr lang="th-TH" sz="28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นาง”</a:t>
            </a:r>
            <a:r>
              <a:rPr lang="th-TH" sz="2800" dirty="0">
                <a:effectLst/>
                <a:latin typeface="Calibri" panose="020F0502020204030204" pitchFamily="34" charset="0"/>
                <a:ea typeface="Calibri" panose="020F0502020204030204" pitchFamily="34" charset="0"/>
                <a:cs typeface="TH SarabunPSK" panose="020B0500040200020003" pitchFamily="34" charset="-34"/>
              </a:rPr>
              <a:t> “นายพันเทพรักษา” “นายพัน</a:t>
            </a:r>
            <a:r>
              <a:rPr lang="th-TH" sz="2800" dirty="0" err="1">
                <a:effectLst/>
                <a:latin typeface="Calibri" panose="020F0502020204030204" pitchFamily="34" charset="0"/>
                <a:ea typeface="Calibri" panose="020F0502020204030204" pitchFamily="34" charset="0"/>
                <a:cs typeface="TH SarabunPSK" panose="020B0500040200020003" pitchFamily="34" charset="-34"/>
              </a:rPr>
              <a:t>สุริย</a:t>
            </a:r>
            <a:r>
              <a:rPr lang="th-TH" sz="2800" dirty="0">
                <a:effectLst/>
                <a:latin typeface="Calibri" panose="020F0502020204030204" pitchFamily="34" charset="0"/>
                <a:ea typeface="Calibri" panose="020F0502020204030204" pitchFamily="34" charset="0"/>
                <a:cs typeface="TH SarabunPSK" panose="020B0500040200020003" pitchFamily="34" charset="-34"/>
              </a:rPr>
              <a:t>มาศ “ท่านเจ้าขุนหลวง” เป็นต้น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800" b="1" dirty="0">
                <a:effectLst/>
                <a:latin typeface="Calibri" panose="020F0502020204030204" pitchFamily="34" charset="0"/>
                <a:ea typeface="Calibri" panose="020F0502020204030204" pitchFamily="34" charset="0"/>
                <a:cs typeface="TH SarabunPSK" panose="020B0500040200020003" pitchFamily="34" charset="-34"/>
              </a:rPr>
              <a:t>3) สามัญชน</a:t>
            </a:r>
            <a:r>
              <a:rPr lang="th-TH" sz="2800" dirty="0">
                <a:effectLst/>
                <a:latin typeface="Calibri" panose="020F0502020204030204" pitchFamily="34" charset="0"/>
                <a:ea typeface="Calibri" panose="020F0502020204030204" pitchFamily="34" charset="0"/>
                <a:cs typeface="TH SarabunPSK" panose="020B0500040200020003" pitchFamily="34" charset="-34"/>
              </a:rPr>
              <a:t> </a:t>
            </a:r>
            <a:r>
              <a:rPr lang="th-TH" sz="28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หรือ ไพร ไพร่ หมายถึง </a:t>
            </a:r>
            <a:r>
              <a:rPr lang="th-TH" sz="2800" dirty="0">
                <a:effectLst/>
                <a:latin typeface="Calibri" panose="020F0502020204030204" pitchFamily="34" charset="0"/>
                <a:ea typeface="Calibri" panose="020F0502020204030204" pitchFamily="34" charset="0"/>
                <a:cs typeface="TH SarabunPSK" panose="020B0500040200020003" pitchFamily="34" charset="-34"/>
              </a:rPr>
              <a:t>สามัญชนทั่วไป และถือเป็นกำลังที่สวย ที่สุดของสังคมเพราะว่าในสมัยนั้นผู้คนมีจำนวนน้อย และจำเป็นสำหรับการก่อสร้างสาธารณสถานของบ้านเมือง เช่น วัดวาอาราม ถนนหนทาง ฯลฯ และจำเป็นสำหรับการศึกสงคราม ป้องกันอาณาจักรและเพื่อการขยายอาณาเขต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23888104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908720"/>
            <a:ext cx="7283152" cy="5448647"/>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3) การจัดตั้งสภาที่ปรึกษาราชการส่วนพระองค์</a:t>
            </a:r>
            <a:r>
              <a:rPr lang="th-TH" sz="2400" dirty="0">
                <a:effectLst/>
                <a:latin typeface="Calibri" panose="020F0502020204030204" pitchFamily="34" charset="0"/>
                <a:ea typeface="Calibri" panose="020F0502020204030204" pitchFamily="34" charset="0"/>
                <a:cs typeface="TH SarabunPSK" panose="020B0500040200020003" pitchFamily="34" charset="-34"/>
              </a:rPr>
              <a:t> ทรงโปรดเกล้าฯ ให้ ขึ้นเมื่อวันที่ 15 สิงหาคม พ.ศ.2417 โดยเรียกทับศัพท์ว่า “ปรี</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วีเ</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คาน</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์ซิล</a:t>
            </a:r>
            <a:r>
              <a:rPr lang="th-TH" sz="2400" dirty="0">
                <a:effectLst/>
                <a:latin typeface="Calibri" panose="020F0502020204030204" pitchFamily="34" charset="0"/>
                <a:ea typeface="Calibri" panose="020F0502020204030204" pitchFamily="34" charset="0"/>
                <a:cs typeface="TH SarabunPSK" panose="020B0500040200020003" pitchFamily="34" charset="-34"/>
              </a:rPr>
              <a:t>”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Privy Council)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หน้าที่เป็นที่ปรึกษาราชการส่วนพระองค์ และช่วยปฏิบัติราชการต่าง ๆ ตามที่ได้รับมอบหมาย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การจัดตั้งคณะที่ปรึกษาราชการส่วนพระองค์นี้ ในการเชิญบุคคลเป็นสมาชิก พระบาทสุมเด็จพระจุลจอมเกล้าเจ้าอยู่หัวได้ทรงเชิญ สมเด็จเจ้าพระยาบรมมหาศรี</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สุริย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วงศ์ (ช่วง บุนนาค) อดีตผู้สำเร็จราชการแผ่นดินในช่วงต้นรัชกาล และทรงเชิญเจ้าพระยาสุรวงศ์ ไว</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ยวัฒน์</a:t>
            </a:r>
            <a:r>
              <a:rPr lang="th-TH" sz="2400" dirty="0">
                <a:effectLst/>
                <a:latin typeface="Calibri" panose="020F0502020204030204" pitchFamily="34" charset="0"/>
                <a:ea typeface="Calibri" panose="020F0502020204030204" pitchFamily="34" charset="0"/>
                <a:cs typeface="TH SarabunPSK" panose="020B0500040200020003" pitchFamily="34" charset="-34"/>
              </a:rPr>
              <a:t> (วอน บุนนาค) เข้าร่วมเป็นสมาชิกด้วย แต่ทั้งสุองท่านปฏิเสธ โดยสุมเด็จเจ้าพระยา บรมมหาศรี</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สุริย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วงศ์อ้างว่าไม่อาจถือน้ำพิพัฒน์สัตยาเป็นครั้งที่ 2 ส่วนเจ้าพระยาสุรวงศ์ไวย </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วัฒน์</a:t>
            </a:r>
            <a:r>
              <a:rPr lang="th-TH" sz="2400" dirty="0">
                <a:effectLst/>
                <a:latin typeface="Calibri" panose="020F0502020204030204" pitchFamily="34" charset="0"/>
                <a:ea typeface="Calibri" panose="020F0502020204030204" pitchFamily="34" charset="0"/>
                <a:cs typeface="TH SarabunPSK" panose="020B0500040200020003" pitchFamily="34" charset="-34"/>
              </a:rPr>
              <a:t>อ้างติดราชการอื่นมากเกรงว่าจะรับใช้สนองพระเดชพระคุณได้ไม่เต็มที่ แสุดงให้เห็นถึง ปฏิกิริยาของกลุ่มขุนนางเก่าที่เคยมีอำนาจได้เป็นอย่างดี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6045318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836712"/>
            <a:ext cx="7499176"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การจัดตั้งสภาทั้งสองนี้ นอกจากจะเป็นประโยชน์ต่อการปฏิรูปบ้านเมืองอย่างมี ประสิทธิภาพแล้ว ยังเป็นสุถาบันทางการเมืองที่ดึงเอาอำนาจทางการเมืองจากกลุ่มขุนนาง เก่ากลับมายังสถาบันกษัตริย์อีกด้วย เมื่อทรงพระราชอำนาจเด็ดขาดแล้ว ก็โปรดเกล้าให้ยก เลิกพระราชบัญญัติเคาน</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์ซิลออฟสเ</a:t>
            </a:r>
            <a:r>
              <a:rPr lang="th-TH" sz="2400" dirty="0">
                <a:effectLst/>
                <a:latin typeface="Calibri" panose="020F0502020204030204" pitchFamily="34" charset="0"/>
                <a:ea typeface="Calibri" panose="020F0502020204030204" pitchFamily="34" charset="0"/>
                <a:cs typeface="TH SarabunPSK" panose="020B0500040200020003" pitchFamily="34" charset="-34"/>
              </a:rPr>
              <a:t>ตด พ.ศ.2417 เมื่อ พ.ศ.2434 ส่วนสภาที่ปรึกษาส่วนพระ องค์นั้นยังคงไว้และมีสมาชิกเพิ่มมากขึ้นเรื่อย ถึงต้นรัชกาลของพระบาทสุมเด็จพระปกเกล้าฯ มีจำนวนที่ปรึกษาราชการส่วนพระองค์ถึง 227 คน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การปฏิรูปการปกครอง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ระบบการปกครองของกรุงรัตนโกสินทร์ตอนต้นมีรูปแบบที่เหมือนกับอยุธยา คือ มีอัครมหาเสุนาบดี 2 ตำบลแหน</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่ง</a:t>
            </a:r>
            <a:r>
              <a:rPr lang="th-TH" sz="2400" dirty="0">
                <a:effectLst/>
                <a:latin typeface="Calibri" panose="020F0502020204030204" pitchFamily="34" charset="0"/>
                <a:ea typeface="Calibri" panose="020F0502020204030204" pitchFamily="34" charset="0"/>
                <a:cs typeface="TH SarabunPSK" panose="020B0500040200020003" pitchFamily="34" charset="-34"/>
              </a:rPr>
              <a:t> คือ สมุหนายก และ สม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ุห</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กลาโหม และมีจัตุสดมภ์ทั้ง 4 คือ เวียง วัง คลัง นา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5189826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755576" y="908720"/>
            <a:ext cx="7283152" cy="5376639"/>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ในรัชสมัยพระบาทสุมเด็จพระจุลจอมเกล้าเจ้าอยู่หัวบ้านเมืองเจริญมากขึ้น อารยธรรมแบบตะวันตกหลาย ๆ ด้านเริ่มเข้ามาในสังคมไทย การปกครอง การบริหารราช การแบบเดิมไม่เหมาะสมกับกาลสมัย แต่เดิมนั้นเขตการปกครองแบ่งเมืองออกเป็น 3 ประเภทดังที่ได้เคยกล่าวมาแล้ว คือ เมืองในวงราชธานี</a:t>
            </a:r>
            <a:r>
              <a:rPr lang="en-US"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เมืองพระยามหานคร</a:t>
            </a:r>
            <a:r>
              <a:rPr lang="en-US"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และเมืองประเทศราช หัวเมืองต่าง ๆ เหล่านี้ใช้วิธีส่งคนจากเมืองหลวงไปปกครอง หรือแต่งตั้งผู้มีอิทธิพลในท้องถิ่นนั้น ๆ เป็นผู้ปกครอง เรียกว่า “กินเมือง” หัวเมืองเหล่านี้รวมกันเป็นราชอาณาจักรไทย เฉพาะ หัวเมือง</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ประเทศราชนั้น มีการปกครองและรูปแบบวัฒนธรรมและภาษาของตนเอง การขึ้นกับ กรุงเทพฯนั้นเป็นเพียง</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ความสัมพันธ์แบบหลวมๆ หัวเมืองประเทศราชเพียงแต่ต้องส่งเครื่อง ราชบรรณาการมาถวายตามกำหนดเวลาเท่านั้น</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7690500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99592" y="1052736"/>
            <a:ext cx="7571184" cy="5592663"/>
          </a:xfrm>
        </p:spPr>
        <p:txBody>
          <a:bodyPr/>
          <a:lstStyle/>
          <a:p>
            <a:pPr marL="0" indent="0" algn="thaiDist">
              <a:buNone/>
            </a:pPr>
            <a:r>
              <a:rPr lang="th-TH" sz="2400" dirty="0">
                <a:effectLst/>
                <a:latin typeface="TH SarabunPSK" panose="020B0500040200020003" pitchFamily="34" charset="-34"/>
                <a:ea typeface="Calibri" panose="020F0502020204030204" pitchFamily="34" charset="0"/>
                <a:cs typeface="Cordia New" panose="020B0304020202020204" pitchFamily="34" charset="-34"/>
              </a:rPr>
              <a:t>บางครั้งมูลค่าของสิ่งของที่พระมหากษัตริย์สุยามพระราชทานให้กับหัวเมืองประเทศราชจะมีมูลค่ามากกว่ามูลค่าของเครื่องราช บรรณาการด้วยซ้ำไป ดังนั้น เมื่อมีการคุกคามของลัทธิล่าอาณานิคมของจักรวรรดินิยมตะวัน ตก หัวเมืองประเทศราชเหล่านี้ย่อมหวั่นไหวจากการชักจูงเสุนอผลประโยชน์ตอบแทนรูปแบบ ต่าง ๆหรือจากการแสุดงอาการคุกคามของชาติตะวันตก และพร้อมจะแยกตัวเป็นอิสระจาก ไทยได้ตลอดเวลา นอกจากนี้ความชัดเจนในเรื่องอาณาเขตและอำนาจทางการเมืองการปก ครองเหนือหัวเมืองประเทศราชก็เป็นจุดอ่อนที่ชาติตะวันตกอาจจะยกขึ้นมาเพื่อเป็นสาเหตุรุก รานเอาด้วยกำลังทหารได้ซึ่งปรากฏตัวอย่างมาแล้วในประเทศข้างเคียงสมัยนั้น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dirty="0">
                <a:solidFill>
                  <a:schemeClr val="tx1"/>
                </a:solidFill>
              </a:rPr>
              <a:t>ต่อ....</a:t>
            </a:r>
          </a:p>
        </p:txBody>
      </p:sp>
    </p:spTree>
    <p:extLst>
      <p:ext uri="{BB962C8B-B14F-4D97-AF65-F5344CB8AC3E}">
        <p14:creationId xmlns:p14="http://schemas.microsoft.com/office/powerpoint/2010/main" val="14673994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30830" y="668672"/>
            <a:ext cx="7787208" cy="5784664"/>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การปฏิรูประบบบริหารราชส่วนกลาง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พระบาทสมเด็จพระจุลจอมเกล้าเจ้าอยู่หัวจึงทรงปฏิรูปการปกครองเพื่อ “สร้างรัฐ ชาติ” โดยทรงจัดระเบียบราชการบริหารส่วนกลางเสียใหม่ ในปีพ.ศ.2435 ได้ทรงเปลี่ยนแปลง จากการปกครองแบบ “จัตุสดมภ์” แบบเดิม มาเป็นแบ่งส่วนราชการออกเป็นกรม ซึ่งถือว่า เป็นการนำหลักกฎหมายมหาชน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มาใช้ในการปฏิรูปมี 12 กรม </a:t>
            </a:r>
            <a:r>
              <a:rPr lang="th-TH" sz="2400" dirty="0">
                <a:effectLst/>
                <a:latin typeface="Calibri" panose="020F0502020204030204" pitchFamily="34" charset="0"/>
                <a:ea typeface="Calibri" panose="020F0502020204030204" pitchFamily="34" charset="0"/>
                <a:cs typeface="TH SarabunPSK" panose="020B0500040200020003" pitchFamily="34" charset="-34"/>
              </a:rPr>
              <a:t>ทำหน้าที่ต่าง ๆ ได้แก่ ::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1) กรมมหาดไทย</a:t>
            </a:r>
            <a:r>
              <a:rPr lang="th-TH" sz="2400" dirty="0">
                <a:effectLst/>
                <a:latin typeface="Calibri" panose="020F0502020204030204" pitchFamily="34" charset="0"/>
                <a:ea typeface="Calibri" panose="020F0502020204030204" pitchFamily="34" charset="0"/>
                <a:cs typeface="TH SarabunPSK" panose="020B0500040200020003" pitchFamily="34" charset="-34"/>
              </a:rPr>
              <a:t> บังคับบัญชาหัวเมืองฝ่ายเหนือ และหัวเมืองลาวซึ่งเป็น เมืองประเทศราช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2) กรมพระกลาโหม</a:t>
            </a:r>
            <a:r>
              <a:rPr lang="th-TH" sz="2400" dirty="0">
                <a:effectLst/>
                <a:latin typeface="Calibri" panose="020F0502020204030204" pitchFamily="34" charset="0"/>
                <a:ea typeface="Calibri" panose="020F0502020204030204" pitchFamily="34" charset="0"/>
                <a:cs typeface="TH SarabunPSK" panose="020B0500040200020003" pitchFamily="34" charset="-34"/>
              </a:rPr>
              <a:t> บังคับบัญชาหัวเมืองปักษ์ใต้ ฝ่ายตะวันตก ตะวัน ออก และหัวเมืองมลายูประเทศราช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3) กรมท่า</a:t>
            </a:r>
            <a:r>
              <a:rPr lang="th-TH" sz="2400" dirty="0">
                <a:effectLst/>
                <a:latin typeface="Calibri" panose="020F0502020204030204" pitchFamily="34" charset="0"/>
                <a:ea typeface="Calibri" panose="020F0502020204030204" pitchFamily="34" charset="0"/>
                <a:cs typeface="TH SarabunPSK" panose="020B0500040200020003" pitchFamily="34" charset="-34"/>
              </a:rPr>
              <a:t> เป็นกรมว่าการต่างประเทศอย่างเดียว ไม่ต้องว่าการหัวเมือง </a:t>
            </a: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4) กรมวัง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ว่าการในพระราชวัง และกรมใกล้เคียงรับราชการในพระองค์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47641194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395536" y="836712"/>
            <a:ext cx="7643192" cy="5520655"/>
          </a:xfrm>
        </p:spPr>
        <p:txBody>
          <a:bodyPr/>
          <a:lstStyle/>
          <a:p>
            <a:pPr indent="457200" algn="thaiDist">
              <a:lnSpc>
                <a:spcPct val="107000"/>
              </a:lnSpc>
              <a:spcAft>
                <a:spcPts val="800"/>
              </a:spcAft>
            </a:pP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5) กรมเมือง </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ว่าการโป</a:t>
            </a:r>
            <a:r>
              <a:rPr lang="th-TH" sz="2400" spc="-100" dirty="0" err="1">
                <a:effectLst/>
                <a:latin typeface="Calibri" panose="020F0502020204030204" pitchFamily="34" charset="0"/>
                <a:ea typeface="Calibri" panose="020F0502020204030204" pitchFamily="34" charset="0"/>
                <a:cs typeface="TH SarabunPSK" panose="020B0500040200020003" pitchFamily="34" charset="-34"/>
              </a:rPr>
              <a:t>ลิสแ</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ละการบัญชีคน และรักษาคนโทษ </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6) กรมนา </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ว่าการเพาะปลูก ป่าไม้ บ่อแร่ </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7) กรมพระคลัง </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ว่าการภาษีอากรและเงินที่รับจ่ายในแผ่นดิน </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8) กรมยุติธรรม </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บังคับศาลที่ชําระความ รวมกันทั้งแพ่ง อาญา นครบาล อุทธรณ์ทั้งแผ่นดิน </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9) กรมยุทธนา</a:t>
            </a:r>
            <a:r>
              <a:rPr lang="th-TH" sz="2400" b="1" spc="-100" dirty="0" err="1">
                <a:effectLst/>
                <a:latin typeface="Calibri" panose="020F0502020204030204" pitchFamily="34" charset="0"/>
                <a:ea typeface="Calibri" panose="020F0502020204030204" pitchFamily="34" charset="0"/>
                <a:cs typeface="TH SarabunPSK" panose="020B0500040200020003" pitchFamily="34" charset="-34"/>
              </a:rPr>
              <a:t>ธิ</a:t>
            </a: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การ </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เป็นพนักงานที่จะได้ตรวจตราจัดการในกรมทหาร บก ทหารเรือ </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10) กรมธรรมการ </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บังคับบัญชาเกี่ยวกับพระสงฆ์ โรงเรียนและโรงพยาบาล ทั่วราชอาณาจักร </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11) กรมโยธา</a:t>
            </a:r>
            <a:r>
              <a:rPr lang="th-TH" sz="2400" b="1" spc="-100" dirty="0" err="1">
                <a:effectLst/>
                <a:latin typeface="Calibri" panose="020F0502020204030204" pitchFamily="34" charset="0"/>
                <a:ea typeface="Calibri" panose="020F0502020204030204" pitchFamily="34" charset="0"/>
                <a:cs typeface="TH SarabunPSK" panose="020B0500040200020003" pitchFamily="34" charset="-34"/>
              </a:rPr>
              <a:t>ธิ</a:t>
            </a: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การ </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ตรวจตราการก่อสุร้าง ทำถนน ขุดคลอง การช่างทั่วไป ตลอดจนการไปรษณีย์โทรเลข</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12) กรมมุรธา</a:t>
            </a:r>
            <a:r>
              <a:rPr lang="th-TH" sz="2400" b="1" spc="-100" dirty="0" err="1">
                <a:effectLst/>
                <a:latin typeface="Calibri" panose="020F0502020204030204" pitchFamily="34" charset="0"/>
                <a:ea typeface="Calibri" panose="020F0502020204030204" pitchFamily="34" charset="0"/>
                <a:cs typeface="TH SarabunPSK" panose="020B0500040200020003" pitchFamily="34" charset="-34"/>
              </a:rPr>
              <a:t>ธิ</a:t>
            </a:r>
            <a:r>
              <a:rPr lang="th-TH" sz="2400" b="1" spc="-100" dirty="0">
                <a:effectLst/>
                <a:latin typeface="Calibri" panose="020F0502020204030204" pitchFamily="34" charset="0"/>
                <a:ea typeface="Calibri" panose="020F0502020204030204" pitchFamily="34" charset="0"/>
                <a:cs typeface="TH SarabunPSK" panose="020B0500040200020003" pitchFamily="34" charset="-34"/>
              </a:rPr>
              <a:t>การ </a:t>
            </a:r>
            <a:r>
              <a:rPr lang="th-TH" sz="2400" spc="-100" dirty="0">
                <a:effectLst/>
                <a:latin typeface="Calibri" panose="020F0502020204030204" pitchFamily="34" charset="0"/>
                <a:ea typeface="Calibri" panose="020F0502020204030204" pitchFamily="34" charset="0"/>
                <a:cs typeface="TH SarabunPSK" panose="020B0500040200020003" pitchFamily="34" charset="-34"/>
              </a:rPr>
              <a:t>รักษาพระราชลัญจกร รักษาพระราชกำหนดกฎหมาย และหนังสือราชการ </a:t>
            </a:r>
            <a:endParaRPr lang="en-US" sz="2400" spc="-1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36522994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220713"/>
            <a:ext cx="6923112" cy="5520655"/>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ต่อมา ได้ยุบเหลือ 10 กรมและในปี พ.ศ. 2435 ได้ทรงโปรดเกล้าให้ยกฐานะ ขึ้นเป็นกระทรวง มีเจ้ากระทรวงเป็นเสุนาบดี ได้รับเงินเดือนจากรัฐบาล คือ กระทรวง มหาดไทย กระทรวงกลาโหม กระทรวงนครบาล กระทรวงการต่างประเทศ กระทรวงพระคลัง มหาสมบัติ กระทรวงวัง กระทรวงเกษตราธิการ กระทรวงยุติธรรม กระทรวงโยธา</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ธิ</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 และ กระทรวงธรรมการ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691538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08720"/>
            <a:ext cx="7859216" cy="5520655"/>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การปฏิรูประบบบริหารราชการส่วนภูมิภาค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การปฏิรูปการปกครองในส่วนภูมิภาค ก็เพราะต้องการให้รวมอำนาจการปกครองหัวเมืองเข้ามาไว้ที่ศูนย์กลางเพียงแห่งเดียวแทนการปกครองหัวเมืองแบบเดิมที่เป็นไป อย่างหลวมๆ จึงทรงให้ยกเลิกระบบ "กินเมือง” และจัดให้มีการปกครองแบบเทศาภิบาลขึ้น โดยเริ่มในปี พ.ศ.2437 ปีเดียวกับที่มีการแบ่งหน้าที่ระหว่างมหาดไทยกับกลาโหม การ ปกครองระบบเทศาภิบาลเป็นระบบการบริหารราชการที่ประกอบด้วยข้าราชการของพระมหา กษัตริย์ไปทำหน้าที่แทนรัฐบาลกลางในส่วนภูมิภาค โดยแบ่งออกเป็น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มณฑล</a:t>
            </a:r>
            <a:r>
              <a:rPr lang="th-TH" sz="2400" dirty="0">
                <a:effectLst/>
                <a:latin typeface="Calibri" panose="020F0502020204030204" pitchFamily="34" charset="0"/>
                <a:ea typeface="Calibri" panose="020F0502020204030204" pitchFamily="34" charset="0"/>
                <a:cs typeface="TH SarabunPSK" panose="020B0500040200020003" pitchFamily="34" charset="-34"/>
              </a:rPr>
              <a:t> มีข้าหลวงเทศาภิบาลเป็นผู้รับผิดชอบ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เมือง</a:t>
            </a:r>
            <a:r>
              <a:rPr lang="th-TH" sz="2400" dirty="0">
                <a:effectLst/>
                <a:latin typeface="Calibri" panose="020F0502020204030204" pitchFamily="34" charset="0"/>
                <a:ea typeface="Calibri" panose="020F0502020204030204" pitchFamily="34" charset="0"/>
                <a:cs typeface="TH SarabunPSK" panose="020B0500040200020003" pitchFamily="34" charset="-34"/>
              </a:rPr>
              <a:t> มีผู้ว่าราชการเมืองเป็นผู้รับผิดชอบ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อำเภอ</a:t>
            </a:r>
            <a:r>
              <a:rPr lang="th-TH" sz="2400" dirty="0">
                <a:effectLst/>
                <a:latin typeface="Calibri" panose="020F0502020204030204" pitchFamily="34" charset="0"/>
                <a:ea typeface="Calibri" panose="020F0502020204030204" pitchFamily="34" charset="0"/>
                <a:cs typeface="TH SarabunPSK" panose="020B0500040200020003" pitchFamily="34" charset="-34"/>
              </a:rPr>
              <a:t> มีนายอำเภอเป็นผู้รับผิดชอบ ตำบลบล มีกำนั้นเป็นผู้รับผิดชอบ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หมู่บ้าน</a:t>
            </a:r>
            <a:r>
              <a:rPr lang="th-TH" sz="2400" dirty="0">
                <a:effectLst/>
                <a:latin typeface="Calibri" panose="020F0502020204030204" pitchFamily="34" charset="0"/>
                <a:ea typeface="Calibri" panose="020F0502020204030204" pitchFamily="34" charset="0"/>
                <a:cs typeface="TH SarabunPSK" panose="020B0500040200020003" pitchFamily="34" charset="-34"/>
              </a:rPr>
              <a:t> มีผู้ใหญ่บ้านเป็นผู้รับผิดชอบ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0460425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395536" y="764704"/>
            <a:ext cx="7560840"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ข้าหลวงใหญ่หัวเมืองในเขตมณฑลเป็นเจ้าหน้าที่ที่ส่งไปจากส่วนกลาง ส่วน กำนัน ผู้ใหญ่บ้านนั้นทรงโปรดให้ใช้วิธีการเลือกตั้ง ตามพระราชบัญญัติลักษณะปกครองท้อง ที่ ร.ศ.116 แทนการแต่งตั้งโดยเจ้าเมืองแบบเดิม เท่ากับเป็นการลดอำนาจของเจ้าเมืองลงไป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การปฏิรูปการปกครองส่วนภูมิภาคเช่นนี้ประสบความสำเร็จอย่างดียิ่ง จนเป็น รากฐานของการปกครองในปัจจุบัน ในปี พ.ศ.2499 ราชอาณาจักรสุยามมีมณฑลถึง 18 มณฑลรวมทั้งกรุงเทพมหานคร ต่อมาได้ทรงโปรดเกล้าให้แบ่งงานในส่วนจังหวัดออกเป็น 3 แผนก คือ แผนกมหาดไทย แผนกยุติธรรม และแผนกคลัง สำหรับแผนกคลังนี้ ข้าราชการ แผนกคลังได้รับพระราชทานเงินตอบแทนการปฏิบัติหน้าที่เป็น “เงินเดือน” ก่อนหน่วยอื่น เพื่อ ขจัดปัญหาการแสุวงหารายได้แบบเดิมของข้าราชการ ทำให้มีรายได้เข้าพระคลังเต็มจำนวน ขึ้น ต่อมาจึงขยายการให้เงินเดือนข้าราชการไปยังหน่วยอื่น ๆ จนถึงปี พ.ศ.2440 ที่ตราพระ ราชบัญญัติลักษณะปกครองท้องที่ ร.ศ.116 จึงกำหนดให้ข้าราชการรับเงินเดือนจากรัฐบาลเป็นการปูพื้นฐานไปสู่การปกครองระบอบประชาธิปไตยต่อไป แต่การเข้ามีส่วนร่วมในการปกครองนี้ยังไม่ เป็นที่ยอมรับกันในสมัยนี้เพราะว่าราษฎรส่วนมากยังไม่มีความรู้ความเข้าใจในเรื่องการ ปกครอง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0472297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27584" y="908720"/>
            <a:ext cx="7283152" cy="5592663"/>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การปฏิรูประบบการปกครองจากแบบเก่ามาสู่ระบบใหม่นี้ ได้ทรงดาเนินอย่างค่อยเป็นค่อยไป หาใช่เป็นการเปลี่ยนแปลงอย่างกระทันหันไม่ นอกจากมีอุปสรรคทางด้าน การเงินของประเทศแล้ว อุปสรรคทางด้านการเมืองก็ละเอียดอ่อนและสำคัญอยู่ไม่น้อย โดยเฉพาะ หัวเมืองตามชายแดนที่อาณาเขตติดต่อกับเมืองขึ้นของอังกฤษและเมืองขึ้นของฝรั่งเศสเพราะ ว่าหากหักหาญจัดการเปลี่ยนแปลงเอาโดยบังคับแล้ว ก็อาจได้รับการยุยงชักนำให้เกิดเหตุขึ้น ได้ และยังต้องคอยระมัดระวังถนอมน้ำใจของขุนนางเจ้าเมืองที่สูญเสียสุถานะเดิมไปอีกด้วย ส่วนอุปสรรคด้านอื่น ๆ ก็มีเช่น ข้าราชการมีจำนวนน้อย หรือมีความรู้ความสามารถไม่เพียงพอ หรือไม่เหมาะสมกับงาน ปัญหานี้สุมเด็จกรมพระยาดำรงราชานุภาพทรงเข้าใจดียิ่ง เห็นได้ จากก่อนที่จะใช้การปกครองระบบเทศาภิบาลเป็นครั้งแรกในมณฑลอีสานเมื่อ พ.ศ.2451 นั้น ได้รับสั่งว่า “การทั้งปวงจะสำเร็จไปได้ด้วยใช้ข้าราชการในพื้นเมืองที่มีอยู่แล้ว หรือจัดหาฝึก หัดขึ้นในท้องถิ่นอันนั้น ค่อยเปลี่ยนค่อยแปลงไปโดยสำคัญ”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014500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1481474"/>
            <a:ext cx="7715200" cy="5376639"/>
          </a:xfrm>
        </p:spPr>
        <p:txBody>
          <a:bodyPr/>
          <a:lstStyle/>
          <a:p>
            <a:pPr algn="thaiDist"/>
            <a:r>
              <a:rPr lang="th-TH" sz="2800" b="1" dirty="0">
                <a:effectLst/>
                <a:latin typeface="Calibri" panose="020F0502020204030204" pitchFamily="34" charset="0"/>
                <a:ea typeface="Calibri" panose="020F0502020204030204" pitchFamily="34" charset="0"/>
                <a:cs typeface="TH SarabunPSK" panose="020B0500040200020003" pitchFamily="34" charset="-34"/>
              </a:rPr>
              <a:t>4) ทาส</a:t>
            </a:r>
            <a:r>
              <a:rPr lang="th-TH" sz="2800" dirty="0">
                <a:effectLst/>
                <a:latin typeface="Calibri" panose="020F0502020204030204" pitchFamily="34" charset="0"/>
                <a:ea typeface="Calibri" panose="020F0502020204030204" pitchFamily="34" charset="0"/>
                <a:cs typeface="TH SarabunPSK" panose="020B0500040200020003" pitchFamily="34" charset="-34"/>
              </a:rPr>
              <a:t> ชนชั้นทาสในสมัยสุโขทัยนั้นยังเป็นที่ถกเถียงกันว่าจะมีทาสในสมัยนี้ หรือไม่ แต่ในศิลา</a:t>
            </a:r>
            <a:r>
              <a:rPr lang="th-TH" sz="28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จารึกมีปรากฏคำว่า "ไพร่ฟ้าหน้าใส</a:t>
            </a:r>
            <a:r>
              <a:rPr lang="th-TH" sz="2800" dirty="0">
                <a:effectLst/>
                <a:latin typeface="Calibri" panose="020F0502020204030204" pitchFamily="34" charset="0"/>
                <a:ea typeface="Calibri" panose="020F0502020204030204" pitchFamily="34" charset="0"/>
                <a:cs typeface="TH SarabunPSK" panose="020B0500040200020003" pitchFamily="34" charset="-34"/>
              </a:rPr>
              <a:t>” กับคำว่า “ไพร่ฟ้าข้าไท” ซึ่งแตกต่าง กันและน่าจะหมายถึง อาจจะมีทั้งไพร่ที่เป็นอิสระชน และไพร่กึ่งอิสระ นอกจากนี้ยังมีจารึกที่ กล่าวถึงการซื้อคนในตลาดเพื่อปล่อยให้เป็นอิสระ ซึ่งอาจจะเป็นทาสที่เป็นเชลยศึก คนต่าง ด้าว หรืออาจจะเป็นคนสุโขทัยเองก็ได้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119785709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764704"/>
            <a:ext cx="7355160" cy="5520655"/>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การที่รัฐบาลกลางได้เข้าไปจัดการปกครองหัวเมืองและรับผิดชอบในสวัสดิภาพ ของหัวเมืองทุกแห่งในพระราชอาณาจักรอย่างเต็มตัวเป็นการประกาศถึงพระราชอำนาจและ สิทธิทางการเมืองการปกครองของรัฐบาลไทยเหนือดินแดนหัวเมืองเหล่านี้ และเป็นการ เปลี่ยนแปลงข้าราชการหัวเมืองที่เป็นแบบเจ้าขุนมูลนายมาเป็นข้าราชการที่เป็นตัวแทนของ รัฐบาลในที่สุด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การปฏิรูประบบกฎหมาย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พระบาทสุมเด็จพระจุลจอมเกล้าเจ้าอยู่หัวทรงถือว่าการปฏิรูประบบกฎหมาย เป็นงานสำคัญอีกประการหนึ่ง ในเรื่องกฎหมายนี้พระองค์ทรงมีพระราชประสงค์ให้ระบบ กฎหมายไทยมีความก้าวหน้าทัดเทียมอารยประเทศ ในปี พ.ศ.2435 จึงทรงจ้างนาย </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โร</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แลง </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ยัค</a:t>
            </a:r>
            <a:r>
              <a:rPr lang="th-TH" sz="2400" dirty="0">
                <a:effectLst/>
                <a:latin typeface="Calibri" panose="020F0502020204030204" pitchFamily="34" charset="0"/>
                <a:ea typeface="Calibri" panose="020F0502020204030204" pitchFamily="34" charset="0"/>
                <a:cs typeface="TH SarabunPSK" panose="020B0500040200020003" pitchFamily="34" charset="-34"/>
              </a:rPr>
              <a:t>แมง</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ส์</a:t>
            </a:r>
            <a:r>
              <a:rPr lang="th-TH" sz="2400" dirty="0">
                <a:effectLst/>
                <a:latin typeface="Calibri" panose="020F0502020204030204" pitchFamily="34" charset="0"/>
                <a:ea typeface="Calibri" panose="020F0502020204030204" pitchFamily="34" charset="0"/>
                <a:cs typeface="TH SarabunPSK" panose="020B0500040200020003" pitchFamily="34" charset="-34"/>
              </a:rPr>
              <a:t> (</a:t>
            </a:r>
            <a:r>
              <a:rPr lang="en-US" sz="2400" dirty="0" err="1">
                <a:effectLst/>
                <a:latin typeface="TH SarabunPSK" panose="020B0500040200020003" pitchFamily="34" charset="-34"/>
                <a:ea typeface="Calibri" panose="020F0502020204030204" pitchFamily="34" charset="0"/>
                <a:cs typeface="Cordia New" panose="020B0304020202020204" pitchFamily="34" charset="-34"/>
              </a:rPr>
              <a:t>Rolin</a:t>
            </a:r>
            <a:r>
              <a:rPr lang="en-US" sz="2400" dirty="0">
                <a:effectLst/>
                <a:latin typeface="TH SarabunPSK" panose="020B0500040200020003" pitchFamily="34" charset="-34"/>
                <a:ea typeface="Calibri" panose="020F0502020204030204" pitchFamily="34" charset="0"/>
                <a:cs typeface="Cordia New" panose="020B0304020202020204" pitchFamily="34" charset="-34"/>
              </a:rPr>
              <a:t> </a:t>
            </a:r>
            <a:r>
              <a:rPr lang="en-US" sz="2400" dirty="0" err="1">
                <a:effectLst/>
                <a:latin typeface="TH SarabunPSK" panose="020B0500040200020003" pitchFamily="34" charset="-34"/>
                <a:ea typeface="Calibri" panose="020F0502020204030204" pitchFamily="34" charset="0"/>
                <a:cs typeface="Cordia New" panose="020B0304020202020204" pitchFamily="34" charset="-34"/>
              </a:rPr>
              <a:t>Jacquemyns</a:t>
            </a:r>
            <a:r>
              <a:rPr lang="en-US"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นักกฎหมายชาวเบลเยี่ยมเข้ามาเป็นที่ปรึกษาราชการทั่วไป นาย</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ยัค</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แมง</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ส์</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ได้กราบบังคมทูลให้ทรงจ้างนักกฎหมายต่างประเทศมาดำเนินการจัดทำ กฎหมายแบบตะวันตกซึ่งมีตัวอย่างที่ญี่ปุ่นประสบผลสำเร็จในการยกเลิกสิทธิสุภาพนอก อาณาเขตมาแล้ว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1571220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836712"/>
            <a:ext cx="7571184" cy="5592663"/>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ระบบกฎหมายที่จะนำมาเป็นแบบอย่างในการปฏิรูปมี 2 ระบบด้วยกันคือ ระบบ กฎหมายแบบคอมมอน </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ลอว์</a:t>
            </a:r>
            <a:r>
              <a:rPr lang="th-TH" sz="2400" dirty="0">
                <a:effectLst/>
                <a:latin typeface="Calibri" panose="020F0502020204030204" pitchFamily="34" charset="0"/>
                <a:ea typeface="Calibri" panose="020F0502020204030204" pitchFamily="34" charset="0"/>
                <a:cs typeface="TH SarabunPSK" panose="020B0500040200020003" pitchFamily="34" charset="-34"/>
              </a:rPr>
              <a:t>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Common Law)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ของอังกฤษ กับระบบประมวลกฎหมาย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Civil Law)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ของประเทศในภาคพื้นยุโรป แม้ว่าในขณะนั้นประเทศตะวันตกที่มีอิทธิพลมากในภูมิภาคเอเชียคืออังกฤษ แต่เมื่อพระองค์ทรงพิจารณาและแล้วเห็นว่าระบบกฎหมาย</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เคมข</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องไทยมีแนวโนมเทางระบบประมวลกฎหมาย จึงเป็นการง่ายและเหมาะสมกว่าหากปฏิรูปให้เป็น 1 ระบบประมวลกฎหมาย ต่อมาในปี พ.ศ.2447 โดยการถวายคำแนะนำของรัฐบาลฝรั่งเศส บาลไทยจึงแต่งตั้งให้นาย ยอร</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์ช</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ปาด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Georges PADOUX)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นักกฎหมายชาวฝรั่งเศสให้ปถึง ติหน้าที่ในตำแหน่ง “ที่ปรึกษาในการร่างกฎหมาย” ซึ่งนับเป็นครั้งแรกในประเทศไทยที่ร ตำแหน่งนี้ นาย ยอร</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์ช</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ปาดูได้มีบทบาทอย่างสำคัญยิ่งในการจัดทำประมวลกฎหมายฉบับนะ ของไทย คือ กฎหมายลักษณะอาญา ซึ่งพระบาทสมเด็จพระจุลจอมเกล้าเจ้าอยู่หัวทรงตรา แก้ไขด้วยพระองค์เองเมื่อปี พ.ศ.2450 และต่อมาจึงประกาศใช้เมื่อวันที่ 15 เมษายน </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พท</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ศักราช 2451 นอกจากกฎหมายลักษณะอาญาแล้ว ยังมีประมวลกฎหมายแพ่งและพาณิชย์ ประมวลกฎหมายวิธีพิจารณาความอาญา ประมวลกฎหมายวิธีพิจารณาความแพ่ง ซึ่ง ประมวลกฎหมายดังกล่าวนี้ยังคงใช้เป็นพื้นฐานของกฎหมายมาจนถึงปัจจุบัน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5761731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836712"/>
            <a:ext cx="7499176" cy="5592663"/>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การปฏิรูประบบการศาล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การปฏิรูประบบการศาลเป็นอีกภาระกิจหนึ่งที่ทรงถือว่ามีความสำคัญยิ่ง ทรง เห็นว่าจะเป็นหนทางหนึ่งที่จะทำให้หลุดพ้นจากความเสียเปรียบและข้อยุ่งยากจากสนธิสัญญา สงวนสิทธิสภาพนอกอาณาเขต เพราะว่าชาวต่างประเทศรังเกียจวิธีปฏิบัติงานและเจ้าหน้าที่ ของศาลไทยขณะนั้น พระองค์ได้ทรงสถาปนากระทรวงยุติธรรมขึ้นในปี พ.ศ.2434 และจัด ระเบียบการศาลไทยให้เป็นสากลมากขึ้น ทรงรวบรวมศาลพิจารณาคดีแพ่งของราษฎรและคดี อาญาซึ่งกระจัดกระจายอยู่ตามกรมต่าง ๆ ให้มาอยู่ในการดูแลของกระทรวงยุติธรรมแห่งเดียว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ส่วน “คดีปกครอง” ซึ่งเป็นข้อพิพาทระหว่างราษฎรกับรัฐหรือเจ้าหน้าที่ของรัฐนั้น ยังคงใช้วิธีการร้องทุกข์ต่ออธิบดี หรือเจ้ากระทรวงซึ่งเป็นตัวแทนของกษัตริย์ในการบริหาร ราชการแผ่นดิน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6507546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08720"/>
            <a:ext cx="7787208" cy="5520655"/>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การปฏิรูปสังคม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การปฏิรูป</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เปลี่ยนแปลงทางสังคมในรัชกาลนี้ ประกอบด้วยการเปลี่ยนแปลงทาง สังคม 2 ระดับ คือ ในระดับล่างคือการยกเลิกระบบสังคมที่มีไพร่ และ ทาส รวมทั้งประเพณี เกี่ยวกับวิถีชีวิตและประเพณีที่เป็นส่วนรวมบางอย่าง การเปลี่ยนแปลงในระดับสูง </a:t>
            </a:r>
            <a:r>
              <a:rPr lang="th-TH" sz="2400" dirty="0">
                <a:effectLst/>
                <a:latin typeface="Calibri" panose="020F0502020204030204" pitchFamily="34" charset="0"/>
                <a:ea typeface="Calibri" panose="020F0502020204030204" pitchFamily="34" charset="0"/>
                <a:cs typeface="TH SarabunPSK" panose="020B0500040200020003" pitchFamily="34" charset="-34"/>
              </a:rPr>
              <a:t>คือการ เปลี่ยนแปลงเกี่ยวกับพระราชพิธี ขนบธรรมเนียมประเพณีในราชสำนักและการเปลี่ยนแปลง สถานะของขุนนางจากแต่เดิมที่มักจะใช้วิธีการสืบทอดทางสายโลหิต มาเป็นการใช้ระบบ ความรู้ความสามารถตามแบบอย่างตะวันตก ซึ่งเป็นการเปิดโอกาสให้เกิด “ปัญญาชน” ขน ประเทศ</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ปฏิรูปทางสังคมทั่วไปนี้ ก็คือการเปลี่ยนแปลงระบบสังคมแบบเดิมที่ล้าหลัง หมู่ทันต่อเหตุการณ์เพื่อให้สังคมทั่วไปมีสภาวะที่พร้อมรับการการเปลี่ยนแปลง</a:t>
            </a:r>
            <a:r>
              <a:rPr lang="th-TH" sz="2400" dirty="0">
                <a:effectLst/>
                <a:latin typeface="Calibri" panose="020F0502020204030204" pitchFamily="34" charset="0"/>
                <a:ea typeface="Calibri" panose="020F0502020204030204" pitchFamily="34" charset="0"/>
                <a:cs typeface="TH SarabunPSK" panose="020B0500040200020003" pitchFamily="34" charset="-34"/>
              </a:rPr>
              <a:t>ของระบบอื่น ๆ คลังเกิดขึ้นพร้อมกันไปหรือที่กำลังจะมีการเปลี่ยนแปลงติดตามมา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88916332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273789"/>
            <a:ext cx="7499176" cy="5448647"/>
          </a:xfrm>
        </p:spPr>
        <p:txBody>
          <a:bodyPr/>
          <a:lstStyle/>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การเลิกทาส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ทาสใน</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สมัยกรุงรัตนโกสินทร์มีสภาพเช่นเดียวกับทาสในสมัยอยุธยาและอยู่ภาย ใต้กฎหมายเดียวกัน พระบาทสมเด็จพระจุลจอมเกล้าเจ้าอยู่หัวทรงมุ่งมั่นพระทัยที่จะปลด ปล่อยทาสให้เป็นอิสระ โดยมีปัจจัยสำคัญทั้งปัจจัยภายใน และปัจจัย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ภายนอกดังนี้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r>
              <a:rPr lang="th-TH" sz="2400" b="1" dirty="0">
                <a:effectLst/>
                <a:ea typeface="Calibri" panose="020F0502020204030204" pitchFamily="34" charset="0"/>
                <a:cs typeface="TH SarabunPSK" panose="020B0500040200020003" pitchFamily="34" charset="-34"/>
              </a:rPr>
              <a:t>ปัจจัยจากภายนอก</a:t>
            </a:r>
            <a:r>
              <a:rPr lang="th-TH" sz="2400" dirty="0">
                <a:effectLst/>
                <a:ea typeface="Calibri" panose="020F0502020204030204" pitchFamily="34" charset="0"/>
                <a:cs typeface="TH SarabunPSK" panose="020B0500040200020003" pitchFamily="34" charset="-34"/>
              </a:rPr>
              <a:t> เนื่องจากมีการติดต่อกับชาวยุโรปมากขึ้นเช่นอังกฤษ อเมริกา ฝรั่งเศสทั้งในทางราชการและส่วนตัว แต่พื้นฐานทางสังคม ขนบธรรมเนียมประเพณี ของไทยกับชาติตะวันตกแตกต่างกันจึงก่อให้เกิดปัญหาติดตามมา พระบาทสมเด็จพระ จุลจอมเกล้าเจ้าอยู่หัวทรงเลือกวิธีการเปลี่ยนแปลงปรับปรุงจากของเดิมที่ล้าหลังโดยทรงเลือก เอาสิ่งที่ดีงามและเป็นประโยชน์ของชาวยุโรปมาใช้ กล่าวคือ ในเรื่องทาสนี้</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45621667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971600" y="1124744"/>
            <a:ext cx="7128792" cy="5376639"/>
          </a:xfrm>
        </p:spPr>
        <p:txBody>
          <a:bodyPr/>
          <a:lstStyle/>
          <a:p>
            <a:pPr marL="0" indent="0" algn="thaiDist" eaLnBrk="1" hangingPunct="1">
              <a:buNone/>
            </a:pPr>
            <a:r>
              <a:rPr lang="th-TH" sz="2400" dirty="0">
                <a:effectLst/>
                <a:ea typeface="Calibri" panose="020F0502020204030204" pitchFamily="34" charset="0"/>
                <a:cs typeface="TH SarabunPSK" panose="020B0500040200020003" pitchFamily="34" charset="-34"/>
              </a:rPr>
              <a:t>แนวความคิดใน เรื่องสิทธิมนุษยชนอันสืบเนื่องมาจากการปฏิวัติใหญ่ในฝรั่งเศสเมื่อปีพ.ศ.</a:t>
            </a:r>
            <a:r>
              <a:rPr lang="en-US" sz="2400" dirty="0">
                <a:effectLst/>
                <a:latin typeface="TH SarabunPSK" panose="020B0500040200020003" pitchFamily="34" charset="-34"/>
                <a:ea typeface="Calibri" panose="020F0502020204030204" pitchFamily="34" charset="0"/>
              </a:rPr>
              <a:t>2332</a:t>
            </a:r>
            <a:r>
              <a:rPr lang="th-TH" sz="2400" dirty="0">
                <a:effectLst/>
                <a:latin typeface="TH SarabunPSK" panose="020B0500040200020003" pitchFamily="34" charset="-34"/>
                <a:ea typeface="Calibri" panose="020F0502020204030204" pitchFamily="34" charset="0"/>
              </a:rPr>
              <a:t> และการปฏิวัติ อเมริกา เมื่อปี พ.ศ.</a:t>
            </a:r>
            <a:r>
              <a:rPr lang="en-US" sz="2400" dirty="0">
                <a:effectLst/>
                <a:latin typeface="TH SarabunPSK" panose="020B0500040200020003" pitchFamily="34" charset="-34"/>
                <a:ea typeface="Calibri" panose="020F0502020204030204" pitchFamily="34" charset="0"/>
              </a:rPr>
              <a:t>2403</a:t>
            </a:r>
            <a:r>
              <a:rPr lang="th-TH" sz="2400" dirty="0">
                <a:effectLst/>
                <a:latin typeface="TH SarabunPSK" panose="020B0500040200020003" pitchFamily="34" charset="-34"/>
                <a:ea typeface="Calibri" panose="020F0502020204030204" pitchFamily="34" charset="0"/>
              </a:rPr>
              <a:t> ทำให้ความสัมพันธ์ของคนทางยุโรปไม่ได้เป็นแบบนายกับข้า เหมือนสังคมไทย ชาวยุโรปในไทยจึงไม่ยอมรับระบบทาส นอกจากนี้ในทางการเมือง พระ บาทสมเด็จพระจุลจอมเกล้าเจ้าอยู่หัวก็ทรงพิจารณาแล้วว่า </a:t>
            </a:r>
            <a:r>
              <a:rPr lang="th-TH" sz="2400" dirty="0">
                <a:solidFill>
                  <a:srgbClr val="FF0000"/>
                </a:solidFill>
                <a:effectLst/>
                <a:latin typeface="TH SarabunPSK" panose="020B0500040200020003" pitchFamily="34" charset="-34"/>
                <a:ea typeface="Calibri" panose="020F0502020204030204" pitchFamily="34" charset="0"/>
              </a:rPr>
              <a:t>การปฏิรูปเพื่อปรับปรุงประเทศให้ เจริญแบบตะวันตกจะสำเร็จได้ยากหากผู้คนพลเมืองส่วนใหญ่ของประเทศยังเป็นทาสที่ไม่มี อิสระของตนเอง ดังนั้น</a:t>
            </a:r>
            <a:r>
              <a:rPr lang="th-TH" sz="2400" dirty="0">
                <a:effectLst/>
                <a:latin typeface="TH SarabunPSK" panose="020B0500040200020003" pitchFamily="34" charset="-34"/>
                <a:ea typeface="Calibri" panose="020F0502020204030204" pitchFamily="34" charset="0"/>
              </a:rPr>
              <a:t>การปรับปรุงสุถานะภาพของพลเมืองจึงเป็นภาระกิจอันสำคัญและเร่ง ด่วน ซึ่งทรงดำเนินการก่อนการปฏิรูปการปกครอง สุดท้ายการเลิกทาสุยังเป็นตระเตรียมพื้น ฐานไว้รองรับระบบเศรษฐกิจแบบใหม่ที่จะกลายเป็นระบบการจ้างแรงงานตามแบบตะวันตก แทนที่การใช้แรงงานในระบบทาสที่เป็นมาแต่เดิม </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dirty="0">
                <a:solidFill>
                  <a:schemeClr val="tx1"/>
                </a:solidFill>
              </a:rPr>
              <a:t>ต่อ...</a:t>
            </a:r>
          </a:p>
        </p:txBody>
      </p:sp>
    </p:spTree>
    <p:extLst>
      <p:ext uri="{BB962C8B-B14F-4D97-AF65-F5344CB8AC3E}">
        <p14:creationId xmlns:p14="http://schemas.microsoft.com/office/powerpoint/2010/main" val="40852107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539552" y="1124744"/>
            <a:ext cx="7499176" cy="5232623"/>
          </a:xfrm>
        </p:spPr>
        <p:txBody>
          <a:bodyPr/>
          <a:lstStyle/>
          <a:p>
            <a:pPr algn="thaiDist"/>
            <a:r>
              <a:rPr lang="th-TH" sz="2400" b="1" dirty="0">
                <a:effectLst/>
                <a:latin typeface="Calibri" panose="020F0502020204030204" pitchFamily="34" charset="0"/>
                <a:ea typeface="Calibri" panose="020F0502020204030204" pitchFamily="34" charset="0"/>
                <a:cs typeface="TH SarabunPSK" panose="020B0500040200020003" pitchFamily="34" charset="-34"/>
              </a:rPr>
              <a:t>ปัจจัยจากภายใน</a:t>
            </a:r>
            <a:r>
              <a:rPr lang="th-TH" sz="2400" dirty="0">
                <a:effectLst/>
                <a:latin typeface="Calibri" panose="020F0502020204030204" pitchFamily="34" charset="0"/>
                <a:ea typeface="Calibri" panose="020F0502020204030204" pitchFamily="34" charset="0"/>
                <a:cs typeface="TH SarabunPSK" panose="020B0500040200020003" pitchFamily="34" charset="-34"/>
              </a:rPr>
              <a:t> สังคมไทยในระยะหลังๆ มีปัญหาเรื่องทาสมากขึ้น มีทาส หลบหนีนายเงิน มีการฟ้องร้องเรื่องทาสุอยู่ในโรงศาลจำนวนมาก การที่ทางราชการออก กฎหมายเรื่องทาสเข้มงวดขึ้น ทำให้สังคมมีความกดดันมากยิ่งขึ้นไปอีก ทำให้เห็นว่า ประเพณีการมีทาสไม่เป็นธรรมในสังคมแล้ว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พระบาทสมเด็จพระจุลจอมเกล้าเจ้าอยู่หัวทรงได้ รับการศึกษาตามแบบตะวันตก แม้ว่าพระองค์จะทรงอยู่ในการปกครองแบบสมบูรณาญาสิทธิราชย์แต่พระองค์ก็มีน้ำพระทัยเปี่ยมด้วยพระเมตตาธรรมที่ทรงมีต่ออาณาประชาราษฎร์ของ พระองค์ การเสด็จประพาสุต้นทำให้พระองค์ทรงเห็นสภาพที่แท้จริงของราษฎร ชัดเจนขึ้น และทำให้ทรงมองเห็นว่า การมีระบบทาสนั้นขัดขวางต่อความเจริญทางเศรษฐกิจอีกด้วย เพราะทาสไม่มีอิสระ จึงข</a:t>
            </a:r>
            <a:r>
              <a:rPr lang="th-TH" sz="2400" dirty="0">
                <a:effectLst/>
                <a:latin typeface="Calibri" panose="020F0502020204030204" pitchFamily="34" charset="0"/>
                <a:ea typeface="Calibri" panose="020F0502020204030204" pitchFamily="34" charset="0"/>
                <a:cs typeface="TH SarabunPSK" panose="020B0500040200020003" pitchFamily="34" charset="-34"/>
              </a:rPr>
              <a:t>าดความคิดริเริ่มทางเศรษฐกิจ ไม่เป็นการส่งเสริมคนให้รู้จักทำมาหากินเพราะในระบบทาสเมื่อคับขันเข้าก็นำลูกเมียไปขายเป็นทาสได้ เสภาพสังคม ลักษณะเช่นนี้จึงล้าหลังไม่เหมาะสมกับกาลสมัยพระองค์จึงทรงให้มีการเลิกทาสโดยดำเนินการแบบค่อยเป็นค่อยไป โดยกฎหมายที่ใช้ในการเลิกทาุนั้นก็ต้องใช้กฎหมายมหาร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98675405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11560" y="1274667"/>
            <a:ext cx="7643192" cy="5592663"/>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การเลิกทาสเป็นภาระกิจที่ยิ่งใหญ่และทำได้ยาก เพราะว่ามีคนจำนวน ฝ่ายที่สูญเสียประโยชน์ที่เคยได้รับมาแต่เดิม และยังมีคนอีกจำนวนมากเช่นกันที่ไม่พอ กระทั่งตัวทาสเองบางคนก็ไม่พอใจเพราะเป็นทาสมานาน การให้เลิกเป็นทาสเสียพวกนี้ จะไปทำมาหากินอะไร พระบาทสมเด็จพระจุลจอมเกล้าเจ้าอยู่หัวทรงมองการณ์เห็นปัก จะติดตามมาจึงทรงร่วมกับสภาที่ปรึกษาราชการแผ่นดินหารือกำหนดแผนการและเตรียมแก้ไขปัญหาต่าง ๆ ไว้ล่วงหน้า แล้วจึงทรงดำเนินการเลิกทาสไปตามลำ</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ดับจากการกำหนดให้ ลูกทาสเป็นไทก่อน แล้วลดค่าไถ่ตัวคนที่เป็นทาสุอยู่แล้วลงมา และห้ามมีการซื้อขายทาสกัน อีก เมื่อมีการประกาศใช้กฎหมายลักษณะอาญา ร.ศ.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127</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นั้นก็มีบทบัญญัติลงโทษผู้ซื้อขาย ทาสแล้ว ด้วยนโยบายของพระองค์ท่าน ทาสจึงหมดไปจากสังคมไทยในที่สุด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28352043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08720"/>
            <a:ext cx="7355160" cy="5520655"/>
          </a:xfrm>
        </p:spPr>
        <p:txBody>
          <a:bodyPr/>
          <a:lstStyle/>
          <a:p>
            <a:pPr indent="457200" algn="thaiDist">
              <a:lnSpc>
                <a:spcPct val="107000"/>
              </a:lnSpc>
              <a:spcAft>
                <a:spcPts val="800"/>
              </a:spcAft>
            </a:pPr>
            <a:r>
              <a:rPr lang="th-TH" sz="2400" b="1" dirty="0">
                <a:solidFill>
                  <a:srgbClr val="000000"/>
                </a:solidFill>
                <a:effectLst/>
                <a:latin typeface="Calibri" panose="020F0502020204030204" pitchFamily="34" charset="0"/>
                <a:ea typeface="Calibri" panose="020F0502020204030204" pitchFamily="34" charset="0"/>
                <a:cs typeface="TH SarabunPSK" panose="020B0500040200020003" pitchFamily="34" charset="-34"/>
              </a:rPr>
              <a:t>การยกเลิกระบบไพร่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ระบบไพร่เป็นปัญหาของสังคมไทยมาโดยตลอดตั้งแต่ต้นสมัยกรุงรัตนโกสินทร์ </a:t>
            </a:r>
            <a:r>
              <a:rPr lang="th-TH" sz="2400" dirty="0">
                <a:solidFill>
                  <a:srgbClr val="000000"/>
                </a:solidFill>
                <a:effectLst/>
                <a:latin typeface="Calibri" panose="020F0502020204030204" pitchFamily="34" charset="0"/>
                <a:ea typeface="Calibri" panose="020F0502020204030204" pitchFamily="34" charset="0"/>
                <a:cs typeface="TH SarabunPSK" panose="020B0500040200020003" pitchFamily="34" charset="-34"/>
              </a:rPr>
              <a:t>แล้ว ปัญหาดังกล่าวคือ การขาดประสิทธิภาพในการควบคุมกำลังคน มูลนายเบียดบังแรงงาน ไพร่ไว้ด้วยวิธีการต่าง ๆ มูลนายบางคนมีไพร่ในครอบครองมากจนสามารถท้าทายพระราช อำนาจได้ ไพร่เองก็มีปัญหา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เพราะระบบการเกณฑ์แรงงานและการส่งส่วยเป็นการบีบบังคับ </a:t>
            </a:r>
            <a:r>
              <a:rPr lang="th-TH" sz="2400" dirty="0">
                <a:solidFill>
                  <a:srgbClr val="000000"/>
                </a:solidFill>
                <a:effectLst/>
                <a:latin typeface="Calibri" panose="020F0502020204030204" pitchFamily="34" charset="0"/>
                <a:ea typeface="Calibri" panose="020F0502020204030204" pitchFamily="34" charset="0"/>
                <a:cs typeface="TH SarabunPSK" panose="020B0500040200020003" pitchFamily="34" charset="-34"/>
              </a:rPr>
              <a:t>จนไพร่ต้องหาทางหลีกเลี่ยงด้วยวิธีการต่าง ๆเช่นหนีไปบวชเป็นพระสงฆ์ ซึ่งก็ไปก่อปัญหาให้ กับพระศาสนาอีกเพราะไม่ได้ตั้งใจมาบวช ไพร่บางคนซึ่งเป็นจำนวนมากก็หลบหนีมูลนายเข้า ป่าดงไปบุกเบิกที่ทำกินเองในที่ห่างไกล บ้างก็ป้องกันตนเองจากการติดตามของมูลนายด้วย การร้องสุมกำลังเป็นโจรบ้าง กลายเป็นกบฏก็มีเช่น กบฏอ้ายเกียดสาโจ้ง ในสมัยรัชกาลที่ </a:t>
            </a:r>
            <a:r>
              <a:rPr lang="en-US" sz="2400" dirty="0">
                <a:solidFill>
                  <a:srgbClr val="000000"/>
                </a:solidFill>
                <a:effectLst/>
                <a:latin typeface="TH SarabunPSK" panose="020B0500040200020003" pitchFamily="34" charset="-34"/>
                <a:ea typeface="Calibri" panose="020F0502020204030204" pitchFamily="34" charset="0"/>
                <a:cs typeface="Cordia New" panose="020B0304020202020204" pitchFamily="34" charset="-34"/>
              </a:rPr>
              <a:t>2</a:t>
            </a:r>
            <a:r>
              <a:rPr lang="th-TH" sz="2400" dirty="0">
                <a:solidFill>
                  <a:srgbClr val="000000"/>
                </a:solidFill>
                <a:effectLst/>
                <a:latin typeface="TH SarabunPSK" panose="020B0500040200020003" pitchFamily="34" charset="-34"/>
                <a:ea typeface="Calibri" panose="020F0502020204030204" pitchFamily="34" charset="0"/>
                <a:cs typeface="Cordia New" panose="020B0304020202020204" pitchFamily="34" charset="-34"/>
              </a:rPr>
              <a:t> ซึ่งมีกำลังคนถึง </a:t>
            </a:r>
            <a:r>
              <a:rPr lang="en-US" sz="2400" dirty="0">
                <a:solidFill>
                  <a:srgbClr val="000000"/>
                </a:solidFill>
                <a:effectLst/>
                <a:latin typeface="TH SarabunPSK" panose="020B0500040200020003" pitchFamily="34" charset="-34"/>
                <a:ea typeface="Calibri" panose="020F0502020204030204" pitchFamily="34" charset="0"/>
                <a:cs typeface="Cordia New" panose="020B0304020202020204" pitchFamily="34" charset="-34"/>
              </a:rPr>
              <a:t>6,000-8,000</a:t>
            </a:r>
            <a:r>
              <a:rPr lang="th-TH" sz="2400" dirty="0">
                <a:solidFill>
                  <a:srgbClr val="000000"/>
                </a:solidFill>
                <a:effectLst/>
                <a:latin typeface="TH SarabunPSK" panose="020B0500040200020003" pitchFamily="34" charset="-34"/>
                <a:ea typeface="Calibri" panose="020F0502020204030204" pitchFamily="34" charset="0"/>
                <a:cs typeface="Cordia New" panose="020B0304020202020204" pitchFamily="34" charset="-34"/>
              </a:rPr>
              <a:t> คน แต่ทางการสามารถปราบปรามลงได้ เหตุการณ์เหล่านี้ แสดงให้เห็นถึงความล้มเหลวในระบบการควบคุมกำลังคน ซึ่งเมื่อมาถึงสมัยรัชกาลที่ </a:t>
            </a:r>
            <a:r>
              <a:rPr lang="en-US" sz="2400" dirty="0">
                <a:solidFill>
                  <a:srgbClr val="000000"/>
                </a:solidFill>
                <a:effectLst/>
                <a:latin typeface="TH SarabunPSK" panose="020B0500040200020003" pitchFamily="34" charset="-34"/>
                <a:ea typeface="Calibri" panose="020F0502020204030204" pitchFamily="34" charset="0"/>
                <a:cs typeface="Cordia New" panose="020B0304020202020204" pitchFamily="34" charset="-34"/>
              </a:rPr>
              <a:t>5</a:t>
            </a:r>
            <a:r>
              <a:rPr lang="th-TH" sz="2400" dirty="0">
                <a:solidFill>
                  <a:srgbClr val="000000"/>
                </a:solidFill>
                <a:effectLst/>
                <a:latin typeface="TH SarabunPSK" panose="020B0500040200020003" pitchFamily="34" charset="-34"/>
                <a:ea typeface="Calibri" panose="020F0502020204030204" pitchFamily="34" charset="0"/>
                <a:cs typeface="Cordia New" panose="020B0304020202020204" pitchFamily="34" charset="-34"/>
              </a:rPr>
              <a:t> ที่มีภัยจากการคุกคามของจักรวรรดินิยมตะวันตก</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92684331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94420" y="1412776"/>
            <a:ext cx="7355160" cy="4525962"/>
          </a:xfrm>
        </p:spPr>
        <p:txBody>
          <a:bodyPr/>
          <a:lstStyle/>
          <a:p>
            <a:pPr marL="0" indent="0" algn="thaiDist">
              <a:buNone/>
            </a:pPr>
            <a:r>
              <a:rPr lang="th-TH" sz="2400" dirty="0">
                <a:solidFill>
                  <a:srgbClr val="000000"/>
                </a:solidFill>
                <a:effectLst/>
                <a:latin typeface="TH SarabunPSK" panose="020B0500040200020003" pitchFamily="34" charset="-34"/>
                <a:ea typeface="Calibri" panose="020F0502020204030204" pitchFamily="34" charset="0"/>
                <a:cs typeface="Cordia New" panose="020B0304020202020204" pitchFamily="34" charset="-34"/>
              </a:rPr>
              <a:t>ทำให้การรวบรวมคนเข้าไว้เป็นกองทัพเป็น ความจำเป็นอย่างยิ่ง พระบาทสุมเด็จพระจุลจอมเกล้าเจ้าอยู่หัวจึงทรงหาทางแก้ไขระบบไพร โดยพยายามดึงอำนาจในการควบคุมกำลังคนให้มาขึ้นกับรัฐบาลกลาง คนต่างชาติเองกรง เกียจการมีระบบไพร่ หลังการลงนามในสนธิสัญญาเบาริงกับอังกฤษแล้ว ปัญหาที่เกิดตามมา คือ ไพร่หนีไปเข้าในบังคับของชาติตะวันตกเพื่ออยู่ภายใต้การคุ้มครองของสิทธิสุภาพ อาณาเขตจำนวนมาก ทำให้เกิดแรงผลักดันที่ต้องดำเนินการแก้ไขระบบไพร่อย่างเร่งด่วน " ได้ทรงดำเนินการอย่างมีขั้นตอน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dirty="0">
                <a:solidFill>
                  <a:schemeClr val="tx1"/>
                </a:solidFill>
              </a:rPr>
              <a:t>ต่อ...</a:t>
            </a:r>
          </a:p>
        </p:txBody>
      </p:sp>
    </p:spTree>
    <p:extLst>
      <p:ext uri="{BB962C8B-B14F-4D97-AF65-F5344CB8AC3E}">
        <p14:creationId xmlns:p14="http://schemas.microsoft.com/office/powerpoint/2010/main" val="2591005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42392" y="1166019"/>
            <a:ext cx="7859216" cy="4525962"/>
          </a:xfrm>
        </p:spPr>
        <p:txBody>
          <a:bodyPr/>
          <a:lstStyle/>
          <a:p>
            <a:pPr algn="thaiDist">
              <a:lnSpc>
                <a:spcPct val="107000"/>
              </a:lnSpc>
              <a:spcAft>
                <a:spcPts val="800"/>
              </a:spcAft>
            </a:pPr>
            <a:r>
              <a:rPr lang="th-TH" sz="2800" b="1" dirty="0">
                <a:effectLst/>
                <a:latin typeface="Calibri" panose="020F0502020204030204" pitchFamily="34" charset="0"/>
                <a:ea typeface="Calibri" panose="020F0502020204030204" pitchFamily="34" charset="0"/>
                <a:cs typeface="TH SarabunPSK" panose="020B0500040200020003" pitchFamily="34" charset="-34"/>
              </a:rPr>
              <a:t>ระบบการปกครองสมัยอาณาจักสุโขทัย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marL="0" indent="0" algn="thaiDist">
              <a:lnSpc>
                <a:spcPct val="107000"/>
              </a:lnSpc>
              <a:spcAft>
                <a:spcPts val="800"/>
              </a:spcAft>
              <a:buNone/>
            </a:pPr>
            <a:r>
              <a:rPr lang="th-TH" sz="2800" b="1" dirty="0">
                <a:effectLst/>
                <a:latin typeface="Calibri" panose="020F0502020204030204" pitchFamily="34" charset="0"/>
                <a:ea typeface="Calibri" panose="020F0502020204030204" pitchFamily="34" charset="0"/>
                <a:cs typeface="TH SarabunPSK" panose="020B0500040200020003" pitchFamily="34" charset="-34"/>
              </a:rPr>
              <a:t>รูปแบบการปกครองของอาณาจักรสุโขทัยอาจพิจารณาได้ ดังนี้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800" b="1" dirty="0">
                <a:effectLst/>
                <a:latin typeface="Calibri" panose="020F0502020204030204" pitchFamily="34" charset="0"/>
                <a:ea typeface="Calibri" panose="020F0502020204030204" pitchFamily="34" charset="0"/>
                <a:cs typeface="TH SarabunPSK" panose="020B0500040200020003" pitchFamily="34" charset="-34"/>
              </a:rPr>
              <a:t>1) </a:t>
            </a:r>
            <a:r>
              <a:rPr lang="th-TH" sz="2800" b="1"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การปกครองแบบพ่อปกครองลูก</a:t>
            </a:r>
            <a:r>
              <a:rPr lang="th-TH" sz="28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 เป็นรูปแบบการปกครองในช่วงสมัยแรกๆ พ่อ ขุนหรือผู้ปกครองมีความใกล้ชิดกับผู้บริหารหรือผู้ใต้ปกครองเสมือนพ่อกับลูก </a:t>
            </a:r>
            <a:r>
              <a:rPr lang="th-TH" sz="2800" dirty="0">
                <a:effectLst/>
                <a:latin typeface="Calibri" panose="020F0502020204030204" pitchFamily="34" charset="0"/>
                <a:ea typeface="Calibri" panose="020F0502020204030204" pitchFamily="34" charset="0"/>
                <a:cs typeface="TH SarabunPSK" panose="020B0500040200020003" pitchFamily="34" charset="-34"/>
              </a:rPr>
              <a:t>และจะทรงเป็น ธุระอบรมข้าราชการและประชาชนให้รอบรู้ในกิจการบ้านเมือง ส่วนในวันพระก็จะนิมนต์พระสงฆ์มาแสดงพระธรรมเทศนา นอกจากนี้ยังปรากฏหลักฐานว่า พ่อขุนได้ทรงแขวนกระดิ่งไว้ที่ ประตูวังเพื่อให้ราษฎรมาสั่นกระดิ่งร้องทุกข์กับพ่อขุนได้โดยตรง </a:t>
            </a:r>
            <a:endParaRPr lang="en-US" sz="28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5522659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836712"/>
            <a:ext cx="8229600" cy="5592663"/>
          </a:xfrm>
        </p:spPr>
        <p:txBody>
          <a:bodyPr/>
          <a:lstStyle/>
          <a:p>
            <a:pPr indent="457200" algn="thaiDist">
              <a:lnSpc>
                <a:spcPct val="107000"/>
              </a:lnSpc>
              <a:spcAft>
                <a:spcPts val="800"/>
              </a:spcAft>
            </a:pP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การเปลี่ยนระบบไพร่ </a:t>
            </a:r>
            <a:r>
              <a:rPr lang="th-TH" sz="2400" dirty="0">
                <a:effectLst/>
                <a:latin typeface="Calibri" panose="020F0502020204030204" pitchFamily="34" charset="0"/>
                <a:ea typeface="Calibri" panose="020F0502020204030204" pitchFamily="34" charset="0"/>
                <a:cs typeface="TH SarabunPSK" panose="020B0500040200020003" pitchFamily="34" charset="-34"/>
              </a:rPr>
              <a:t>ได้ทรงเพิ่มอำนาจให้กับกรมพระสรัสวดีโดย เกี่ยวกับเรื่องกำลังคนทุกด้านเช่นควบคุมการสักเลก การเร่งรัดให้มลนายนำไพร่มาสักเลก </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การทำ</a:t>
            </a:r>
            <a:r>
              <a:rPr lang="th-TH" sz="2400" dirty="0">
                <a:effectLst/>
                <a:latin typeface="Calibri" panose="020F0502020204030204" pitchFamily="34" charset="0"/>
                <a:ea typeface="Calibri" panose="020F0502020204030204" pitchFamily="34" charset="0"/>
                <a:cs typeface="TH SarabunPSK" panose="020B0500040200020003" pitchFamily="34" charset="-34"/>
              </a:rPr>
              <a:t>สำมะโนครัว การชําระทะเบียนไพรสมและการ</a:t>
            </a:r>
            <a:r>
              <a:rPr lang="th-TH" sz="2400" dirty="0">
                <a:effectLst/>
                <a:ea typeface="Calibri" panose="020F0502020204030204" pitchFamily="34" charset="0"/>
                <a:cs typeface="TH SarabunPSK" panose="020B0500040200020003" pitchFamily="34" charset="-34"/>
              </a:rPr>
              <a:t>ทะเบียนไพร์สมและการตัดสินคดีความเกี่ยวกับไพร่ เป็นต้น </a:t>
            </a:r>
            <a:r>
              <a:rPr lang="th-TH" sz="2400" dirty="0">
                <a:solidFill>
                  <a:srgbClr val="FF0000"/>
                </a:solidFill>
                <a:effectLst/>
                <a:ea typeface="Calibri" panose="020F0502020204030204" pitchFamily="34" charset="0"/>
                <a:cs typeface="TH SarabunPSK" panose="020B0500040200020003" pitchFamily="34" charset="-34"/>
              </a:rPr>
              <a:t>จากนั้นจึงทรงตรากฎหมายทหารออกมาหลายฉบับเพื่อจัดการทหารให้เป็นแบบตะวันตก</a:t>
            </a:r>
            <a:r>
              <a:rPr lang="th-TH" sz="2400" dirty="0">
                <a:effectLst/>
                <a:ea typeface="Calibri" panose="020F0502020204030204" pitchFamily="34" charset="0"/>
                <a:cs typeface="TH SarabunPSK" panose="020B0500040200020003" pitchFamily="34" charset="-34"/>
              </a:rPr>
              <a:t> โดย ประกาศรับสมัครทหารหน้าใน พ.ศ.</a:t>
            </a:r>
            <a:r>
              <a:rPr lang="en-US" sz="2400" dirty="0">
                <a:effectLst/>
                <a:latin typeface="TH SarabunPSK" panose="020B0500040200020003" pitchFamily="34" charset="-34"/>
                <a:ea typeface="Calibri" panose="020F0502020204030204" pitchFamily="34" charset="0"/>
              </a:rPr>
              <a:t>2425</a:t>
            </a:r>
            <a:r>
              <a:rPr lang="th-TH" sz="2400" dirty="0">
                <a:effectLst/>
                <a:latin typeface="TH SarabunPSK" panose="020B0500040200020003" pitchFamily="34" charset="-34"/>
                <a:ea typeface="Calibri" panose="020F0502020204030204" pitchFamily="34" charset="0"/>
              </a:rPr>
              <a:t> เพื่อดึงไพร่สมที่ยังไม่ได้สักเลกมาเป็นทหารโดยให้ เป็นทหาร </a:t>
            </a:r>
            <a:r>
              <a:rPr lang="en-US" sz="2400" dirty="0">
                <a:effectLst/>
                <a:latin typeface="TH SarabunPSK" panose="020B0500040200020003" pitchFamily="34" charset="-34"/>
                <a:ea typeface="Calibri" panose="020F0502020204030204" pitchFamily="34" charset="0"/>
              </a:rPr>
              <a:t>5</a:t>
            </a:r>
            <a:r>
              <a:rPr lang="th-TH" sz="2400" dirty="0">
                <a:effectLst/>
                <a:latin typeface="TH SarabunPSK" panose="020B0500040200020003" pitchFamily="34" charset="-34"/>
                <a:ea typeface="Calibri" panose="020F0502020204030204" pitchFamily="34" charset="0"/>
              </a:rPr>
              <a:t> ปีติดต่อกัน และได้รับพระราชทานเบี้ยหวัดกับเครื่องแบบสักหลาดดำ มีเงิน เดือนๆละ </a:t>
            </a:r>
            <a:r>
              <a:rPr lang="en-US" sz="2400" dirty="0">
                <a:effectLst/>
                <a:latin typeface="TH SarabunPSK" panose="020B0500040200020003" pitchFamily="34" charset="-34"/>
                <a:ea typeface="Calibri" panose="020F0502020204030204" pitchFamily="34" charset="0"/>
              </a:rPr>
              <a:t>10</a:t>
            </a:r>
            <a:r>
              <a:rPr lang="th-TH" sz="2400" dirty="0">
                <a:effectLst/>
                <a:latin typeface="TH SarabunPSK" panose="020B0500040200020003" pitchFamily="34" charset="-34"/>
                <a:ea typeface="Calibri" panose="020F0502020204030204" pitchFamily="34" charset="0"/>
              </a:rPr>
              <a:t>บาทมีอาหารกลางวันๆละ </a:t>
            </a:r>
            <a:r>
              <a:rPr lang="en-US" sz="2400" dirty="0">
                <a:effectLst/>
                <a:latin typeface="TH SarabunPSK" panose="020B0500040200020003" pitchFamily="34" charset="-34"/>
                <a:ea typeface="Calibri" panose="020F0502020204030204" pitchFamily="34" charset="0"/>
              </a:rPr>
              <a:t>2</a:t>
            </a:r>
            <a:r>
              <a:rPr lang="th-TH" sz="2400" dirty="0">
                <a:effectLst/>
                <a:latin typeface="TH SarabunPSK" panose="020B0500040200020003" pitchFamily="34" charset="-34"/>
                <a:ea typeface="Calibri" panose="020F0502020204030204" pitchFamily="34" charset="0"/>
              </a:rPr>
              <a:t> มื้อ เมื่ออยู่ครบ </a:t>
            </a:r>
            <a:r>
              <a:rPr lang="en-US" sz="2400" dirty="0">
                <a:effectLst/>
                <a:latin typeface="TH SarabunPSK" panose="020B0500040200020003" pitchFamily="34" charset="-34"/>
                <a:ea typeface="Calibri" panose="020F0502020204030204" pitchFamily="34" charset="0"/>
              </a:rPr>
              <a:t>5</a:t>
            </a:r>
            <a:r>
              <a:rPr lang="th-TH" sz="2400" dirty="0">
                <a:effectLst/>
                <a:latin typeface="TH SarabunPSK" panose="020B0500040200020003" pitchFamily="34" charset="-34"/>
                <a:ea typeface="Calibri" panose="020F0502020204030204" pitchFamily="34" charset="0"/>
              </a:rPr>
              <a:t> ปีแล้ว ให้เกณฑ์มาฝึกอีกเป็น ช่วง ๆในระยะเวลาสั้นๆ และให้ปลดชราเมื่อมีอายุ </a:t>
            </a:r>
            <a:r>
              <a:rPr lang="en-US" sz="2400" dirty="0">
                <a:effectLst/>
                <a:latin typeface="TH SarabunPSK" panose="020B0500040200020003" pitchFamily="34" charset="-34"/>
                <a:ea typeface="Calibri" panose="020F0502020204030204" pitchFamily="34" charset="0"/>
              </a:rPr>
              <a:t>50</a:t>
            </a:r>
            <a:r>
              <a:rPr lang="th-TH" sz="2400" dirty="0">
                <a:effectLst/>
                <a:latin typeface="TH SarabunPSK" panose="020B0500040200020003" pitchFamily="34" charset="-34"/>
                <a:ea typeface="Calibri" panose="020F0502020204030204" pitchFamily="34" charset="0"/>
              </a:rPr>
              <a:t> ปี ปรากฏว่ามีไพร่สม</a:t>
            </a:r>
            <a:r>
              <a:rPr lang="th-TH" sz="2400" dirty="0">
                <a:effectLst/>
                <a:latin typeface="Calibri" panose="020F0502020204030204" pitchFamily="34" charset="0"/>
                <a:ea typeface="Calibri" panose="020F0502020204030204" pitchFamily="34" charset="0"/>
                <a:cs typeface="TH SarabunPSK" panose="020B0500040200020003" pitchFamily="34" charset="-34"/>
              </a:rPr>
              <a:t>มาสมัครกันมาก จนสามารถตั้งกองทหารขึ้นได้หลายกอง เช่น กองทหารม้า กองทหารช่าง เป็นต้น </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6190571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67544" y="935880"/>
            <a:ext cx="7499176" cy="5805488"/>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ต่อมาจึงเปลี่ยนแปลงจากการสมัครทหารม้ามาเป็นการเกณฑ์ทหารเข้ากองทัพ ประจำการโดยทรงจัดตั้ง กรมยุธนา</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ธิ</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การ ขึ้นก่อนในปี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2430</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เพื่อทำหน้าที่เกี่ยวกับเรื่อง การทหารโดยเฉพาะ ต่อมาในปี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2435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กรมยุธนา</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ธิ</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การจึงขึ้นกับกระทรวงกลาโหม และใน 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2437</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ก็ทรงแยกหน้าที่ฝ่ายทหารกับฝ่ายพลเรือนออกจากกัน ในปี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2442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ทรงประกาศให้เลกทุกคนที่ไม่ได้เป็นทหารเป็นเลกคงเมืองสังกัดหัวเมืองที่เลกนั้นตั้งถิ่นฐานอยู่ ซึ่ง เป็นการโอนการควบคุมจากมูลนายไปยังเจ้าพนักงานท้องถิ่นและให้รับเงินเดือนตามระบบ ราชการแบบใหม่ด้วย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ในปี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2443</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ทรงประกาศให้มีการจ่ายเงินตอบแทนให้กับการเกณฑ์แรงงาน สิ่งของ หรือสัตว์พาหนะจากราษฎร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ถ้าการเกณฑ์นั้นมิใช่เพื่อการป้องกันประเทศ การรักษา ความสุงบเรียบร้อย หรือเพื่อการสาธารณูปโภค และทรงผ่อนผันภาระของไพรหลวงโดยออก พระราชบัญญัติเก็บเงินค่าราชการ ร.ศ.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120</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ลดอัตราจาก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18</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บาท เป็น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6</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บาทต่อปี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2255513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268760"/>
            <a:ext cx="7560840" cy="4525962"/>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ในปี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2448</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ทรงตราพระราชบัญญัติลักษณะการเกณฑ์ทหาร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ร.ศ.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124</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เพื่อ เปลี่ยนแปลงจากการสมัครมาเป็นการเกณฑ์ทหารประจำการด้วยวิธีการคัดเลือก ซึ่งเมื่อประจำ การครบ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ปีแล้วจะได้รับการปลดเป็นทหารกองหนุนและไม่ต้องเสียเงินค่าราชการอีกต่อไป ตลอดชีวิต คนที่ไม่ได้รับการคัดเลือกเป็นทหารในปีนั้นจะเสียเงินราชการแทนหรือรอไปคัด เลือกในปีหน้าก็ได้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การเปลี่ยนแปลงระบบไพร่เช่นนี้ทำให้ระบบไพร่ค่อยหมดไป ราษฎรทั้ง หลายก็เป็นอิสระแก่ตัวมากขึ้น</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เมื่อคนสามารถประกอบอาชีพได้อย่างอิสระ ทำให้ทางราชการ ได้ผลผลิตเพิ่มมากขึ้นตามความต้องการของตลาดการค้าทั้งภายในและภายนอกประเทศ เป็น ผลให้เศรษฐกิจโดยรวมของประเทศดีขึ้น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3113798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1340768"/>
            <a:ext cx="7643192" cy="5088607"/>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นอกจากการปฏิรูปสังคมในด้านต่าง ๆ ดังกล่าวมาข้างต้นนี้แล้ว พระบาทสมเด็จ พระจุลจอมเกล้าเจ้าอยู่หัวยังทรงริเริ่มดำเนินการปฏิรูปและพัฒนาประเทศในด้านอื่นพร้อม ๆ กันไปด้วย เช่นทรงปฏิรูปการศึกษาเพื่อให้คนไทยมีระบบการศึกษา มีภาษาที่เป็นเอกลักษณ์ของชาติเหมือนกันทั่วทั้งพระราชอาณาจักรรวมทั้งในหัวเมืองที่เป็นประเทศราชด้วย การปรับปรุงประเพณีวัฒนธรรมบางประการให้เหมาะสม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มีการปรับปรุงระบบเงินตรา คล้องกับระบบการค้ากับต่างประเทศ</a:t>
            </a:r>
            <a:r>
              <a:rPr lang="th-TH" sz="2400" dirty="0">
                <a:effectLst/>
                <a:latin typeface="Calibri" panose="020F0502020204030204" pitchFamily="34" charset="0"/>
                <a:ea typeface="Calibri" panose="020F0502020204030204" pitchFamily="34" charset="0"/>
                <a:cs typeface="TH SarabunPSK" panose="020B0500040200020003" pitchFamily="34" charset="-34"/>
              </a:rPr>
              <a:t> มีการจัดตั้งธนาคารพานิชย์ พัฒนาด้านเกษตรจาก ผลิตเพื่อการยังชีพในครัวเรือนมาเป็นการผลิตเพื่อการค้า มีการขุดคูคลองเพื่อประโยชน ด้านการคมนาคมขนส่ง และด้านการชลประทานเพื่อควบคุมให้มีน้ำทำนาทำการเกษตร ตลอดปี มีการสร้างทางรถไฟ ซึ่งแม้ว่าจุดประสงค์คือเพื่อความรวดเร็วในการเคลื่อนย้าย ทหารไปทางมณฑลอีสาน และมณฑลพายัพ แต่ก็เกิดผลทางเศรษฐกิจด้วยคือการก่อสร้าง ทางรถไฟได้ขยายพื้นที่ทำการเกษตรและมีทางเข้าไปยังแหล่งแร่ธาตุ แหล่งทรัพยากร ธรรม ชาติที่มีค่า สามารถขนส่งออกมาเป็นสินค้าเกิดประโยชน์ในทางเศรษฐกิจอีกทางหนึ่งด้วย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42770791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124744"/>
            <a:ext cx="7499176" cy="5376639"/>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จะเห็นได้ว่า ในรัชสมัยของพระบาทสุมเด็จพระจุลจอมเกล้า</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เจ้าอยู่หัว พระองค์ได้ ทรงปฏิรูปการปกครอง การเศรษฐกิจ และสังคมในทุก ๆ ด้าน เพื่อนำประเทศไปสู่ความเป็นรัฐ ชาติสมัยใหม่ที่มีเอกภาพด้านการปกครอง มีความเจริญก้าวหน้าทางด้านสังคมเพื่อเผชิญกับ วิกฤติการณ์จากลัทธิล่าอาณานิคมของจักรวรรดินิยมตะวันตก โดยเฉพาะการ</a:t>
            </a:r>
            <a:r>
              <a:rPr lang="th-TH" sz="2400" dirty="0">
                <a:effectLst/>
                <a:latin typeface="Calibri" panose="020F0502020204030204" pitchFamily="34" charset="0"/>
                <a:ea typeface="Calibri" panose="020F0502020204030204" pitchFamily="34" charset="0"/>
                <a:cs typeface="TH SarabunPSK" panose="020B0500040200020003" pitchFamily="34" charset="-34"/>
              </a:rPr>
              <a:t>ปฏิรูปการปก ครองนั้น ได้ทรงรวมศูนย์อำนาจเข้าสู่ส่วนกลางและปรับปรุงโครงสร้างของระบบการบริหาร ราชการทั้งในส่วนกลางและในส่วนภูมิภาค รวมทั้งทรงริเริ่มให้มีการปกครองส่วนท้องถิ่นเพื่อ ส่งเสริมให้พลเมืองมีส่วนร่วมในการปกครองอันเป็นการวางรากฐานให้กับระบอบ ประชาธิปไตยต่าง ๆ เหล่านี้ล้วนแต่เป็นรากฐานสำคัญยิ่งต่อการปกครองและการบริหารราช การแผ่นดินของไทยในสมัยต่อมาจนถึงปัจจุบัน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00109052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052736"/>
            <a:ext cx="7355160" cy="5520655"/>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บทความแทรกทายเรื่องตอนบน เป็นบทสรุปเพื่อประกอบความเข้าใจที่ชัดเจนในหัวข้อ การใช้หลักกฎหมายมหาชนในการปฏิรูปในสมัยพระบาทสมเด็จพระจุลจอมเกล้าเจ้าอยู่ ชกาลที่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ซึ่งประเทศไทย หรือ ราชอาณาจักรสุยามในขณะนั้นยังอยู่ในการปกครอง สมบูรณาญาสิทธิราชย์ และเนื่องมาจากภัยจากการคุกคามของชาติตะวันตกในการล่าอาณานิคม ทำให้ราชอาณาจักรสยามต้องทำการปฏิรูปในทุก ๆ ด้าน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ทั้งทางสังคม ทาง เศรษฐกิจ และทางการปกครอง พระบาทสุมเด็จพระจุลจอมเกล้าเจ้าอยู่หัว ได้ทรงใช้กฎหมาย เป็นเครื่องมือในการใช้อำนาจรัฐจากศูนย์กลางที่กรุงเทพฯอันมีลักษณะเป็นกฎหมายมหาชน ทำการปฏิรูปดังกล่าว ทำให้ราชอาณาจักรสุยามมีความเป็นปึกแผ่นในลักษณะที่เป็นรัฐชาติ และการปฏิรูปของพระองค์ในครั้งนั้น ก็เป็นรากฐานของกฎหมายมหาชนในประเทศไทยมาจนถึงทุกวันนี้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6536949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395536" y="704676"/>
            <a:ext cx="7283152" cy="5448647"/>
          </a:xfrm>
        </p:spPr>
        <p:txBody>
          <a:bodyPr/>
          <a:lstStyle/>
          <a:p>
            <a:pPr indent="0" algn="ctr">
              <a:lnSpc>
                <a:spcPct val="107000"/>
              </a:lnSpc>
              <a:spcAft>
                <a:spcPts val="800"/>
              </a:spcAft>
              <a:buNone/>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พระบิดาแห่งกฎหมายมหาชน</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0" algn="ctr">
              <a:lnSpc>
                <a:spcPct val="107000"/>
              </a:lnSpc>
              <a:spcAft>
                <a:spcPts val="800"/>
              </a:spcAft>
              <a:buNone/>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ผศ.ดร.ภูริ</a:t>
            </a:r>
            <a:r>
              <a:rPr lang="th-TH" sz="2400" b="1" dirty="0" err="1">
                <a:effectLst/>
                <a:latin typeface="Calibri" panose="020F0502020204030204" pitchFamily="34" charset="0"/>
                <a:ea typeface="Calibri" panose="020F0502020204030204" pitchFamily="34" charset="0"/>
                <a:cs typeface="TH SarabunPSK" panose="020B0500040200020003" pitchFamily="34" charset="-34"/>
              </a:rPr>
              <a:t>ชญา</a:t>
            </a:r>
            <a:r>
              <a:rPr lang="th-TH" sz="2400" b="1" dirty="0">
                <a:effectLst/>
                <a:latin typeface="Calibri" panose="020F0502020204030204" pitchFamily="34" charset="0"/>
                <a:ea typeface="Calibri" panose="020F0502020204030204" pitchFamily="34" charset="0"/>
                <a:cs typeface="TH SarabunPSK" panose="020B0500040200020003" pitchFamily="34" charset="-34"/>
              </a:rPr>
              <a:t> วัฒนรุ่ง</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0" algn="ctr">
              <a:lnSpc>
                <a:spcPct val="107000"/>
              </a:lnSpc>
              <a:spcAft>
                <a:spcPts val="800"/>
              </a:spcAft>
              <a:buNone/>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คณะนิติศาสตร์ มหาวิทยาลัยรามคำแหง</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marL="0" indent="0" algn="thaiDist">
              <a:lnSpc>
                <a:spcPct val="107000"/>
              </a:lnSpc>
              <a:spcAft>
                <a:spcPts val="800"/>
              </a:spcAft>
              <a:buNone/>
            </a:pPr>
            <a:r>
              <a:rPr lang="th-TH" sz="2400" b="1" dirty="0">
                <a:latin typeface="Calibri" panose="020F0502020204030204" pitchFamily="34" charset="0"/>
                <a:ea typeface="Calibri" panose="020F0502020204030204" pitchFamily="34" charset="0"/>
                <a:cs typeface="TH SarabunPSK" panose="020B0500040200020003" pitchFamily="34" charset="-34"/>
              </a:rPr>
              <a:t>     </a:t>
            </a:r>
            <a:r>
              <a:rPr lang="th-TH" sz="2400" b="1" dirty="0">
                <a:effectLst/>
                <a:latin typeface="Calibri" panose="020F0502020204030204" pitchFamily="34" charset="0"/>
                <a:ea typeface="Calibri" panose="020F0502020204030204" pitchFamily="34" charset="0"/>
                <a:cs typeface="TH SarabunPSK" panose="020B0500040200020003" pitchFamily="34" charset="-34"/>
              </a:rPr>
              <a:t>ราชอาณาจักรสยาม</a:t>
            </a:r>
            <a:r>
              <a:rPr lang="en-US" sz="2400" b="1" dirty="0">
                <a:effectLst/>
                <a:latin typeface="TH SarabunPSK" panose="020B0500040200020003" pitchFamily="34" charset="-34"/>
                <a:ea typeface="Calibri" panose="020F0502020204030204" pitchFamily="34" charset="0"/>
                <a:cs typeface="Cordia New" panose="020B0304020202020204" pitchFamily="34" charset="-34"/>
              </a:rPr>
              <a:t>,</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ต้นพุทธศตวรรษที่ </a:t>
            </a:r>
            <a:r>
              <a:rPr lang="en-US" sz="2400" b="1" dirty="0">
                <a:effectLst/>
                <a:latin typeface="TH SarabunPSK" panose="020B0500040200020003" pitchFamily="34" charset="-34"/>
                <a:ea typeface="Calibri" panose="020F0502020204030204" pitchFamily="34" charset="0"/>
                <a:cs typeface="Cordia New" panose="020B0304020202020204" pitchFamily="34" charset="-34"/>
              </a:rPr>
              <a:t>24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b="1" u="sng" dirty="0">
                <a:effectLst/>
                <a:latin typeface="Calibri" panose="020F0502020204030204" pitchFamily="34" charset="0"/>
                <a:ea typeface="Calibri" panose="020F0502020204030204" pitchFamily="34" charset="0"/>
                <a:cs typeface="TH SarabunPSK" panose="020B0500040200020003" pitchFamily="34" charset="-34"/>
              </a:rPr>
              <a:t>สภาพสังคมทั่วไปก่อนการปฏิรูป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ยุคต้นแห่งกรุงรัตนโกสินทร์</a:t>
            </a:r>
            <a:r>
              <a:rPr lang="th-TH" sz="2400" dirty="0">
                <a:effectLst/>
                <a:latin typeface="Calibri" panose="020F0502020204030204" pitchFamily="34" charset="0"/>
                <a:ea typeface="Calibri" panose="020F0502020204030204" pitchFamily="34" charset="0"/>
                <a:cs typeface="TH SarabunPSK" panose="020B0500040200020003" pitchFamily="34" charset="-34"/>
              </a:rPr>
              <a:t> ราชอาณาจักรสยามมีลักษณะเป็นสังคมที่มีระบบการเมืองการปก ครองแบบกึ่งราชอาณาจักรโบราณ ระบบศักดินายังเป็นเครื่องมือในการกำหนดสถานะ หน้าที่ และความรับผิด ชอบของบุคคลในสังคม ระบบการปกครองยังเป็นระบอบจตุสดมภ์ ขุนนางยังคงได้รับค่าตอบแทนในระบบ “ถิ่นเมือง”กล่าวคือ การชักส่วนที่เป็นรายได้ของขุนนางก่อนส่งให้เมืองหลวง ไพร่และทาส ยังคงมีอยู่ โดย เฉพาะไพร่นั้น ถือได้ว่าเป็นฐานอำนาจทางการเมือง</a:t>
            </a:r>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59342351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99592" y="1364729"/>
            <a:ext cx="7385992" cy="5376639"/>
          </a:xfrm>
        </p:spPr>
        <p:txBody>
          <a:bodyPr/>
          <a:lstStyle/>
          <a:p>
            <a:pPr marL="0" indent="0" algn="thaiDist">
              <a:buNone/>
            </a:pPr>
            <a:r>
              <a:rPr lang="th-TH" sz="2400" dirty="0">
                <a:effectLst/>
                <a:latin typeface="Calibri" panose="020F0502020204030204" pitchFamily="34" charset="0"/>
                <a:ea typeface="Calibri" panose="020F0502020204030204" pitchFamily="34" charset="0"/>
                <a:cs typeface="TH SarabunPSK" panose="020B0500040200020003" pitchFamily="34" charset="-34"/>
              </a:rPr>
              <a:t>และเป็นฐานกำลังทางเศรษฐกิจที่สำคัญที่สุดของสังคม ระบบการเมืองการปกครองของกรุงรัตนโกสินทร์ในยุคต้นๆ ถือได้ว่า มีประสิทธิภาพในการแก้ปัญหาของ สังคมได้ดี ในระดับหนึ่ง แต่หลังจาก ปีพุทธศักราช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2560</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เป็นต้นมา มีสาเหตุอย่างน้อย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3</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ประการด้วยกัน ที่ทำ เหราชอาณาจักรสุยามประสบกับปัญหาใหม่ๆซึ่งระบบการเมืองการปกครองที่ดำเนินมาแบบเดิมนั้นไม่สามารถจะแก้ปัญหาเหล่านั้นได้ด้วยดี ราชอาณาจักรสยามจึงจำเป็นต้องทำการปฏิรูปขนานใหญ่ทั้งทางด้าน เมือง การปกครองและด้านสังคม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24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dirty="0">
                <a:solidFill>
                  <a:schemeClr val="tx1"/>
                </a:solidFill>
              </a:rPr>
              <a:t>ต่อ...</a:t>
            </a:r>
          </a:p>
        </p:txBody>
      </p:sp>
    </p:spTree>
    <p:extLst>
      <p:ext uri="{BB962C8B-B14F-4D97-AF65-F5344CB8AC3E}">
        <p14:creationId xmlns:p14="http://schemas.microsoft.com/office/powerpoint/2010/main" val="67747057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1052736"/>
            <a:ext cx="7643192" cy="5376639"/>
          </a:xfrm>
        </p:spPr>
        <p:txBody>
          <a:bodyPr/>
          <a:lstStyle/>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สาเหตุประการแรก คือ ปัญหาที่เป็นผลกระทบมาจากการเปลี่ยนแปลงระบบการผลิตและระบบ เศรษฐกิจ ฐานอำนาจทางเศรษฐกิจเปลี่ยนจากอำนาจในการควบคุมกำลังคนในระบบไพร่ ไปเป็นทรัพย์สิน หรือความมั่งคั่งอันเป็นตัวเงินที่ได้มาจาก</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การทำ</a:t>
            </a:r>
            <a:r>
              <a:rPr lang="th-TH" sz="2400" dirty="0">
                <a:effectLst/>
                <a:latin typeface="Calibri" panose="020F0502020204030204" pitchFamily="34" charset="0"/>
                <a:ea typeface="Calibri" panose="020F0502020204030204" pitchFamily="34" charset="0"/>
                <a:cs typeface="TH SarabunPSK" panose="020B0500040200020003" pitchFamily="34" charset="-34"/>
              </a:rPr>
              <a:t>ธุระกิจการค้าและการครอบครองทรัพยากรทางเศรษฐกิจ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สาเหตุประการที่สุอง คือ การเกิดชนชั้นใหม่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กลุ่ม ได้แก่ กลุ่มชาวนาชาวไร่อิสุระ กับ กลุ่มแรงงาน จีนอพยพในเขตเมือง ซึ่งชนชั้นเกิดใหม่ทั้งสองกลุ่มนี้เติบโตนอกระบบศักดินา และส่งผลกระทบต่อระบบ บริหารราชการแผ่นดิน และระบบเศรษฐกิจแบบดั้งเดิม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dirty="0">
                <a:effectLst/>
                <a:latin typeface="Calibri" panose="020F0502020204030204" pitchFamily="34" charset="0"/>
                <a:ea typeface="Calibri" panose="020F0502020204030204" pitchFamily="34" charset="0"/>
                <a:cs typeface="TH SarabunPSK" panose="020B0500040200020003" pitchFamily="34" charset="-34"/>
              </a:rPr>
              <a:t>สาเหตุประการที่สาม คือ การเผชิญกับการแผ่อิทธิพลของจักรวรรดินิยมตะวันตกนักล่าอาณานิคม ที่ กำลังแผ่อิทธิพลครอบคลุมภูมิภาค</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เอเซีย</a:t>
            </a:r>
            <a:r>
              <a:rPr lang="th-TH" sz="2400" dirty="0">
                <a:effectLst/>
                <a:latin typeface="Calibri" panose="020F0502020204030204" pitchFamily="34" charset="0"/>
                <a:ea typeface="Calibri" panose="020F0502020204030204" pitchFamily="34" charset="0"/>
                <a:cs typeface="TH SarabunPSK" panose="020B0500040200020003" pitchFamily="34" charset="-34"/>
              </a:rPr>
              <a:t>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262013208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980728"/>
            <a:ext cx="7427168" cy="5448647"/>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สาเหตุประการแรก แต่เดิมมานั้น ไพร่และทาส ถือได้ว่าเป็นระบบการควบคุมกำลังคน ซึ่งเป็นฐาน ของอำนาจทางการเมืองและเป็นฐานอำนาจในการผลิต แต่ด้วยความเจริญก้าวหน้าทางวิทยาศาสตร์และความ ก้าวหน้าในการเดินเรือทำให้การค้าของโลกเจริญเฟื่องฟูขึ้นอย่างมาก ความจริง การเปลี่ยนแปลงนี้ได้เกิดขึ้นมา ก่อนแล้ว แต่เห็นได้ชัดเจนนับตั้งแต่ 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2360</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เป็นต้นมา ฐานอำนาจทางการเมือง และฐานอำนาจทาง เศรษฐกิจจึงเปลี่ยนย้าย จากการควบคุมกำลังคนในระบบไพร่มาเป็นความมั่งคั่งที่เกิดจาก</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การทำ</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ธุระกิจการค้า และการครอบครองทรัพยากรทางเศรษฐกิจ ตลาดการค้าที่ใหญ่ที่สุดและสำคัญที่สุดของราชอาณาจักรสุยามใน สมัยนั้น ก็คือ จีน นอกนั้นก็มีการค้าตามเมืองท่าชายฝั่งมหาสมุทรอินเดียอยู่บ้าง แต่ว่า ความผันผวนของเหตุ การณ์ทางการเมืองภายใน จีน อันเกิดจากกบฏได้ผึ้ง ทำให้การค้าระหว่างสุยามกับจีน ลดลงอย่างมากนับตั้งแต่ 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2380</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เป็นต้นมา ผลที่เกิดตามมาคือ ทั้งพระมหากษัตริย์ และขุนนางสุยามต่างก็มีฐานะอ่อนแอลง การ แข่งขันกันเพื่อส่วนแบ่งของรายได้ที่ลดลงนั้นจึงทวีความรุนแรงมากยิ่งขึ้น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578677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57200" y="836712"/>
            <a:ext cx="7715200" cy="5592663"/>
          </a:xfrm>
        </p:spPr>
        <p:txBody>
          <a:bodyPr/>
          <a:lstStyle/>
          <a:p>
            <a:pPr indent="457200" algn="thaiDist">
              <a:lnSpc>
                <a:spcPct val="107000"/>
              </a:lnSpc>
              <a:spcAft>
                <a:spcPts val="800"/>
              </a:spcAft>
            </a:pPr>
            <a:r>
              <a:rPr lang="th-TH" sz="2600" b="1" dirty="0">
                <a:effectLst/>
                <a:latin typeface="TH Sarabun New" panose="020B0500040200020003" pitchFamily="34" charset="-34"/>
                <a:ea typeface="Calibri" panose="020F0502020204030204" pitchFamily="34" charset="0"/>
                <a:cs typeface="+mj-cs"/>
              </a:rPr>
              <a:t>2) การปกครองแบบกระจายอำนาจ</a:t>
            </a:r>
            <a:r>
              <a:rPr lang="th-TH" sz="2600" dirty="0">
                <a:effectLst/>
                <a:latin typeface="TH Sarabun New" panose="020B0500040200020003" pitchFamily="34" charset="-34"/>
                <a:ea typeface="Calibri" panose="020F0502020204030204" pitchFamily="34" charset="0"/>
                <a:cs typeface="+mj-cs"/>
              </a:rPr>
              <a:t> ต่อมาเมื่ออาณาจักรพัฒนาอาณาเขตกว้างขวาง มากขึ้น มีผู้คนพลเมืองมากขึ้น ราชกิจของพ่อขุนย่อมมากขึ้น </a:t>
            </a:r>
            <a:r>
              <a:rPr lang="th-TH" sz="2600" dirty="0">
                <a:solidFill>
                  <a:srgbClr val="FF0000"/>
                </a:solidFill>
                <a:effectLst/>
                <a:latin typeface="TH Sarabun New" panose="020B0500040200020003" pitchFamily="34" charset="-34"/>
                <a:ea typeface="Calibri" panose="020F0502020204030204" pitchFamily="34" charset="0"/>
                <a:cs typeface="+mj-cs"/>
              </a:rPr>
              <a:t>ดังนั้นความใกล้ชิดสนิทสนม ย่อมลดลง </a:t>
            </a:r>
            <a:r>
              <a:rPr lang="th-TH" sz="2600" dirty="0">
                <a:effectLst/>
                <a:latin typeface="TH Sarabun New" panose="020B0500040200020003" pitchFamily="34" charset="-34"/>
                <a:ea typeface="Calibri" panose="020F0502020204030204" pitchFamily="34" charset="0"/>
                <a:cs typeface="+mj-cs"/>
              </a:rPr>
              <a:t>จึงจำเป็นต้องใช้นโยบายกระจายอำนาจปกครองไปตามหัวเมืองต่าง ๆเพื่อปกครอง ดูแลบ้านเมืองที่อยู่ห่างไกลออกไป </a:t>
            </a:r>
            <a:endParaRPr lang="en-US" sz="2600" dirty="0">
              <a:effectLst/>
              <a:latin typeface="TH Sarabun New" panose="020B0500040200020003" pitchFamily="34" charset="-34"/>
              <a:ea typeface="Calibri" panose="020F0502020204030204" pitchFamily="34" charset="0"/>
              <a:cs typeface="+mj-cs"/>
            </a:endParaRPr>
          </a:p>
          <a:p>
            <a:pPr indent="457200" algn="thaiDist">
              <a:lnSpc>
                <a:spcPct val="107000"/>
              </a:lnSpc>
              <a:spcAft>
                <a:spcPts val="800"/>
              </a:spcAft>
            </a:pPr>
            <a:r>
              <a:rPr lang="th-TH" sz="2600" dirty="0">
                <a:effectLst/>
                <a:latin typeface="TH Sarabun New" panose="020B0500040200020003" pitchFamily="34" charset="-34"/>
                <a:ea typeface="Calibri" panose="020F0502020204030204" pitchFamily="34" charset="0"/>
                <a:cs typeface="+mj-cs"/>
              </a:rPr>
              <a:t>การแบ่งเขตปกครองในท้องถิ่นนั้น ปรากฏหลักฐานในจารึกว่ามีการแบ่งเบา “บ้าน” ซึ่งคงจะ</a:t>
            </a:r>
            <a:r>
              <a:rPr lang="th-TH" sz="2600" dirty="0">
                <a:solidFill>
                  <a:srgbClr val="FF0000"/>
                </a:solidFill>
                <a:effectLst/>
                <a:latin typeface="TH Sarabun New" panose="020B0500040200020003" pitchFamily="34" charset="-34"/>
                <a:ea typeface="Calibri" panose="020F0502020204030204" pitchFamily="34" charset="0"/>
                <a:cs typeface="+mj-cs"/>
              </a:rPr>
              <a:t>หมายถึง "หมู่บ้าน” เช่น บ้าน</a:t>
            </a:r>
            <a:r>
              <a:rPr lang="th-TH" sz="2600" dirty="0">
                <a:effectLst/>
                <a:latin typeface="TH Sarabun New" panose="020B0500040200020003" pitchFamily="34" charset="-34"/>
                <a:ea typeface="Calibri" panose="020F0502020204030204" pitchFamily="34" charset="0"/>
                <a:cs typeface="+mj-cs"/>
              </a:rPr>
              <a:t>ไผ่ล้อม บ้านสุกพร้อม เป็นต้น และมีการ หลายๆ หมู่บ้านเป็น "ตำบล” ด้วย เช่น "ตำบลบลกาวขอน” เป็นต้น </a:t>
            </a:r>
            <a:endParaRPr lang="en-US" sz="2600" dirty="0">
              <a:effectLst/>
              <a:latin typeface="TH Sarabun New" panose="020B0500040200020003" pitchFamily="34" charset="-34"/>
              <a:ea typeface="Calibri" panose="020F0502020204030204" pitchFamily="34" charset="0"/>
              <a:cs typeface="+mj-cs"/>
            </a:endParaRPr>
          </a:p>
          <a:p>
            <a:pPr indent="457200" algn="thaiDist">
              <a:lnSpc>
                <a:spcPct val="107000"/>
              </a:lnSpc>
              <a:spcAft>
                <a:spcPts val="800"/>
              </a:spcAft>
            </a:pPr>
            <a:r>
              <a:rPr lang="th-TH" sz="2600" dirty="0">
                <a:solidFill>
                  <a:srgbClr val="FF0000"/>
                </a:solidFill>
                <a:effectLst/>
                <a:latin typeface="TH Sarabun New" panose="020B0500040200020003" pitchFamily="34" charset="-34"/>
                <a:ea typeface="Calibri" panose="020F0502020204030204" pitchFamily="34" charset="0"/>
                <a:cs typeface="+mj-cs"/>
              </a:rPr>
              <a:t>การกระจายอำนาจปกครองเป็นหัวเมืองระดับต่าง </a:t>
            </a:r>
            <a:r>
              <a:rPr lang="th-TH" sz="2600" dirty="0">
                <a:effectLst/>
                <a:latin typeface="TH Sarabun New" panose="020B0500040200020003" pitchFamily="34" charset="-34"/>
                <a:ea typeface="Calibri" panose="020F0502020204030204" pitchFamily="34" charset="0"/>
                <a:cs typeface="+mj-cs"/>
              </a:rPr>
              <a:t>ๆนี้มีผลดีตรงที่ทำให้บ้าน เมืองเจริญเร็วขึ้นเพราะสามารถปกครองดูแลได้อย่างทั่วถึง แต่ข้อเสียคือ หากผู้ปกครองใน </a:t>
            </a:r>
            <a:r>
              <a:rPr lang="th-TH" sz="2600" dirty="0">
                <a:solidFill>
                  <a:srgbClr val="FF0000"/>
                </a:solidFill>
                <a:effectLst/>
                <a:latin typeface="TH Sarabun New" panose="020B0500040200020003" pitchFamily="34" charset="-34"/>
                <a:ea typeface="Calibri" panose="020F0502020204030204" pitchFamily="34" charset="0"/>
                <a:cs typeface="+mj-cs"/>
              </a:rPr>
              <a:t>ราชธานีไม่ทรงมีพระบรมเดชานุภาพเพียงพอ </a:t>
            </a:r>
            <a:r>
              <a:rPr lang="th-TH" sz="2600" dirty="0">
                <a:effectLst/>
                <a:latin typeface="TH Sarabun New" panose="020B0500040200020003" pitchFamily="34" charset="-34"/>
                <a:ea typeface="Calibri" panose="020F0502020204030204" pitchFamily="34" charset="0"/>
                <a:cs typeface="+mj-cs"/>
              </a:rPr>
              <a:t>บรรดาหัวเมืองต่าง ๆก็จะพากันแยกตัวออกเป็นอิสุระทันที ทำให้เสถียรภาพของอาณาจักรไม่มั่นคงยืนยาว </a:t>
            </a:r>
            <a:endParaRPr lang="en-US" sz="2600" dirty="0">
              <a:effectLst/>
              <a:latin typeface="TH Sarabun New" panose="020B0500040200020003" pitchFamily="34" charset="-34"/>
              <a:ea typeface="Calibri" panose="020F0502020204030204" pitchFamily="34" charset="0"/>
              <a:cs typeface="+mj-cs"/>
            </a:endParaRPr>
          </a:p>
          <a:p>
            <a:pPr eaLnBrk="1" hangingPunct="1"/>
            <a:endParaRPr lang="th-TH" altLang="th-TH" sz="2600" dirty="0">
              <a:latin typeface="TH Sarabun New" panose="020B0500040200020003" pitchFamily="34" charset="-34"/>
              <a:cs typeface="TH Sarabun New" panose="020B0500040200020003" pitchFamily="34" charset="-34"/>
            </a:endParaRPr>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extLst>
      <p:ext uri="{BB962C8B-B14F-4D97-AF65-F5344CB8AC3E}">
        <p14:creationId xmlns:p14="http://schemas.microsoft.com/office/powerpoint/2010/main" val="53196921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27584" y="1268760"/>
            <a:ext cx="7211144" cy="5304631"/>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ส่วนสาเหตุประการที่สุองที่เกิดจาก การเกิดของชนชั้นใหม่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กลุ่ม นั้น เฉพาะเรื่อง กลุ่มชาวนาชาวไร่ อิสระ มีสาเหตุมาจาก การค้าข้าวที่เพิ่มปริมาณความต้องการมากขึ้นนับตั้งแต่ปี พ.ศ.</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2410</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เป็นต้นมา เมื่อความ ต้องการข้าวสุยามของตลาดโลกมีมากขึ้น พื้นที่เพาะปลูกข้าวก็ขยายมากขึ้น การปลูกข้าวนี้เองที่ได้ดึงเอาไพร่ และทาสุออกจากระบบเกณฑ์แรงงานตามระบบไพร่ดั้งเดิม และกระบวนการนี้ก็ได้สร้างสังคมของคนกลุ่มใหม่ ขึ้นมาในชนบท อันได้แก่ กลุ่มชาวนาชาวไร่อิสระผู้บุกเบิกที่ดินทำกินห่างออกไปจากปริมณฑลโดยรอบ กรุงเทพฯ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54282131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124744"/>
            <a:ext cx="7355160" cy="5390058"/>
          </a:xfrm>
        </p:spPr>
        <p:txBody>
          <a:bodyPr/>
          <a:lstStyle/>
          <a:p>
            <a:pPr algn="thaiDist"/>
            <a:r>
              <a:rPr lang="th-TH" sz="2400" dirty="0">
                <a:solidFill>
                  <a:srgbClr val="000000"/>
                </a:solidFill>
                <a:effectLst/>
                <a:latin typeface="Calibri" panose="020F0502020204030204" pitchFamily="34" charset="0"/>
                <a:ea typeface="Calibri" panose="020F0502020204030204" pitchFamily="34" charset="0"/>
                <a:cs typeface="TH SarabunPSK" panose="020B0500040200020003" pitchFamily="34" charset="-34"/>
              </a:rPr>
              <a:t>เมื่อการปลูกข้าวกลายเป็นเรื่องสำคัญขึ้นมา ที่ดิน ก็กลายเป็นทรัพยากรอันมีค่า จึงเกิดการแข่งขันเพื่อ ควบคุมที่ดินที่จะใช้ในการปลูกข้าว มีการขุดคูคลองเพื่อการทดน้ำทำนาโดยกลุ่มขุนนาง เพื่อถือสิทธิในที่ดิน ริมฝั่งคลอง ซึ่งแน่นอนว่าเป็นการหวังผลในเรื่องการเช่าที่ดินเพื่อทำนา และหวังผลในการควบคุมผลผลิตข้าว จาก</a:t>
            </a:r>
            <a:r>
              <a:rPr lang="th-TH" sz="2400" dirty="0" err="1">
                <a:solidFill>
                  <a:srgbClr val="000000"/>
                </a:solidFill>
                <a:effectLst/>
                <a:latin typeface="Calibri" panose="020F0502020204030204" pitchFamily="34" charset="0"/>
                <a:ea typeface="Calibri" panose="020F0502020204030204" pitchFamily="34" charset="0"/>
                <a:cs typeface="TH SarabunPSK" panose="020B0500040200020003" pitchFamily="34" charset="-34"/>
              </a:rPr>
              <a:t>การทำ</a:t>
            </a:r>
            <a:r>
              <a:rPr lang="th-TH" sz="2400" dirty="0">
                <a:solidFill>
                  <a:srgbClr val="000000"/>
                </a:solidFill>
                <a:effectLst/>
                <a:latin typeface="Calibri" panose="020F0502020204030204" pitchFamily="34" charset="0"/>
                <a:ea typeface="Calibri" panose="020F0502020204030204" pitchFamily="34" charset="0"/>
                <a:cs typeface="TH SarabunPSK" panose="020B0500040200020003" pitchFamily="34" charset="-34"/>
              </a:rPr>
              <a:t>นาอีกด้วย ซึ่งทั้งค่าเช่านาและมูลค่าของผลผลิตข้าวจากที่นาก็คือ แหล่งรายได้อันมหาศาลของขุน นางนั่นเองสถานะการณ์เช่นนี้กระทบต่อฐานะของพระมหากษัตริย์ จึงมีการพยายามยบอก เพลผลผลิตอันเป็นที่มาของรายได้ของกลุ่มขุนนางที่เป็นเจ้าของที่ดินขนาดใหญ่ พร้อมกันนั้น ราชสำนักก็</a:t>
            </a:r>
            <a:r>
              <a:rPr lang="th-TH" sz="2400" dirty="0">
                <a:effectLst/>
                <a:latin typeface="Calibri" panose="020F0502020204030204" pitchFamily="34" charset="0"/>
                <a:ea typeface="Calibri" panose="020F0502020204030204" pitchFamily="34" charset="0"/>
                <a:cs typeface="TH SarabunPSK" panose="020B0500040200020003" pitchFamily="34" charset="-34"/>
              </a:rPr>
              <a:t>พยายามส่งเสริมกระบวนการบุกเบิกออกไปจับจองที่ดินทำกินของชาวนาชาวไร่อิสุระ โดยกระทำควบคู่ไปกับ ซึ่งรัดกวดขันในการเก็บภาษี และควบคู่ไปกับความพยายามในการเปลี่ยนมาตราการจากการเกณฑ์แรงงานไพร่ มาเป็นการจ่ายเงินให้กับรัฐแทน ในรูปของเงินรัชชูปการ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51918956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1038436" y="1484784"/>
            <a:ext cx="7067128" cy="4525962"/>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สังคมของชาวนาชาวไร่อิสุระเหล่านี้ มีการพัฒนาวัฒนธรรมขึ้นในกลุ่มของตนเอง มีความรักในความ มอิสุระของชุมชน มีความเชื่อมโยงเกี่ยวข้องสัมพันธ์กับหมู่บ้านที่เกิดขึ้นใหม่ๆจากการขยายตัวของบรรดา ครอบครัวชาวนาชาวไร่ในรูปแบบของ “ความเป็นพี่น้องกัน” หรือไม่ก็โดยความเชื่อในเรื่อง “การเป็นคนบ้าน เดียวกัน” ดังนั้น ความพยายามของรัฐที่จะเข้าไปควบคุมและมีอำนาจเหนือชุมชนชาวนาชาวไร่อิสุระในเขตบุก เบิกซึ่งเป็นชนบทห่างไกล ในระยะแรกๆจึงเกิดการต่อต้าน เพราะถูกมองว่าเป็นการแทรกแซงของรัฐบาลที่ กรุงเทพฯ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6759628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63588" y="1412776"/>
            <a:ext cx="7416824" cy="4525962"/>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ในปัญหาเรื่องนี้ จะเห็นได้ว่า ในเขตพื้นที่หัวเมืองห่างไกล โดยเฉพาะหัวเมืองประเทศราช หรือพื้นที่ที่ มีอิทธิพลของศูนย์อำนาจอื่นด้วยนอกจากการสวามิภักดิ์ต่อราชอาณาจักรสุยาม จะ ปรากฏว่ามีการต่อต้าน ของกลุ่มชาวนาชาวไร่อิสุระที่เป็นการประท้วงอย่างมีการจัดตั้ง ซึ่งหลายแห่งมีความรุนแรงถึงขั้นเป็นกบฏ ที่ ต้องทำการปราบปรามด้วยกำลังทหาร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40821474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1074440" y="1196752"/>
            <a:ext cx="6995120" cy="5232623"/>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ส่วนปัญหาจากกลุ่มแรงงานชาวจีนอพยพในเขตเมืองนั้น มีสาเหตุมาจากนโยบายของราชสำนักสุยาม นั่นเองที่ให้ผู้ค้าชาวต่างประเทศโดยเฉพาะชาวจีนเป็นผู้ทำการค้า เพราะพ่อค้าเหล่านี้มีความสัมพันธ์และมีเครือ ข่ายทางการค้าอยู่แล้ว นอกจากกนี้ ระบบเจ้าภาษีนายอากรซึ่งใช้วิธีการประมูล ก็ตกอยู่ในมือของชาวจีนเป็น ส่วนใหญ่ ประกอบกับการหลั่งไหลเข้ามาของชาวจีนอพยพ ได้ทวีจำนวนมากขึ้นนับแสนๆคน ทำให้เกิดการ จัดตั้งกลุ่มของตนเองขึ้นมา เพื่อใช้อิทธิพลของกลุ่มในการสรรหารายได้จากแหล่งรายได้ต่าง ๆ อิทธิพลของ กลุ่มชาวจีนอพยพซึ่งสมัยนั้นเรียกว่า “อั้งยี่ “มีมากจนต้องเป็นที่ระแวดระวังว่า อาจก่อจลาจลและยึดกรุงเทพฯ ได้ แม้กระทั่งธระกิจบางอย่างที่อาศัยแรงงานชาวจีนก็วิตกว่าอาจมีการนัดหยุดงานที่จะส่งผลกระทบต่อธุระกิจนั้น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72652284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58416" y="1052736"/>
            <a:ext cx="7427168" cy="5520655"/>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สาเหตุประการที่สาม คือ เรื่องการแผ่อิทธิพลของจักรวรรดินิยมนักล่าอาณานิคม นั้น ก็นับว่าเป็นภัย คุกคามที่สำคัญ ซึ่งราชอาณาจักรสุยามกำลังเผชิญอยู่เฉพาะหน้า เพราะว่า บรรดาประเทศต่าง ๆรอบข้างนั้น ต่าง ก็ตกเป็นอาณานิคมของชาติตะวันตกโดยเฉพาะ อังกฤษ และฝรั่งเศสุไปหมดสิ้น แม้กระทั่ง จีน แม้ว่า กรณีของ จนนั้นจะไม่ถึงกับสุญเสียเอกราช แต่จีนก็ถูกบังคับให้เปิดเมืองท่า และสูญเสียอำนาจการปกครองในพื้นที่บาง แห่งไป ในภูมิภาคเอเชียนี้ คงมีเพียง ราชอาณาจักรสุยาม กับ ญี่ปุ่นเท่านั้นที่ยังคงรักษาเอกราชไว้ได้ ทั้งนี้ ก็ ควย นโยบายเปิดประเทศและการรับเอาอารยธรรมตะวันตกมาทำการปรับปรุงกิจการภายในประเทศ ให้มี ความเจริญก้าวหน้าขึ้นนั่นเอง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34415320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428423" y="637964"/>
            <a:ext cx="7571184" cy="5376639"/>
          </a:xfrm>
        </p:spPr>
        <p:txBody>
          <a:bodyPr/>
          <a:lstStyle/>
          <a:p>
            <a:pPr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ต้นพุทธศตวรรษที่ </a:t>
            </a:r>
            <a:r>
              <a:rPr lang="en-US" sz="2400" b="1" dirty="0">
                <a:effectLst/>
                <a:latin typeface="TH SarabunPSK" panose="020B0500040200020003" pitchFamily="34" charset="-34"/>
                <a:ea typeface="Calibri" panose="020F0502020204030204" pitchFamily="34" charset="0"/>
                <a:cs typeface="Cordia New" panose="020B0304020202020204" pitchFamily="34" charset="-34"/>
              </a:rPr>
              <a:t>25 , </a:t>
            </a:r>
            <a:r>
              <a:rPr lang="th-TH" sz="2400" b="1" dirty="0">
                <a:effectLst/>
                <a:latin typeface="TH SarabunPSK" panose="020B0500040200020003" pitchFamily="34" charset="-34"/>
                <a:ea typeface="Calibri" panose="020F0502020204030204" pitchFamily="34" charset="0"/>
                <a:cs typeface="Cordia New" panose="020B0304020202020204" pitchFamily="34" charset="-34"/>
              </a:rPr>
              <a:t>แผ่นดินสยามสมัยพระพุทธเจ้าหลวง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การปฏิรูปครั้งใหญ่</a:t>
            </a:r>
            <a:r>
              <a:rPr lang="th-TH" sz="2400" dirty="0">
                <a:effectLst/>
                <a:latin typeface="Calibri" panose="020F0502020204030204" pitchFamily="34" charset="0"/>
                <a:ea typeface="Calibri" panose="020F0502020204030204" pitchFamily="34" charset="0"/>
                <a:cs typeface="TH SarabunPSK" panose="020B0500040200020003" pitchFamily="34" charset="-34"/>
              </a:rPr>
              <a:t>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indent="457200" algn="thaiDist">
              <a:lnSpc>
                <a:spcPct val="107000"/>
              </a:lnSpc>
              <a:spcAft>
                <a:spcPts val="800"/>
              </a:spcAft>
            </a:pPr>
            <a:r>
              <a:rPr lang="th-TH" sz="2400" b="1" dirty="0">
                <a:effectLst/>
                <a:latin typeface="Calibri" panose="020F0502020204030204" pitchFamily="34" charset="0"/>
                <a:ea typeface="Calibri" panose="020F0502020204030204" pitchFamily="34" charset="0"/>
                <a:cs typeface="TH SarabunPSK" panose="020B0500040200020003" pitchFamily="34" charset="-34"/>
              </a:rPr>
              <a:t>การปฏิรูปประเทศครั้งใหญ่</a:t>
            </a:r>
            <a:r>
              <a:rPr lang="th-TH" sz="2400" dirty="0">
                <a:effectLst/>
                <a:latin typeface="Calibri" panose="020F0502020204030204" pitchFamily="34" charset="0"/>
                <a:ea typeface="Calibri" panose="020F0502020204030204" pitchFamily="34" charset="0"/>
                <a:cs typeface="TH SarabunPSK" panose="020B0500040200020003" pitchFamily="34" charset="-34"/>
              </a:rPr>
              <a:t> ในรัชสุม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ของพระบาทสุมเด็จพระจุลจอมเกล้าเจ้าอยู่หัวนั้น ความจริง ได้มีการตระเตรียมมาก่อนแล้ว ตั้งแต่สุม</a:t>
            </a:r>
            <a:r>
              <a:rPr lang="th-TH" sz="2400" dirty="0" err="1">
                <a:effectLst/>
                <a:latin typeface="Calibri" panose="020F0502020204030204" pitchFamily="34" charset="0"/>
                <a:ea typeface="Calibri" panose="020F0502020204030204" pitchFamily="34" charset="0"/>
                <a:cs typeface="TH SarabunPSK" panose="020B0500040200020003" pitchFamily="34" charset="-34"/>
              </a:rPr>
              <a:t>ัย</a:t>
            </a:r>
            <a:r>
              <a:rPr lang="th-TH" sz="2400" dirty="0">
                <a:effectLst/>
                <a:latin typeface="Calibri" panose="020F0502020204030204" pitchFamily="34" charset="0"/>
                <a:ea typeface="Calibri" panose="020F0502020204030204" pitchFamily="34" charset="0"/>
                <a:cs typeface="TH SarabunPSK" panose="020B0500040200020003" pitchFamily="34" charset="-34"/>
              </a:rPr>
              <a:t>รัชกาลพระบาทสุมเด็จพระจอมเกล้าเจ้าอยู่หัว ทั้งนี้เพราะการที่พระ องค์ได้ทรงผนวชอยู่นานถึง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27</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พรรษาพระองค์ได้ทรงศึกษาวิทยาการความก้าวหน้าด้านต่าง ๆ ของชาติตะวัน ตก และได้ทรง</a:t>
            </a:r>
            <a:r>
              <a:rPr lang="th-TH" sz="2400" dirty="0">
                <a:latin typeface="TH SarabunPSK" panose="020B0500040200020003" pitchFamily="34" charset="-34"/>
                <a:ea typeface="Calibri" panose="020F0502020204030204" pitchFamily="34" charset="0"/>
                <a:cs typeface="Cordia New" panose="020B0304020202020204" pitchFamily="34" charset="-34"/>
              </a:rPr>
              <a:t>ลำ</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ดับเหตุการณ์ความเป็นไปทางการเมืองระหว่างประเทศมาโดยตลอด พระองค์จึงทรงตระหนัก ดีว่า การจะนำราชอาณาจักรสุยามให้พ้นจากภัยคุกคาม ของการล่าอาณานิคมของชาติตะวันตกได้นั้น หนทาง คือ การเปิดประเทศ และรับเอาอารยธรรมตะวันตกมาปรับปรุงกิจการภายในประเทศ เพื่อการนี้พระองค์จึงทรง ริเริ่มดำเนินการในบางอย่าง เช่นการยกเลิกขนบธรรมเนียมประเพณีที่ล้าหลัง และฟื้นฟูสิ่งที่เชิดหน้าชูตาของ ประเทศ ที่สำคัญก็คือพระองค์ทรงเตรียมกษัตริย์องค์ใหม่ให้พร้อมเพื่อรับมือกับุถานะการณ์ดังกล่าว โดยทรง ให้พระราชโอรส พระราชธิดาได้รับการศึกษาตามแบบอย่างตะวันตก และได้มีการเรียนรู้แบบอย่างวัฒนธรรม ของตะวันตกไว้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16751018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22412" y="1412776"/>
            <a:ext cx="7499176" cy="4525962"/>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ในปี พุทธศักราช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2411</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ที่พระบาทสุมเด็จพระจุลจอมเกล้าเจ้าอยู่หัวได้เสด็จขึ้นครองราชย์นั้น พระ องค์ทรงมีพระชนมายุเพียง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15</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พรรษา และยังต้องมีขุนนางซึ่งเป็นผู้ทรงอำนาจมากที่สุดในขณะนั้น คือ สุมเด็จเจ้าพระยาบรมมหาศรี</a:t>
            </a:r>
            <a:r>
              <a:rPr lang="th-TH" sz="2400" dirty="0" err="1">
                <a:effectLst/>
                <a:latin typeface="TH SarabunPSK" panose="020B0500040200020003" pitchFamily="34" charset="-34"/>
                <a:ea typeface="Calibri" panose="020F0502020204030204" pitchFamily="34" charset="0"/>
                <a:cs typeface="Cordia New" panose="020B0304020202020204" pitchFamily="34" charset="-34"/>
              </a:rPr>
              <a:t>สุริย</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วงศ์ (ช่วง บุนนาค) เป็นผู้สำเร็จราชการแผ่นดิน แต่พระองค์ก็ทรงเริ่มการ ปฏิรูปพระราชอาณาจักรสุยามในทันที หลังจากที่ได้ทรงพิจารณาสุถานะการณ์ทั้งภายในและภายนอกแล้ว พระ องค์ทรงดำริว่า การบริหารราชการแผ่นดินของราชอาณาจักรสุยามจะต้องกระทำให้เป็นระบบ มิฉะนั้นแล้ว รัฐ บาลจะมีรายได้ไม่เพียงพอ สำหรับการใช้จ่ายเพื่อป้องกันประเทศ และเพื่อการปฏิรูปสังคมด้านต่าง ๆ อำนาจ ของรัฐบาลต้องพึ่งภาษีซึ่งเก็บจากรายได้ อันเป็นน้ำพักน้ำแรงของชาวนาชาวไร่อิสระ ที่เป็นชนชั้นเกิดใหม่ และอยู่นอกระบบศักดินาเดิม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95757375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894420" y="1268760"/>
            <a:ext cx="7355160" cy="4525962"/>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เพื่อจะให้การอันได้ทรงดำรินี้บรรลุผล ในปี พ.ศ.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2417</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พระองค์จึงทรงโปรดให้ตั้งสุภาที่ปรึกษาขึ้นมา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2</a:t>
            </a:r>
            <a:r>
              <a:rPr lang="th-TH" sz="2400" dirty="0">
                <a:effectLst/>
                <a:latin typeface="TH SarabunPSK" panose="020B0500040200020003" pitchFamily="34" charset="-34"/>
                <a:ea typeface="Calibri" panose="020F0502020204030204" pitchFamily="34" charset="0"/>
                <a:cs typeface="Cordia New" panose="020B0304020202020204" pitchFamily="34" charset="-34"/>
              </a:rPr>
              <a:t> สภา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คือ สุภาที่ปรึกษาราชการแผ่นดิน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Council of State)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ซึ่งนำแบบอย่างมาจาก “สุภาที่ปรึกษาแห่ง รัฐ” (</a:t>
            </a:r>
            <a:r>
              <a:rPr lang="en-US"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Conseil d” Etat) </a:t>
            </a:r>
            <a:r>
              <a:rPr lang="th-TH" sz="2400" dirty="0">
                <a:solidFill>
                  <a:srgbClr val="FF0000"/>
                </a:solidFill>
                <a:effectLst/>
                <a:latin typeface="TH SarabunPSK" panose="020B0500040200020003" pitchFamily="34" charset="-34"/>
                <a:ea typeface="Calibri" panose="020F0502020204030204" pitchFamily="34" charset="0"/>
                <a:cs typeface="Cordia New" panose="020B0304020202020204" pitchFamily="34" charset="-34"/>
              </a:rPr>
              <a:t>ของประเทศฝรั่งเศส มีหน้าที่สุองประการ คือ เป็นที่ปรึกษาของพระองค์ในการ บริหารราชการแผ่นดินและ</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ในการร่างกฎหมาย กับ พิจารณาในเรื่องที่ราษฎรได้รับความเดือดร้อน ส่วนอีกสุภา หนึ่ง คือ สุภาที่ปรึกษาในพระองค์ ( </a:t>
            </a:r>
            <a:r>
              <a:rPr lang="en-US" sz="2400" dirty="0">
                <a:effectLst/>
                <a:latin typeface="TH SarabunPSK" panose="020B0500040200020003" pitchFamily="34" charset="-34"/>
                <a:ea typeface="Calibri" panose="020F0502020204030204" pitchFamily="34" charset="0"/>
                <a:cs typeface="Cordia New" panose="020B0304020202020204" pitchFamily="34" charset="-34"/>
              </a:rPr>
              <a:t>Privy Council) </a:t>
            </a:r>
            <a:r>
              <a:rPr lang="th-TH" sz="2400" dirty="0">
                <a:effectLst/>
                <a:latin typeface="TH SarabunPSK" panose="020B0500040200020003" pitchFamily="34" charset="-34"/>
                <a:ea typeface="Calibri" panose="020F0502020204030204" pitchFamily="34" charset="0"/>
                <a:cs typeface="Cordia New" panose="020B0304020202020204" pitchFamily="34" charset="-34"/>
              </a:rPr>
              <a:t>มีหน้าที่ถวายคำปรึกษาข้อราชการและข้อคิดเห็นต่าง ๆที่ จะทรงนำเข้าสุภาที่ปรึกษาราชการแผ่นดิน กับมีหน้าที่สนองพระบรมราชโองการให้พิจารณาหรือปฏิบัติราช การการต่าง ๆ ที่ได้ตรัสสั่งเป็นพิเศษ </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034623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074949FB-3DB9-4D7F-8607-CC2F091D9C2D}"/>
              </a:ext>
            </a:extLst>
          </p:cNvPr>
          <p:cNvSpPr>
            <a:spLocks noGrp="1"/>
          </p:cNvSpPr>
          <p:nvPr>
            <p:ph idx="1"/>
          </p:nvPr>
        </p:nvSpPr>
        <p:spPr>
          <a:xfrm>
            <a:off x="683568" y="1166019"/>
            <a:ext cx="7355160" cy="4525962"/>
          </a:xfrm>
        </p:spPr>
        <p:txBody>
          <a:bodyPr/>
          <a:lstStyle/>
          <a:p>
            <a:pPr algn="thaiDist"/>
            <a:r>
              <a:rPr lang="th-TH" sz="2400" dirty="0">
                <a:effectLst/>
                <a:latin typeface="Calibri" panose="020F0502020204030204" pitchFamily="34" charset="0"/>
                <a:ea typeface="Calibri" panose="020F0502020204030204" pitchFamily="34" charset="0"/>
                <a:cs typeface="TH SarabunPSK" panose="020B0500040200020003" pitchFamily="34" charset="-34"/>
              </a:rPr>
              <a:t>ในช่วงสิบปีแรกนั้น พระองค์มุ่งไปที่การจัดระบบเพื่อควบคุมและเพิ่มรายได้ของทางการ ด้วยมาตราการต่าง ๆ เช่นการเพิ่มรายได้จากแหล่งภาษีเดิม การรวมระบบของเจ้าภาษีนายอากรเข้าเป็นกลุ่มเดียวกันภายใต้เจ้าภาษีนายอากรที่มีอิทธิพลสูงอยู่ในท้องถิ่น และหลังจากพระราชพิธีบรมราชาภิเษกครั้งที่ 2 แล้ว ก็ทรงตั้ง </a:t>
            </a:r>
            <a:r>
              <a:rPr lang="th-TH" sz="2400" b="1" dirty="0">
                <a:effectLst/>
                <a:latin typeface="Calibri" panose="020F0502020204030204" pitchFamily="34" charset="0"/>
                <a:ea typeface="Calibri" panose="020F0502020204030204" pitchFamily="34" charset="0"/>
                <a:cs typeface="TH SarabunPSK" panose="020B0500040200020003" pitchFamily="34" charset="-34"/>
              </a:rPr>
              <a:t>หอรัษฎากรพิพัฒน์</a:t>
            </a:r>
            <a:r>
              <a:rPr lang="th-TH" sz="2400" dirty="0">
                <a:effectLst/>
                <a:latin typeface="Calibri" panose="020F0502020204030204" pitchFamily="34" charset="0"/>
                <a:ea typeface="Calibri" panose="020F0502020204030204" pitchFamily="34" charset="0"/>
                <a:cs typeface="TH SarabunPSK" panose="020B0500040200020003" pitchFamily="34" charset="-34"/>
              </a:rPr>
              <a:t> ขึ้นเพื่อรวบรวมให้รายได้ของแผ่นดินส่งมายังหน่วยงานนี้แห่งเดียว </a:t>
            </a:r>
            <a:r>
              <a:rPr lang="th-TH" sz="2400" dirty="0">
                <a:solidFill>
                  <a:srgbClr val="FF0000"/>
                </a:solidFill>
                <a:effectLst/>
                <a:latin typeface="Calibri" panose="020F0502020204030204" pitchFamily="34" charset="0"/>
                <a:ea typeface="Calibri" panose="020F0502020204030204" pitchFamily="34" charset="0"/>
                <a:cs typeface="TH SarabunPSK" panose="020B0500040200020003" pitchFamily="34" charset="-34"/>
              </a:rPr>
              <a:t>การปฏิรูประบบรายได้ของแผ่นดินนี้กระทบต่อฐานะเดิมของขุนนาง</a:t>
            </a:r>
            <a:r>
              <a:rPr lang="th-TH" sz="2400" dirty="0">
                <a:effectLst/>
                <a:latin typeface="Calibri" panose="020F0502020204030204" pitchFamily="34" charset="0"/>
                <a:ea typeface="Calibri" panose="020F0502020204030204" pitchFamily="34" charset="0"/>
                <a:cs typeface="TH SarabunPSK" panose="020B0500040200020003" pitchFamily="34" charset="-34"/>
              </a:rPr>
              <a:t>กลุ่มที่มีอำนาจอยู่เดิม แต่ไม่ปรากฎว่ามีการต่อต้านแต่อย่างใดการควบคุมการเก็บภาษีเช่นนี้ ทำให้รัฐมีรายได้เพิ่มขึ้นจำนวนมาก และทำให้กลุ่มขุนนางกับพ่อค้าชาวจีนที่มีอิทธิพลอ่อนกำลังลง ประกอบกับราชสำนักสนับสนุนให้ไพร่จ่ายเป็นเงินภาษีรัชชูปการแทนการเกณฑ์แรงงานและการพยายามในการเลิกทาส นโยบายนี้ทำให้กลุ่มขุนนางสูญเสียกำลังคน แต่ราชสำนักได้รับรายได้จากภาษีเพิ่มขึ้น</a:t>
            </a:r>
            <a:endParaRPr lang="en-US" sz="2400" dirty="0">
              <a:effectLst/>
              <a:latin typeface="Calibri" panose="020F0502020204030204" pitchFamily="34" charset="0"/>
              <a:ea typeface="Calibri" panose="020F0502020204030204" pitchFamily="34" charset="0"/>
              <a:cs typeface="Cordia New" panose="020B0304020202020204" pitchFamily="34" charset="-34"/>
            </a:endParaRPr>
          </a:p>
          <a:p>
            <a:pPr algn="thaiDist" eaLnBrk="1" hangingPunct="1"/>
            <a:endParaRPr lang="th-TH" altLang="th-TH" sz="4000" dirty="0"/>
          </a:p>
        </p:txBody>
      </p:sp>
      <p:sp>
        <p:nvSpPr>
          <p:cNvPr id="2" name="สี่เหลี่ยมผืนผ้า 1">
            <a:extLst>
              <a:ext uri="{FF2B5EF4-FFF2-40B4-BE49-F238E27FC236}">
                <a16:creationId xmlns:a16="http://schemas.microsoft.com/office/drawing/2014/main" id="{02907EDF-D20E-46E8-94F2-8B428492F82A}"/>
              </a:ext>
            </a:extLst>
          </p:cNvPr>
          <p:cNvSpPr/>
          <p:nvPr/>
        </p:nvSpPr>
        <p:spPr>
          <a:xfrm>
            <a:off x="395536" y="116632"/>
            <a:ext cx="1440160" cy="507255"/>
          </a:xfrm>
          <a:prstGeom prst="rect">
            <a:avLst/>
          </a:prstGeom>
          <a:solidFill>
            <a:srgbClr val="FEE3EE"/>
          </a:solidFill>
          <a:ln>
            <a:solidFill>
              <a:srgbClr val="FEF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dirty="0"/>
          </a:p>
        </p:txBody>
      </p:sp>
    </p:spTree>
    <p:extLst>
      <p:ext uri="{BB962C8B-B14F-4D97-AF65-F5344CB8AC3E}">
        <p14:creationId xmlns:p14="http://schemas.microsoft.com/office/powerpoint/2010/main" val="1396463127"/>
      </p:ext>
    </p:extLst>
  </p:cSld>
  <p:clrMapOvr>
    <a:masterClrMapping/>
  </p:clrMapOvr>
</p:sld>
</file>

<file path=ppt/theme/theme1.xml><?xml version="1.0" encoding="utf-8"?>
<a:theme xmlns:a="http://schemas.openxmlformats.org/drawingml/2006/main" name="ธีมของ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dpu_template_348</Template>
  <TotalTime>1179</TotalTime>
  <Words>21315</Words>
  <Application>Microsoft Macintosh PowerPoint</Application>
  <PresentationFormat>นำเสนอทางหน้าจอ (4:3)</PresentationFormat>
  <Paragraphs>356</Paragraphs>
  <Slides>149</Slides>
  <Notes>0</Notes>
  <HiddenSlides>0</HiddenSlides>
  <MMClips>0</MMClips>
  <ScaleCrop>false</ScaleCrop>
  <HeadingPairs>
    <vt:vector size="6" baseType="variant">
      <vt:variant>
        <vt:lpstr>ฟอนต์ที่ถูกใช้</vt:lpstr>
      </vt:variant>
      <vt:variant>
        <vt:i4>6</vt:i4>
      </vt:variant>
      <vt:variant>
        <vt:lpstr>ธีม</vt:lpstr>
      </vt:variant>
      <vt:variant>
        <vt:i4>1</vt:i4>
      </vt:variant>
      <vt:variant>
        <vt:lpstr>ชื่อเรื่องสไลด์</vt:lpstr>
      </vt:variant>
      <vt:variant>
        <vt:i4>149</vt:i4>
      </vt:variant>
    </vt:vector>
  </HeadingPairs>
  <TitlesOfParts>
    <vt:vector size="156" baseType="lpstr">
      <vt:lpstr>Angsana New</vt:lpstr>
      <vt:lpstr>Arial</vt:lpstr>
      <vt:lpstr>Calibri</vt:lpstr>
      <vt:lpstr>Cordia New</vt:lpstr>
      <vt:lpstr>TH Sarabun New</vt:lpstr>
      <vt:lpstr>TH SarabunPSK</vt:lpstr>
      <vt:lpstr>ธีมของ Office</vt:lpstr>
      <vt:lpstr>บทที่ 2 พัฒนาการของกฎหมายมหาชนในประเทศไทย </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lpstr>งานนำเสนอ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บทที่ 2 พัฒนาการของกฎหมายมหาชนในประเทศไทย</dc:title>
  <dc:creator>ADMIN</dc:creator>
  <cp:lastModifiedBy>อับดุลเลาะ เจะแม</cp:lastModifiedBy>
  <cp:revision>54</cp:revision>
  <dcterms:created xsi:type="dcterms:W3CDTF">2020-11-25T03:17:58Z</dcterms:created>
  <dcterms:modified xsi:type="dcterms:W3CDTF">2023-02-07T03:56:21Z</dcterms:modified>
</cp:coreProperties>
</file>