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1F9F-7C99-456C-B2DC-A78928ED1EE5}" type="datetimeFigureOut">
              <a:rPr lang="th-TH" smtClean="0"/>
              <a:t>23/05/64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E78C216-4BAE-4D2F-BBD6-2124EDA5AD2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48853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1F9F-7C99-456C-B2DC-A78928ED1EE5}" type="datetimeFigureOut">
              <a:rPr lang="th-TH" smtClean="0"/>
              <a:t>23/05/64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E78C216-4BAE-4D2F-BBD6-2124EDA5AD2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174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1F9F-7C99-456C-B2DC-A78928ED1EE5}" type="datetimeFigureOut">
              <a:rPr lang="th-TH" smtClean="0"/>
              <a:t>23/05/64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E78C216-4BAE-4D2F-BBD6-2124EDA5AD27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811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1F9F-7C99-456C-B2DC-A78928ED1EE5}" type="datetimeFigureOut">
              <a:rPr lang="th-TH" smtClean="0"/>
              <a:t>23/05/64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78C216-4BAE-4D2F-BBD6-2124EDA5AD2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7062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1F9F-7C99-456C-B2DC-A78928ED1EE5}" type="datetimeFigureOut">
              <a:rPr lang="th-TH" smtClean="0"/>
              <a:t>23/05/64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78C216-4BAE-4D2F-BBD6-2124EDA5AD27}" type="slidenum">
              <a:rPr lang="th-TH" smtClean="0"/>
              <a:t>‹#›</a:t>
            </a:fld>
            <a:endParaRPr lang="th-TH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2447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1F9F-7C99-456C-B2DC-A78928ED1EE5}" type="datetimeFigureOut">
              <a:rPr lang="th-TH" smtClean="0"/>
              <a:t>23/05/64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78C216-4BAE-4D2F-BBD6-2124EDA5AD2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1389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1F9F-7C99-456C-B2DC-A78928ED1EE5}" type="datetimeFigureOut">
              <a:rPr lang="th-TH" smtClean="0"/>
              <a:t>23/05/64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C216-4BAE-4D2F-BBD6-2124EDA5AD2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061587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1F9F-7C99-456C-B2DC-A78928ED1EE5}" type="datetimeFigureOut">
              <a:rPr lang="th-TH" smtClean="0"/>
              <a:t>23/05/64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C216-4BAE-4D2F-BBD6-2124EDA5AD2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2682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1F9F-7C99-456C-B2DC-A78928ED1EE5}" type="datetimeFigureOut">
              <a:rPr lang="th-TH" smtClean="0"/>
              <a:t>23/05/64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C216-4BAE-4D2F-BBD6-2124EDA5AD2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01528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1F9F-7C99-456C-B2DC-A78928ED1EE5}" type="datetimeFigureOut">
              <a:rPr lang="th-TH" smtClean="0"/>
              <a:t>23/05/64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E78C216-4BAE-4D2F-BBD6-2124EDA5AD2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586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1F9F-7C99-456C-B2DC-A78928ED1EE5}" type="datetimeFigureOut">
              <a:rPr lang="th-TH" smtClean="0"/>
              <a:t>23/05/64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E78C216-4BAE-4D2F-BBD6-2124EDA5AD2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69942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1F9F-7C99-456C-B2DC-A78928ED1EE5}" type="datetimeFigureOut">
              <a:rPr lang="th-TH" smtClean="0"/>
              <a:t>23/05/64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E78C216-4BAE-4D2F-BBD6-2124EDA5AD2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2553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1F9F-7C99-456C-B2DC-A78928ED1EE5}" type="datetimeFigureOut">
              <a:rPr lang="th-TH" smtClean="0"/>
              <a:t>23/05/64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C216-4BAE-4D2F-BBD6-2124EDA5AD2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491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1F9F-7C99-456C-B2DC-A78928ED1EE5}" type="datetimeFigureOut">
              <a:rPr lang="th-TH" smtClean="0"/>
              <a:t>23/05/64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C216-4BAE-4D2F-BBD6-2124EDA5AD2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910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1F9F-7C99-456C-B2DC-A78928ED1EE5}" type="datetimeFigureOut">
              <a:rPr lang="th-TH" smtClean="0"/>
              <a:t>23/05/64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8C216-4BAE-4D2F-BBD6-2124EDA5AD2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76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61F9F-7C99-456C-B2DC-A78928ED1EE5}" type="datetimeFigureOut">
              <a:rPr lang="th-TH" smtClean="0"/>
              <a:t>23/05/64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78C216-4BAE-4D2F-BBD6-2124EDA5AD2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79389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61F9F-7C99-456C-B2DC-A78928ED1EE5}" type="datetimeFigureOut">
              <a:rPr lang="th-TH" smtClean="0"/>
              <a:t>23/05/64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E78C216-4BAE-4D2F-BBD6-2124EDA5AD2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5418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789113" y="1"/>
            <a:ext cx="8915399" cy="1371600"/>
          </a:xfrm>
        </p:spPr>
        <p:txBody>
          <a:bodyPr/>
          <a:lstStyle/>
          <a:p>
            <a:pPr algn="ctr"/>
            <a:r>
              <a:rPr lang="th-TH" b="1" dirty="0" smtClean="0"/>
              <a:t>ห้างหุ้นส่วนจำกัด</a:t>
            </a:r>
            <a:endParaRPr lang="th-TH" b="1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2418080" y="1371601"/>
            <a:ext cx="9773920" cy="5486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 smtClean="0"/>
              <a:t>ตั้งแต่มาตรา </a:t>
            </a:r>
            <a:r>
              <a:rPr lang="en-US" b="1" dirty="0" smtClean="0"/>
              <a:t>1077 – 1095</a:t>
            </a:r>
          </a:p>
          <a:p>
            <a:endParaRPr lang="en-US" dirty="0"/>
          </a:p>
          <a:p>
            <a:r>
              <a:rPr lang="th-TH" b="1" dirty="0" smtClean="0"/>
              <a:t>มาตรา </a:t>
            </a:r>
            <a:r>
              <a:rPr lang="en-US" b="1" dirty="0" smtClean="0"/>
              <a:t>1077</a:t>
            </a:r>
            <a:r>
              <a:rPr lang="th-TH" b="1" dirty="0" smtClean="0"/>
              <a:t> </a:t>
            </a:r>
            <a:r>
              <a:rPr lang="th-TH" dirty="0" smtClean="0"/>
              <a:t>ห้างหุ้นส่วนจำกัด คือ ห้างหุ้นส่วนประเภทหนึ่ง ซึ่งมีผู้เป็นหุ้นส่วน </a:t>
            </a:r>
            <a:r>
              <a:rPr lang="en-US" dirty="0" smtClean="0"/>
              <a:t>2</a:t>
            </a:r>
            <a:r>
              <a:rPr lang="th-TH" dirty="0" smtClean="0"/>
              <a:t> จำพวก ดังต่อไปนี้</a:t>
            </a:r>
          </a:p>
          <a:p>
            <a:r>
              <a:rPr lang="en-US" dirty="0" smtClean="0"/>
              <a:t>1. </a:t>
            </a:r>
            <a:r>
              <a:rPr lang="th-TH" dirty="0" smtClean="0"/>
              <a:t>ผู้เป็นหุ้นส่วนคนเดียวหรือหลายคน ซึ่งมีจำกัดความรับผิดเพียง </a:t>
            </a:r>
            <a:r>
              <a:rPr lang="th-TH" i="1" dirty="0" smtClean="0"/>
              <a:t>“ไม่เกินจำนวนเงินที่ตนรับจะลงหุ้น” </a:t>
            </a:r>
            <a:r>
              <a:rPr lang="th-TH" dirty="0" smtClean="0"/>
              <a:t>ในห้างหุ้นส่วนนั้น และ</a:t>
            </a:r>
          </a:p>
          <a:p>
            <a:r>
              <a:rPr lang="en-US" dirty="0" smtClean="0"/>
              <a:t>2. </a:t>
            </a:r>
            <a:r>
              <a:rPr lang="th-TH" dirty="0" smtClean="0"/>
              <a:t>ผู้เป็นหุ้นส่วนคนเดียวหรือหลายคน ซึ่งต้องรับผิดร่วมกันในบรรดาหนี้ของห้างหุ้นส่วนจำกัด โดยไม่มีจำกัดจำนวน</a:t>
            </a:r>
          </a:p>
          <a:p>
            <a:endParaRPr lang="th-TH" dirty="0"/>
          </a:p>
          <a:p>
            <a:r>
              <a:rPr lang="th-TH" b="1" dirty="0" smtClean="0"/>
              <a:t>กรณีห้างหุ้นส่วนจำกัดยังมิได้จดทะเบียน</a:t>
            </a:r>
            <a:r>
              <a:rPr lang="th-TH" dirty="0" smtClean="0"/>
              <a:t> (มาตรา </a:t>
            </a:r>
            <a:r>
              <a:rPr lang="en-US" dirty="0" smtClean="0"/>
              <a:t>1079</a:t>
            </a:r>
            <a:r>
              <a:rPr lang="th-TH" dirty="0" smtClean="0"/>
              <a:t>)</a:t>
            </a:r>
          </a:p>
          <a:p>
            <a:r>
              <a:rPr lang="th-TH" dirty="0" smtClean="0"/>
              <a:t>ห้างหุ้นส่วนจำกัดที่ยังมิได้จด</a:t>
            </a:r>
            <a:r>
              <a:rPr lang="th-TH" dirty="0" smtClean="0"/>
              <a:t>ทะเบียนให้ถือว่าเป็นห้างหุ้นส่วนสามัญ ซึ่งจะต้องนำหลักในเรื่องห้างหุ้นส่วนสามัญมาใช้บังคับ แต่เมื่อได้มีการจดทะเบียนแล้ว ความเป็นนิติบุคคลของห้างหุ้นส่วนจำกัดย่อมเริ่มต้นขึ้น “นับแต่วันจดทะเบียน” โดยให้ห้างหุ้นส่วนจำกัดรับมาทั้งสิทธิและหน้าที่ของห้างหุ้นส่วนสามัญที่ได้ทำไว้ “ก่อน” ที่จะจดทะเบียน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99828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651000" y="0"/>
            <a:ext cx="10541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dirty="0" smtClean="0"/>
              <a:t>	แต่ถ้าหากว่าห้างหุ้นส่วนสามัญไม่ได้ทำภายในขอบวัตถุประสงค์ของห้างก็ดี หรือทำเป็นเรื่องส่วนตัวก็ดี กรณีนี้ห้างหุ้นส่วนที่จดทะเบียนแล้วก็ “ไม่ต้องรับ” มาซึ่งสิทธิและหน้าที่ หรือหนี้ดังกล่าว เว้นแต่ ห้างหุ้นส่วนจำกัดจะไปรับเอาผลประโยชน์นั้นมาเป็นของห้าง หรือห้างหุ้นส่วนจำกัดได้ให้สัตยาบันในการนั้น เช่นนี้ ห้างหุ้นส่วนจำกัดก็ต้องรับไปทั้งสิทธิและหน้าที่นั้นด้วย</a:t>
            </a:r>
          </a:p>
          <a:p>
            <a:endParaRPr lang="th-TH" dirty="0"/>
          </a:p>
          <a:p>
            <a:r>
              <a:rPr lang="th-TH" b="1" dirty="0" smtClean="0"/>
              <a:t>การนำบทบัญญัติของห้างหุ้นส่วนสามัญมาใช้บังคับกับห้างหุ้นส่วนจำกัด</a:t>
            </a:r>
          </a:p>
          <a:p>
            <a:r>
              <a:rPr lang="th-TH" b="1" dirty="0" smtClean="0"/>
              <a:t>มาตรา </a:t>
            </a:r>
            <a:r>
              <a:rPr lang="en-US" b="1" dirty="0" smtClean="0"/>
              <a:t>1080</a:t>
            </a:r>
            <a:r>
              <a:rPr lang="th-TH" dirty="0" smtClean="0"/>
              <a:t> “บทบัญญัติว่าด้วยห้างหุ้นส่วนสามัญข้อใด ๆ หากมิได้ยกเว้นหรือแก้ไขเปลี่ยนแปลงไปโดยบทบัญญัติแห่งหมวด </a:t>
            </a:r>
            <a:r>
              <a:rPr lang="en-US" dirty="0" smtClean="0"/>
              <a:t>3</a:t>
            </a:r>
            <a:r>
              <a:rPr lang="th-TH" dirty="0" smtClean="0"/>
              <a:t> นี้ (เรื่อง ห้างหุ้นส่วนจำกัด) ท่านให้นำมาใช้บังคับแก่ห้างหุ้นส่วนจำกัดด้วย</a:t>
            </a:r>
          </a:p>
          <a:p>
            <a:r>
              <a:rPr lang="th-TH" dirty="0"/>
              <a:t>	</a:t>
            </a:r>
            <a:r>
              <a:rPr lang="th-TH" dirty="0" smtClean="0"/>
              <a:t>ถ้าผู้เป็นหุ้นส่วนจำพวกไม่จำกัดความรับผิดนั้นมีอยู่หลายคนด้วยกัน ท่านให้ใช้บทบัญญัติสำหรับห้างหุ้นส่วนสามัญเป็นวิธีบังคับในความเกี่ยวพันระหว่างคนเหล่านั้นเอง และความเกี่ยวพันระหว่างผู้เป็นหุ้นส่วนเหล่านั้นกับห้างหุ้นส่วน”</a:t>
            </a:r>
          </a:p>
          <a:p>
            <a:endParaRPr lang="th-TH" dirty="0" smtClean="0"/>
          </a:p>
          <a:p>
            <a:r>
              <a:rPr lang="th-TH" u="sng" dirty="0" smtClean="0"/>
              <a:t>ข้อสังเกต</a:t>
            </a:r>
          </a:p>
          <a:p>
            <a:r>
              <a:rPr lang="en-US" dirty="0" smtClean="0"/>
              <a:t>1.</a:t>
            </a:r>
            <a:r>
              <a:rPr lang="th-TH" dirty="0" smtClean="0"/>
              <a:t> ห้างหุ้นส่วนจำกัดมีบทบัญญัติเกี่ยวกับสิทธิ หน้าที่และความรับผิดชอบของ “หุ้นส่วนประเภทจำกัดความรับผิด” ไว้แล้ว จึงไม่จำเป็นต้องนำบทบัญญัติของห้างหุ้นส่วนสามัญมาใช้บังคับกับหุ้นส่วนประเภทนี้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70166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706880" y="0"/>
            <a:ext cx="1048512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2.</a:t>
            </a:r>
            <a:r>
              <a:rPr lang="th-TH" dirty="0" smtClean="0"/>
              <a:t> เมื่อห้างหุ้นส่วนจำกัดเลิกกัน </a:t>
            </a:r>
            <a:r>
              <a:rPr lang="th-TH" i="1" dirty="0" smtClean="0"/>
              <a:t>“จะต้องมีการชำระบัญชีเสมอ”</a:t>
            </a:r>
            <a:r>
              <a:rPr lang="th-TH" dirty="0" smtClean="0"/>
              <a:t> จะไปตกลงกันเองให้จัดการทรัพย์สินเป็นอย่างอื่นนอกจากการชำระบัญชีเช่นเดียวกับบทบัญญัติของห้างหุ้นส่วนสามัญมิได้</a:t>
            </a:r>
          </a:p>
          <a:p>
            <a:pPr algn="thaiDist"/>
            <a:r>
              <a:rPr lang="en-US" dirty="0" smtClean="0"/>
              <a:t>3.</a:t>
            </a:r>
            <a:r>
              <a:rPr lang="th-TH" dirty="0" smtClean="0"/>
              <a:t> หุ้นส่วนจำพวกจำกัดความรับผิด </a:t>
            </a:r>
            <a:r>
              <a:rPr lang="th-TH" i="1" dirty="0" smtClean="0"/>
              <a:t>“จะไม่ถูกบังคับโดยกฎหมาย”</a:t>
            </a:r>
            <a:r>
              <a:rPr lang="th-TH" dirty="0" smtClean="0"/>
              <a:t> ในการห้ามค้าขายแข่งขันกับห้างหุ้นส่วนจำกัด เพราะฉะนั้น หุ้นส่วนจำพวกจำกัดความรับผิดนี้ย่อมจะทำการค้าขายแข่งขันกับห้างได้ ข้อนี้จึงไม่นำบทบัญญัติของห้างหุ้นส่วนสามัญมาใช้บังคับ</a:t>
            </a:r>
          </a:p>
          <a:p>
            <a:pPr algn="thaiDist"/>
            <a:r>
              <a:rPr lang="en-US" dirty="0" smtClean="0"/>
              <a:t>4.</a:t>
            </a:r>
            <a:r>
              <a:rPr lang="th-TH" dirty="0" smtClean="0"/>
              <a:t> หุ้นส่วนในห้างหุ้นส่วนจำกัดอาจถือประโยชน์จากบุคคลภายนอกในบรรดาสิทธิอันห้างได้มา แม้กิจการหรือสัญญาดังกล่าวจะไม่ปรากฏชื่อของหุ้นส่วนนั้นก็ตาม แต่สำหรับห้างหุ้นส่วนสามัญที่มิได้จดทะเบียน กฎหมายห้ามมิให้ผู้เป็นหุ้นส่วนที่มิได้ปรากฏชื่อในสัญญาเรียกร้องหรือเข้าถือสิทธิใด ๆ แก่บุคคลภายนอกในกิจการค้าขายหรือสัญญาซึ่งมิได้ปรากฏชื่อของตน</a:t>
            </a:r>
          </a:p>
          <a:p>
            <a:r>
              <a:rPr lang="en-US" dirty="0" smtClean="0"/>
              <a:t>5.</a:t>
            </a:r>
            <a:r>
              <a:rPr lang="th-TH" dirty="0" smtClean="0"/>
              <a:t> หุ้นส่วนประเภทจำกัดความรับผิด </a:t>
            </a:r>
            <a:r>
              <a:rPr lang="th-TH" i="1" dirty="0" smtClean="0"/>
              <a:t>“ไม่มีสิทธิจัดการงานของห้าง”</a:t>
            </a:r>
            <a:r>
              <a:rPr lang="th-TH" dirty="0" smtClean="0"/>
              <a:t> เพราะฉะนั้น หุ้นส่วนประเภทนี้ย่อมลงหุ้นได้เฉพาะที่เป็น “เงินหรือทรัพย์สิน” เท่านั้น จึงไม่นำหลักเรื่องการลงหุ้นด้วยแรงงงานในห้างหุ้นส่วนสามัญมาใช้บังคับแก่หุ้นส่วนประเภทนี้</a:t>
            </a:r>
          </a:p>
          <a:p>
            <a:r>
              <a:rPr lang="en-US" dirty="0" smtClean="0"/>
              <a:t>6.</a:t>
            </a:r>
            <a:r>
              <a:rPr lang="th-TH" dirty="0" smtClean="0"/>
              <a:t> หุ้นส่วนประเภทจำกัดความรับผิดสามารถ </a:t>
            </a:r>
            <a:r>
              <a:rPr lang="th-TH" i="1" dirty="0" smtClean="0"/>
              <a:t>“โอนหุ้นของตนได้โดยเสรี”</a:t>
            </a:r>
            <a:r>
              <a:rPr lang="th-TH" dirty="0" smtClean="0"/>
              <a:t> แต่ในห้างหุ้นส่วนสามัญนั้น หุ้นส่วนจะชักนำบุคคลภายนอกมาเป็นหุ้นส่วนหรือโอนหุ้นไปโดยไม่ได้รับความยินยอมจากหุ้นส่วนคนอื่นมิได้ 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62936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052320" y="0"/>
            <a:ext cx="9452293" cy="772160"/>
          </a:xfrm>
        </p:spPr>
        <p:txBody>
          <a:bodyPr>
            <a:normAutofit/>
          </a:bodyPr>
          <a:lstStyle/>
          <a:p>
            <a:pPr algn="ctr"/>
            <a:r>
              <a:rPr lang="th-TH" sz="4000" b="1" dirty="0" smtClean="0"/>
              <a:t>สิทธิและหน้าที่ของผู้เป็นหุ้นส่วนในห้างหุ้นส่วนจำกัด</a:t>
            </a:r>
            <a:endParaRPr lang="th-TH" sz="4000" b="1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788160" y="833120"/>
            <a:ext cx="10403840" cy="60248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1. </a:t>
            </a:r>
            <a:r>
              <a:rPr lang="th-TH" dirty="0" smtClean="0"/>
              <a:t>หุ้นส่วนประเภทจำกัดความรับผิด </a:t>
            </a:r>
            <a:r>
              <a:rPr lang="th-TH" i="1" dirty="0" smtClean="0"/>
              <a:t>“เมื่อชำระค่าหุ้นครบแล้ว”</a:t>
            </a:r>
            <a:r>
              <a:rPr lang="th-TH" dirty="0" smtClean="0"/>
              <a:t> ย่อมไม่ต้องรับผิดในหนี้ใด ๆ ของห้างหุ้นส่วนจำกัดอีกต่อไป และความเป็นหุ้นส่วนในห้างหุ้นส่วนจำกัดนี้ </a:t>
            </a:r>
            <a:r>
              <a:rPr lang="th-TH" i="1" dirty="0" smtClean="0"/>
              <a:t>“ไม่ใช่เป็นเรื่องสิทธิเฉพาะตัว” </a:t>
            </a:r>
            <a:r>
              <a:rPr lang="th-TH" dirty="0" smtClean="0"/>
              <a:t>จึงสามารถโอนและตกทอดความเป็นหุ้นส่วนนั้นทางมรดกได้</a:t>
            </a:r>
          </a:p>
          <a:p>
            <a:endParaRPr lang="th-TH" dirty="0"/>
          </a:p>
          <a:p>
            <a:r>
              <a:rPr lang="th-TH" u="sng" dirty="0" smtClean="0"/>
              <a:t>ข้อสังเกต</a:t>
            </a:r>
            <a:r>
              <a:rPr lang="th-TH" dirty="0" smtClean="0"/>
              <a:t> กรณีที่ไม่เป็นเรื่องเฉพาะตัว ได้แก่</a:t>
            </a:r>
          </a:p>
          <a:p>
            <a:r>
              <a:rPr lang="en-US" dirty="0" smtClean="0"/>
              <a:t>1. </a:t>
            </a:r>
            <a:r>
              <a:rPr lang="th-TH" dirty="0" smtClean="0"/>
              <a:t>ผู้เป็นหุ้นส่วนจำพวกจำกัดความรับผิด จะโอนหุ้นของตนโดยปราศจากความยินยอมของผู้เป็นหุ้นส่วนคนอื่น ๆ ก็สามารถกระทำได้ (มาตรา </a:t>
            </a:r>
            <a:r>
              <a:rPr lang="en-US" dirty="0" smtClean="0"/>
              <a:t>1091</a:t>
            </a:r>
            <a:r>
              <a:rPr lang="th-TH" dirty="0" smtClean="0"/>
              <a:t>)</a:t>
            </a:r>
          </a:p>
          <a:p>
            <a:r>
              <a:rPr lang="en-US" dirty="0" smtClean="0"/>
              <a:t>2.</a:t>
            </a:r>
            <a:r>
              <a:rPr lang="th-TH" dirty="0" smtClean="0"/>
              <a:t> การที่ผู้เป็นหุ้นส่วนจำพวกจำกัดความรับผิดได้ตายก็ดี ล้มละลายหรือตกเป็นคนไร้ความสามารถก็ดี </a:t>
            </a:r>
            <a:r>
              <a:rPr lang="th-TH" b="1" dirty="0" smtClean="0"/>
              <a:t>หาเป็นเหตุ</a:t>
            </a:r>
            <a:r>
              <a:rPr lang="th-TH" dirty="0" smtClean="0"/>
              <a:t>ให้ห้างหุ้นส่วนจำกัดต้องเลิกกัน</a:t>
            </a:r>
            <a:r>
              <a:rPr lang="th-TH" b="1" dirty="0" smtClean="0"/>
              <a:t>ไม่</a:t>
            </a:r>
            <a:r>
              <a:rPr lang="th-TH" dirty="0" smtClean="0"/>
              <a:t> เว้นแต่ จะได้มีข้อสัญญาตกลงกันไว้เป็นอย่างอื่น (มาตรา </a:t>
            </a:r>
            <a:r>
              <a:rPr lang="en-US" dirty="0" smtClean="0"/>
              <a:t>1092</a:t>
            </a:r>
            <a:r>
              <a:rPr lang="th-TH" dirty="0" smtClean="0"/>
              <a:t>)</a:t>
            </a:r>
          </a:p>
          <a:p>
            <a:r>
              <a:rPr lang="en-US" dirty="0" smtClean="0"/>
              <a:t>3.</a:t>
            </a:r>
            <a:r>
              <a:rPr lang="th-TH" dirty="0" smtClean="0"/>
              <a:t> ถ้าผู้เป็นหุ้นส่วนประเภทจำกัดความรับผิดผู้ใดตาย ทายาทของผู้นั้นย่อมเข้าเป็นหุ้นส่วน “แทนที่ผู้ตาย” เว้นแต่ จะได้มีข้อสัญญากันไว้เป็นอย่างอื่น (มาตรา </a:t>
            </a:r>
            <a:r>
              <a:rPr lang="en-US" dirty="0" smtClean="0"/>
              <a:t>1093</a:t>
            </a:r>
            <a:r>
              <a:rPr lang="th-TH" dirty="0" smtClean="0"/>
              <a:t>)</a:t>
            </a:r>
          </a:p>
          <a:p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38590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706880" y="0"/>
            <a:ext cx="1048512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2. </a:t>
            </a:r>
            <a:r>
              <a:rPr lang="th-TH" dirty="0" smtClean="0"/>
              <a:t>สิทธิและความรับผิดของผู้เป็นหุ้นส่วนประเภทจำกัดความรับผิด</a:t>
            </a:r>
          </a:p>
          <a:p>
            <a:r>
              <a:rPr lang="th-TH" dirty="0"/>
              <a:t>	</a:t>
            </a:r>
            <a:r>
              <a:rPr lang="en-US" dirty="0" smtClean="0"/>
              <a:t>2.1</a:t>
            </a:r>
            <a:r>
              <a:rPr lang="th-TH" dirty="0" smtClean="0"/>
              <a:t> สิทธิเกี่ยวกับการควบคุมการจัดการห้างหุ้นส่วนจำกัด</a:t>
            </a:r>
          </a:p>
          <a:p>
            <a:r>
              <a:rPr lang="th-TH" dirty="0"/>
              <a:t>	</a:t>
            </a:r>
            <a:r>
              <a:rPr lang="th-TH" dirty="0" smtClean="0"/>
              <a:t>หุ้นส่วนประเภท </a:t>
            </a:r>
            <a:r>
              <a:rPr lang="th-TH" i="1" dirty="0" smtClean="0"/>
              <a:t>“ไม่จำกัดความรับผิด”</a:t>
            </a:r>
            <a:r>
              <a:rPr lang="th-TH" dirty="0" smtClean="0"/>
              <a:t> เท่านั้น ที่มีสิทธิในการจัดการห้างหุ้นส่วนจำกัด สำหรับผู้เป็นหุ้นส่วนประเภทจำกัดความรับผิดย่อมไม่มีสิทธิจัดการห้างหุ้นส่วนจำกัด อย่างไรก็ดี หุ้นส่วนประเภทจำกัดความรับผิดยังมี </a:t>
            </a:r>
            <a:r>
              <a:rPr lang="th-TH" i="1" dirty="0" smtClean="0"/>
              <a:t>“สิทธิควบคุมการจัดการห้าง”</a:t>
            </a:r>
            <a:r>
              <a:rPr lang="th-TH" dirty="0" smtClean="0"/>
              <a:t> ของหุ้นส่วนประเภทไม่จำกัดความรับผิด (คล้ายกับกรณีผู้ถือหุ้นในบริษัท) กล่าวคือ การมีสิทธิที่จะสอบถามถึงกิจการของห้างหุ้นส่วนจำกัด หรือมีสิทธิในการตรวจสอบสมุดบัญชีหรือเอกสารของห้างหุ้นส่วนจำกัดได้ แต่ไม่มีสิทธิเข้าไปสั่งการให้กระทำการอย่างใด ๆ ได้ (มาตรา </a:t>
            </a:r>
            <a:r>
              <a:rPr lang="en-US" dirty="0" smtClean="0"/>
              <a:t>1080</a:t>
            </a:r>
            <a:r>
              <a:rPr lang="th-TH" dirty="0" smtClean="0"/>
              <a:t> ประกอบมาตรา </a:t>
            </a:r>
            <a:r>
              <a:rPr lang="en-US" dirty="0" smtClean="0"/>
              <a:t>1037</a:t>
            </a:r>
            <a:r>
              <a:rPr lang="th-TH" dirty="0" smtClean="0"/>
              <a:t>)</a:t>
            </a:r>
          </a:p>
          <a:p>
            <a:r>
              <a:rPr lang="th-TH" dirty="0"/>
              <a:t>	</a:t>
            </a:r>
            <a:r>
              <a:rPr lang="en-US" dirty="0" smtClean="0"/>
              <a:t>2.2</a:t>
            </a:r>
            <a:r>
              <a:rPr lang="th-TH" dirty="0" smtClean="0"/>
              <a:t> เป็นผู้ชำระบัญชีของห้างหุ้นส่วนได้ (มาตรา </a:t>
            </a:r>
            <a:r>
              <a:rPr lang="en-US" dirty="0" smtClean="0"/>
              <a:t>1089</a:t>
            </a:r>
            <a:r>
              <a:rPr lang="th-TH" dirty="0" smtClean="0"/>
              <a:t>)</a:t>
            </a:r>
          </a:p>
          <a:p>
            <a:r>
              <a:rPr lang="th-TH" dirty="0"/>
              <a:t>	</a:t>
            </a:r>
            <a:r>
              <a:rPr lang="en-US" dirty="0" smtClean="0"/>
              <a:t>2.3</a:t>
            </a:r>
            <a:r>
              <a:rPr lang="th-TH" dirty="0" smtClean="0"/>
              <a:t> ดำเนินการค้าขายแข่งกับห้างหุ้นส่วนจำกัดได้ (มาตรา </a:t>
            </a:r>
            <a:r>
              <a:rPr lang="en-US" dirty="0" smtClean="0"/>
              <a:t>1090</a:t>
            </a:r>
            <a:r>
              <a:rPr lang="th-TH" dirty="0" smtClean="0"/>
              <a:t>)</a:t>
            </a:r>
          </a:p>
          <a:p>
            <a:r>
              <a:rPr lang="th-TH" dirty="0"/>
              <a:t>	</a:t>
            </a:r>
            <a:r>
              <a:rPr lang="en-US" dirty="0" smtClean="0"/>
              <a:t>2.4</a:t>
            </a:r>
            <a:r>
              <a:rPr lang="th-TH" dirty="0" smtClean="0"/>
              <a:t> ถ้าสัญญาจัดตั้งห้างหุ้นส่วน ได้ระบุให้หุ้นส่วนประเภทจำกัดความรับผิดมีสิทธิที่จะให้คำแนะนำ ออกความเห็น หรือแต่งตั้งหรือถอดถอนผู้จัดการห้างหุ้นส่วนได้ กรณีเช่นนี้ “ย่อมไม่ถือว่า” เป็นการสอดเข้าไปจัดการห้างหุ้นส่วน (</a:t>
            </a:r>
            <a:r>
              <a:rPr lang="th-TH" dirty="0" err="1" smtClean="0"/>
              <a:t>ปล</a:t>
            </a:r>
            <a:r>
              <a:rPr lang="th-TH" dirty="0" smtClean="0"/>
              <a:t>. ให้ดูเรื่องการสอดเข้าไปจัดการห้างหุ้นส่วนจำกัด ในมาตรา </a:t>
            </a:r>
            <a:r>
              <a:rPr lang="en-US" dirty="0" smtClean="0"/>
              <a:t>1088</a:t>
            </a:r>
            <a:r>
              <a:rPr lang="th-TH" dirty="0" smtClean="0"/>
              <a:t>)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2.5</a:t>
            </a:r>
            <a:r>
              <a:rPr lang="th-TH" dirty="0" smtClean="0"/>
              <a:t> ถ้าผู้เป็นหุ้นส่วนประเภทจำกัดความรับผิดที่สอดเข้าไปเกี่ยวข้องจัดการงานของห้าง หุ้นส่วนผู้นั้นก็ต้องรับผิดร่วมกันในบรรดาหนี้ทั้งหลายของห้างหุ้นส่วนนั้น “โดยไม่จำกัดจำนวน” (มาตรา </a:t>
            </a:r>
            <a:r>
              <a:rPr lang="en-US" dirty="0" smtClean="0"/>
              <a:t>1088</a:t>
            </a:r>
            <a:r>
              <a:rPr lang="th-TH" dirty="0" smtClean="0"/>
              <a:t> วรรคหนึ่ง) </a:t>
            </a:r>
            <a:r>
              <a:rPr lang="th-TH" dirty="0" err="1" smtClean="0"/>
              <a:t>ปล</a:t>
            </a:r>
            <a:r>
              <a:rPr lang="th-TH" dirty="0" smtClean="0"/>
              <a:t>. รับผิดเฉพาะบรรดาหนี้ทั้งหลายที่ได้สอดเข้าไปจัดการเท่านั้น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30188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739900" y="0"/>
            <a:ext cx="104521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u="sng" dirty="0" smtClean="0"/>
              <a:t>ข้อสังเกต</a:t>
            </a:r>
          </a:p>
          <a:p>
            <a:r>
              <a:rPr lang="en-US" dirty="0" smtClean="0"/>
              <a:t>1. </a:t>
            </a:r>
            <a:r>
              <a:rPr lang="th-TH" dirty="0" smtClean="0"/>
              <a:t>การสอดเข้าไปจัดการห้างหุ้นส่วนจำกัด </a:t>
            </a:r>
            <a:r>
              <a:rPr lang="th-TH" i="1" dirty="0" smtClean="0"/>
              <a:t>“จะต้องถึงขนาด” </a:t>
            </a:r>
            <a:r>
              <a:rPr lang="th-TH" dirty="0" smtClean="0"/>
              <a:t>ที่จะเข้าไปยุ่งเกี่ยวสอดแทรกในการจัดการห้าง มิใช่เป็นเพียงในฐานะลูกจ้างของห้างเข้าไปทำหน้าที่ หรือมิใช่เป็นพนักงานของห้างที่เข้าไปทำหน้าที่ตามสัญญาจ้างแรงงานเท่านั้น</a:t>
            </a:r>
          </a:p>
          <a:p>
            <a:r>
              <a:rPr lang="en-US" dirty="0" smtClean="0"/>
              <a:t>2.</a:t>
            </a:r>
            <a:r>
              <a:rPr lang="th-TH" dirty="0" smtClean="0"/>
              <a:t> มาตรา </a:t>
            </a:r>
            <a:r>
              <a:rPr lang="en-US" dirty="0" smtClean="0"/>
              <a:t>1088</a:t>
            </a:r>
            <a:r>
              <a:rPr lang="th-TH" dirty="0" smtClean="0"/>
              <a:t> ใช้บังคับเฉพาะผู้เป็นหุ้นส่วนประเภทจำกัดความรับผิดเท่านั้น สำหรับผู้เป็นหุ้นส่วนประเภทไม่จำกัดความรับผิด หากได้สอดเข้าไปจัดการกิจการใด ๆ ของห้างหุ้นส่วนสามัญ ก็ไม่เข้าด้วยมาตรานี้</a:t>
            </a:r>
          </a:p>
          <a:p>
            <a:endParaRPr lang="th-TH" dirty="0"/>
          </a:p>
          <a:p>
            <a:r>
              <a:rPr lang="th-TH" dirty="0" smtClean="0"/>
              <a:t>	</a:t>
            </a:r>
            <a:r>
              <a:rPr lang="en-US" dirty="0" smtClean="0"/>
              <a:t>2.6</a:t>
            </a:r>
            <a:r>
              <a:rPr lang="th-TH" dirty="0" smtClean="0"/>
              <a:t> หากหุ้นส่วนประเภทจำกัดความรับผิดคนใดยินยอมให้เอาชื่อของตนมาเป็นชื่อของห้างหรือร่วมเป็นชื่อของห้าง ให้ถือว่าหุ้นส่วนผู้นั้นต้องรับผิดต่อบุคคลภายนอกที่สุจริตเสมือนดังว่าเป็นหุ้นส่วนประเภทไม่จำกัดความรับผิด (มาตรา </a:t>
            </a:r>
            <a:r>
              <a:rPr lang="en-US" dirty="0" smtClean="0"/>
              <a:t>1081</a:t>
            </a:r>
            <a:r>
              <a:rPr lang="th-TH" dirty="0" smtClean="0"/>
              <a:t> ประกอบมาตรา </a:t>
            </a:r>
            <a:r>
              <a:rPr lang="en-US" dirty="0" smtClean="0"/>
              <a:t>1082</a:t>
            </a:r>
            <a:r>
              <a:rPr lang="th-TH" dirty="0" smtClean="0"/>
              <a:t>)</a:t>
            </a:r>
          </a:p>
          <a:p>
            <a:r>
              <a:rPr lang="th-TH" dirty="0"/>
              <a:t>	</a:t>
            </a:r>
            <a:r>
              <a:rPr lang="en-US" dirty="0" smtClean="0"/>
              <a:t>2.7</a:t>
            </a:r>
            <a:r>
              <a:rPr lang="th-TH" dirty="0" smtClean="0"/>
              <a:t> หุ้นส่วนประเภทจำกัดความรับผิดจะลงหุ้นด้วยแรงงานมิได้ ต้องลงเป็นเงินหรือทรัพย์สินอย่างอื่น ๆ เท่านั้น (มาตรา </a:t>
            </a:r>
            <a:r>
              <a:rPr lang="en-US" dirty="0" smtClean="0"/>
              <a:t>1083</a:t>
            </a:r>
            <a:r>
              <a:rPr lang="th-TH" dirty="0" smtClean="0"/>
              <a:t>)</a:t>
            </a:r>
          </a:p>
          <a:p>
            <a:r>
              <a:rPr lang="th-TH" dirty="0"/>
              <a:t>	</a:t>
            </a:r>
            <a:r>
              <a:rPr lang="en-US" dirty="0" smtClean="0"/>
              <a:t>2.8</a:t>
            </a:r>
            <a:r>
              <a:rPr lang="th-TH" dirty="0" smtClean="0"/>
              <a:t> หุ้นส่วนประเภทจำกัดความรับผิดจะ “ไม่ได้รับการแบ่งเงินปันผลหรือดอกเบี้ย” จนกว่าห้างหุ้นส่วนจำกัดจะมีกำไร (มาตรา </a:t>
            </a:r>
            <a:r>
              <a:rPr lang="en-US" dirty="0" smtClean="0"/>
              <a:t>1084</a:t>
            </a:r>
            <a:r>
              <a:rPr lang="th-TH" dirty="0" smtClean="0"/>
              <a:t>) </a:t>
            </a:r>
          </a:p>
          <a:p>
            <a:endParaRPr lang="th-TH" dirty="0"/>
          </a:p>
          <a:p>
            <a:r>
              <a:rPr lang="th-TH" u="sng" dirty="0" smtClean="0"/>
              <a:t>ข้อสังเกต</a:t>
            </a:r>
            <a:r>
              <a:rPr lang="th-TH" dirty="0" smtClean="0"/>
              <a:t> มาตรานี้ </a:t>
            </a:r>
            <a:r>
              <a:rPr lang="th-TH" i="1" dirty="0" smtClean="0"/>
              <a:t>“มิใช่บทบัญญัติเกี่ยวกับความสงบเรียบร้อยของประชาชน”</a:t>
            </a:r>
            <a:r>
              <a:rPr lang="th-TH" dirty="0" smtClean="0"/>
              <a:t> จึงสามารถตกลงยกเว้นให้ผิดแผกแตกต่างไปจาก มาตรา </a:t>
            </a:r>
            <a:r>
              <a:rPr lang="en-US" dirty="0" smtClean="0"/>
              <a:t>1084</a:t>
            </a:r>
            <a:r>
              <a:rPr lang="th-TH" dirty="0" smtClean="0"/>
              <a:t> ก็ได้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06604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587500" y="0"/>
            <a:ext cx="106045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	2.9 </a:t>
            </a:r>
            <a:r>
              <a:rPr lang="th-TH" dirty="0" smtClean="0"/>
              <a:t>การรับผิดในหนี้ของห้างหุ้นส่วนโดยไม่จำกัดจำนวน </a:t>
            </a:r>
            <a:r>
              <a:rPr lang="th-TH" i="1" dirty="0" smtClean="0"/>
              <a:t>“ซึ่งเป็นหนี้ที่เกิดขึ้นก่อน”</a:t>
            </a:r>
            <a:r>
              <a:rPr lang="th-TH" dirty="0" smtClean="0"/>
              <a:t> การจดทะเบียนห้างหุ้นส่วนจำกัด เนื่องจากตามมาตรา </a:t>
            </a:r>
            <a:r>
              <a:rPr lang="en-US" dirty="0" smtClean="0"/>
              <a:t>1079 </a:t>
            </a:r>
            <a:r>
              <a:rPr lang="th-TH" dirty="0" smtClean="0"/>
              <a:t>ให้ถือว่าตราบใดที่ห้างหุ้นส่วนยังมิได้จดทะเบียนเป็นห้างหุ้นส่วนจำกัด ห้างหุ้นส่วนนั้นย่อมเป็นห้างหุ้นส่วนสามัญ ซึ่งผู้เป็นหุ้นส่วนทุกคนต้องรับผิดในหนี้ของห้างโดยไม่จำกัดจำนวน จนกว่าจะได้มีการจดทะเบียนและแยกประเภทของผู้เป็นหุ้นส่วนในห้างหุ้นส่วนจำกัดไว้</a:t>
            </a:r>
          </a:p>
          <a:p>
            <a:r>
              <a:rPr lang="th-TH" dirty="0"/>
              <a:t>	</a:t>
            </a:r>
            <a:r>
              <a:rPr lang="en-US" dirty="0" smtClean="0"/>
              <a:t>2.10</a:t>
            </a:r>
            <a:r>
              <a:rPr lang="th-TH" dirty="0" smtClean="0"/>
              <a:t> ผู้เป็นหุ้นส่วนประเภทจำกัดความรับผิดได้แสดงด้วยจดหมาย หรือใบแจ้งความ หรือด้วยวิธีอย่างอื่น ให้บุคคลภายนอกทราบว่าตนได้ลงหุ้นไว้มากกว่าจำนวนซึ่งได้จดทะเบียน หุ้นส่วนผู้นั้นจะต้อง “รับผิดเท่าถึงจำนวนที่ได้แสดงนั้น” (มาตรา </a:t>
            </a:r>
            <a:r>
              <a:rPr lang="en-US" dirty="0" smtClean="0"/>
              <a:t>1085</a:t>
            </a:r>
            <a:r>
              <a:rPr lang="th-TH" dirty="0" smtClean="0"/>
              <a:t>)</a:t>
            </a:r>
          </a:p>
          <a:p>
            <a:r>
              <a:rPr lang="th-TH" dirty="0"/>
              <a:t>	</a:t>
            </a:r>
            <a:r>
              <a:rPr lang="en-US" dirty="0" smtClean="0"/>
              <a:t>2.11</a:t>
            </a:r>
            <a:r>
              <a:rPr lang="th-TH" dirty="0" smtClean="0"/>
              <a:t> ข้อซึ่งได้ตกลงกันในระหว่างผู้เป็นหุ้นส่วนทั้งหลาย เพื่อจะเปลี่ยนแปลงประเภทของทรัพย์สินที่ลงหุ้น หรือเพื่อจะลดจำนวนลงหุ้นของผู้เป็นหุ้นส่วนประเภทจำกัดความรับผิดคนใดคนหนึ่งนั้น ยังไม่เป็นผลแก่บุคคลภายนอก </a:t>
            </a:r>
            <a:r>
              <a:rPr lang="th-TH" i="1" dirty="0" smtClean="0"/>
              <a:t>“จนกว่าจะได้จดทะเบียนแล้ว”</a:t>
            </a:r>
            <a:r>
              <a:rPr lang="th-TH" dirty="0" smtClean="0"/>
              <a:t> และเมื่อได้จดทะเบียนแล้ว ข้อตกลงนั้น ๆ ก็ย่อมมีผลแต่เพียงเฉพาะแก่หนี้อันห้างหุ้นส่วนจำกัดได้ก่อให้เกิดขึ้นภายหลังเวลาที่ได้จดทะเบียนแล้วเท่านั้น (มาตรา </a:t>
            </a:r>
            <a:r>
              <a:rPr lang="en-US" dirty="0" smtClean="0"/>
              <a:t>1086</a:t>
            </a:r>
            <a:r>
              <a:rPr lang="th-TH" dirty="0" smtClean="0"/>
              <a:t>) </a:t>
            </a:r>
          </a:p>
          <a:p>
            <a:endParaRPr lang="th-TH" dirty="0"/>
          </a:p>
          <a:p>
            <a:r>
              <a:rPr lang="th-TH" u="sng" dirty="0" smtClean="0"/>
              <a:t>ข้อสังเกต</a:t>
            </a:r>
          </a:p>
          <a:p>
            <a:pPr algn="thaiDist"/>
            <a:r>
              <a:rPr lang="th-TH" dirty="0"/>
              <a:t>	</a:t>
            </a:r>
            <a:r>
              <a:rPr lang="th-TH" dirty="0" smtClean="0"/>
              <a:t>ถ้าหุ้นส่วนประเภทจำกัดความรับผิดถูกฟ้องให้ต้องรับผิดตามมาตรา </a:t>
            </a:r>
            <a:r>
              <a:rPr lang="en-US" dirty="0" smtClean="0"/>
              <a:t>1079, 1082, 1085, 1086</a:t>
            </a:r>
            <a:r>
              <a:rPr lang="th-TH" dirty="0" smtClean="0"/>
              <a:t> และมาตรา </a:t>
            </a:r>
            <a:r>
              <a:rPr lang="en-US" dirty="0" smtClean="0"/>
              <a:t>1088</a:t>
            </a:r>
            <a:r>
              <a:rPr lang="th-TH" dirty="0" smtClean="0"/>
              <a:t> หุ้นส่วนประเภทจำกัดความรับผิดนี้ มีสิทธิที่จะเกี่ยงให้เจ้าหนี้เรียกเอาชำระหนี้จากทรัพย์สินของห้างได้ก่อน ทั้งนี้ ตามมาตรา </a:t>
            </a:r>
            <a:r>
              <a:rPr lang="en-US" dirty="0" smtClean="0"/>
              <a:t>1070 </a:t>
            </a:r>
            <a:r>
              <a:rPr lang="th-TH" dirty="0" smtClean="0"/>
              <a:t>ประกอบมาตรา </a:t>
            </a:r>
            <a:r>
              <a:rPr lang="en-US" dirty="0" smtClean="0"/>
              <a:t>1071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70168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638300" y="0"/>
            <a:ext cx="105537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	2.12 </a:t>
            </a:r>
            <a:r>
              <a:rPr lang="th-TH" dirty="0" smtClean="0"/>
              <a:t>หุ้นส่วนประเภทจำกัดความรับผิดไม่ต้องรับผิดในหนี้ของห้าง </a:t>
            </a:r>
            <a:r>
              <a:rPr lang="th-TH" i="1" dirty="0" smtClean="0"/>
              <a:t>“จนกว่าจะมีการเลิกห้าง”</a:t>
            </a:r>
            <a:r>
              <a:rPr lang="th-TH" dirty="0" smtClean="0"/>
              <a:t> และเจ้าหนี้ของห้างหุ้นส่วนจำกัดย่อมมีสิทธิฟ้องร้องผู้เป็นหุ้นส่วนประเภทจำกัดความรับผิดได้ </a:t>
            </a:r>
            <a:r>
              <a:rPr lang="th-TH" i="1" dirty="0" smtClean="0"/>
              <a:t>“เพียงจำนวน”</a:t>
            </a:r>
            <a:r>
              <a:rPr lang="th-TH" dirty="0" smtClean="0"/>
              <a:t> ตามมาตรา </a:t>
            </a:r>
            <a:r>
              <a:rPr lang="en-US" dirty="0" smtClean="0"/>
              <a:t>1095</a:t>
            </a:r>
            <a:r>
              <a:rPr lang="th-TH" dirty="0" smtClean="0"/>
              <a:t> ดังนี้</a:t>
            </a:r>
          </a:p>
          <a:p>
            <a:r>
              <a:rPr lang="th-TH" dirty="0"/>
              <a:t>	</a:t>
            </a:r>
            <a:r>
              <a:rPr lang="th-TH" dirty="0" smtClean="0"/>
              <a:t>(</a:t>
            </a:r>
            <a:r>
              <a:rPr lang="en-US" dirty="0" smtClean="0"/>
              <a:t>1</a:t>
            </a:r>
            <a:r>
              <a:rPr lang="th-TH" dirty="0" smtClean="0"/>
              <a:t>) จำนวนลงหุ้นของผู้เป็นหุ้นส่วนเท่าที่ยังค้างส่งแก่ห้างหุ้นส่วน</a:t>
            </a:r>
          </a:p>
          <a:p>
            <a:r>
              <a:rPr lang="th-TH" dirty="0"/>
              <a:t>	</a:t>
            </a:r>
            <a:r>
              <a:rPr lang="th-TH" dirty="0" smtClean="0"/>
              <a:t>(</a:t>
            </a:r>
            <a:r>
              <a:rPr lang="en-US" dirty="0" smtClean="0"/>
              <a:t>2</a:t>
            </a:r>
            <a:r>
              <a:rPr lang="th-TH" dirty="0" smtClean="0"/>
              <a:t>) จำนวนลงหุ้นเท่าที่ผู้เป็นหุ้นส่วนได้ถอนไปจากสินทรัพย์ของห้างหุ้นส่วน</a:t>
            </a:r>
          </a:p>
          <a:p>
            <a:r>
              <a:rPr lang="th-TH" dirty="0"/>
              <a:t>	</a:t>
            </a:r>
            <a:r>
              <a:rPr lang="th-TH" dirty="0" smtClean="0"/>
              <a:t>(</a:t>
            </a:r>
            <a:r>
              <a:rPr lang="en-US" dirty="0" smtClean="0"/>
              <a:t>3</a:t>
            </a:r>
            <a:r>
              <a:rPr lang="th-TH" dirty="0" smtClean="0"/>
              <a:t>) จำนวนเงินปันผลและดอกเบี้ย ซึ่งผู้เป็นหุ้นส่วนได้รับไปแล้วโดยทุจริตและฝ่าฝืนต่อบทบัญญัติมาตรา </a:t>
            </a:r>
            <a:r>
              <a:rPr lang="en-US" dirty="0" smtClean="0"/>
              <a:t>1084</a:t>
            </a:r>
          </a:p>
          <a:p>
            <a:endParaRPr lang="en-US" dirty="0"/>
          </a:p>
          <a:p>
            <a:r>
              <a:rPr lang="th-TH" u="sng" dirty="0" smtClean="0"/>
              <a:t>ข้อสังเกต</a:t>
            </a:r>
          </a:p>
          <a:p>
            <a:pPr algn="thaiDist"/>
            <a:r>
              <a:rPr lang="th-TH" dirty="0"/>
              <a:t>	</a:t>
            </a:r>
            <a:r>
              <a:rPr lang="th-TH" dirty="0" smtClean="0"/>
              <a:t>มาตรา </a:t>
            </a:r>
            <a:r>
              <a:rPr lang="en-US" dirty="0" smtClean="0"/>
              <a:t>1095</a:t>
            </a:r>
            <a:r>
              <a:rPr lang="th-TH" dirty="0" smtClean="0"/>
              <a:t> ไม่นำมาใช้บังคับในกรณีผู้เป็นหุ้นส่วนประเภทจำกัดความรับผิดโดยไม่จำกัดจำนวน เช่น กรณีการสอดเข้าไปจัดการห้างหุ้นส่วน ตามมาตรา </a:t>
            </a:r>
            <a:r>
              <a:rPr lang="en-US" dirty="0" smtClean="0"/>
              <a:t>1088</a:t>
            </a:r>
            <a:r>
              <a:rPr lang="th-TH" dirty="0" smtClean="0"/>
              <a:t>  เป็นต้น เพราะกรณีเช่นนี้ แม้จะเป็นหุ้นส่วนประเภทจำกัดความรับผิดก็ต้องรับผิดโดยไม่จำกัดจำนวน เช่นเดียวกันกับผู้เป็นหุ้นส่วนประเภทไม่จำกัดความรับผิด ดังนั้น เจ้าหนี้ของห้างหุ้นส่วนจำกัดจึงมีสิทธิฟ้องให้หุ้นส่วนผู้นั้นรับผิดได้โดยไม่ต้องรอให้มีการเลิกห้างหุ้นส่วนก่อน</a:t>
            </a:r>
          </a:p>
          <a:p>
            <a:pPr algn="thaiDist"/>
            <a:endParaRPr lang="th-TH" dirty="0"/>
          </a:p>
          <a:p>
            <a:pPr algn="thaiDist"/>
            <a:endParaRPr lang="th-TH" dirty="0" smtClean="0"/>
          </a:p>
          <a:p>
            <a:r>
              <a:rPr lang="th-TH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32557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686560" y="0"/>
            <a:ext cx="1050544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3. </a:t>
            </a:r>
            <a:r>
              <a:rPr lang="th-TH" dirty="0" smtClean="0"/>
              <a:t>สิทธิ</a:t>
            </a:r>
            <a:r>
              <a:rPr lang="th-TH" dirty="0"/>
              <a:t>และความรับผิดของผู้เป็นหุ้นส่วน</a:t>
            </a:r>
            <a:r>
              <a:rPr lang="th-TH" dirty="0" smtClean="0"/>
              <a:t>ประเภทไม่จำกัด</a:t>
            </a:r>
            <a:r>
              <a:rPr lang="th-TH" dirty="0"/>
              <a:t>ความรับ</a:t>
            </a:r>
            <a:r>
              <a:rPr lang="th-TH" dirty="0" smtClean="0"/>
              <a:t>ผิด</a:t>
            </a:r>
          </a:p>
          <a:p>
            <a:r>
              <a:rPr lang="th-TH" dirty="0"/>
              <a:t>	</a:t>
            </a:r>
            <a:r>
              <a:rPr lang="en-US" dirty="0" smtClean="0"/>
              <a:t>3.1</a:t>
            </a:r>
            <a:r>
              <a:rPr lang="th-TH" dirty="0" smtClean="0"/>
              <a:t> คุณสมบัติของผู้เป็นหุ้นส่วนในหุ้นส่วนประเภทไม่จำกัดความรับผิด </a:t>
            </a:r>
            <a:r>
              <a:rPr lang="th-TH" i="1" dirty="0" smtClean="0"/>
              <a:t>“ถือเป็นสาระสำคัญ”</a:t>
            </a:r>
            <a:r>
              <a:rPr lang="th-TH" dirty="0" smtClean="0"/>
              <a:t> ดังนั้น เมื่อหุ้นส่วนประเภทไม่จำกัดความรับผิดตาย ล้มละลาย หรือไร้ความสามารถ ย่อมมีผลทำให้ห้างหุ้นส่วนจำกัด </a:t>
            </a:r>
            <a:r>
              <a:rPr lang="th-TH" i="1" dirty="0" smtClean="0"/>
              <a:t>“ต้องเลิกห้างหุ้นส่วนจำกัด”</a:t>
            </a:r>
            <a:r>
              <a:rPr lang="th-TH" dirty="0" smtClean="0"/>
              <a:t> ไป (มาตรา </a:t>
            </a:r>
            <a:r>
              <a:rPr lang="en-US" dirty="0" smtClean="0"/>
              <a:t>1055</a:t>
            </a:r>
            <a:r>
              <a:rPr lang="th-TH" dirty="0" smtClean="0"/>
              <a:t> (</a:t>
            </a:r>
            <a:r>
              <a:rPr lang="en-US" dirty="0" smtClean="0"/>
              <a:t>5</a:t>
            </a:r>
            <a:r>
              <a:rPr lang="th-TH" dirty="0" smtClean="0"/>
              <a:t>) ประกอบมาตรา </a:t>
            </a:r>
            <a:r>
              <a:rPr lang="en-US" dirty="0" smtClean="0"/>
              <a:t>1080</a:t>
            </a:r>
            <a:r>
              <a:rPr lang="th-TH" dirty="0" smtClean="0"/>
              <a:t>)</a:t>
            </a:r>
          </a:p>
          <a:p>
            <a:r>
              <a:rPr lang="th-TH" dirty="0"/>
              <a:t>	</a:t>
            </a:r>
            <a:r>
              <a:rPr lang="en-US" dirty="0" smtClean="0"/>
              <a:t>3.2</a:t>
            </a:r>
            <a:r>
              <a:rPr lang="th-TH" dirty="0" smtClean="0"/>
              <a:t> สิทธิจัดกิจการงานของห้างหุ้นส่วนจำกัด โดยหุ้นส่วนประเภทไม่จำกัดความรับผิดทำการผูกพันห้างทำนองเดียวกับห้างหุ้นส่วนสามัญ (มาตรา </a:t>
            </a:r>
            <a:r>
              <a:rPr lang="en-US" dirty="0" smtClean="0"/>
              <a:t>1033</a:t>
            </a:r>
            <a:r>
              <a:rPr lang="th-TH" dirty="0" smtClean="0"/>
              <a:t>)</a:t>
            </a:r>
          </a:p>
          <a:p>
            <a:r>
              <a:rPr lang="th-TH" dirty="0"/>
              <a:t>	</a:t>
            </a:r>
            <a:r>
              <a:rPr lang="en-US" dirty="0" smtClean="0"/>
              <a:t>3.3</a:t>
            </a:r>
            <a:r>
              <a:rPr lang="th-TH" dirty="0" smtClean="0"/>
              <a:t> หุ้นส่วนประเภทไม่จำกัดความรับผิดต้องรับผิดในหนี้ของห้างหุ้นส่วนจำกัด </a:t>
            </a:r>
            <a:r>
              <a:rPr lang="th-TH" i="1" dirty="0" smtClean="0"/>
              <a:t>“โดยไม่จำกัดจำนวน”</a:t>
            </a:r>
            <a:r>
              <a:rPr lang="th-TH" dirty="0" smtClean="0"/>
              <a:t> </a:t>
            </a:r>
          </a:p>
          <a:p>
            <a:r>
              <a:rPr lang="th-TH" dirty="0"/>
              <a:t>	</a:t>
            </a:r>
            <a:r>
              <a:rPr lang="en-US" dirty="0" smtClean="0"/>
              <a:t>3.4</a:t>
            </a:r>
            <a:r>
              <a:rPr lang="th-TH" dirty="0" smtClean="0"/>
              <a:t> หุ้นส่วนประเภทไม่จำกัดความรับผิดก็ยังต้องรับผิดในหนี้ของห้างหุ้นส่วนตลอดเวลา แม้ห้างหุ้นส่วนจำกัดนั้นจะยังมิได้มีการเลิกห้างกันไปก็ตาม</a:t>
            </a:r>
          </a:p>
          <a:p>
            <a:endParaRPr lang="th-TH" dirty="0"/>
          </a:p>
          <a:p>
            <a:endParaRPr lang="th-TH" dirty="0" smtClean="0"/>
          </a:p>
          <a:p>
            <a:endParaRPr lang="th-TH" dirty="0"/>
          </a:p>
          <a:p>
            <a:endParaRPr lang="th-TH" dirty="0" smtClean="0"/>
          </a:p>
          <a:p>
            <a:endParaRPr lang="th-TH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54077816"/>
      </p:ext>
    </p:extLst>
  </p:cSld>
  <p:clrMapOvr>
    <a:masterClrMapping/>
  </p:clrMapOvr>
</p:sld>
</file>

<file path=ppt/theme/theme1.xml><?xml version="1.0" encoding="utf-8"?>
<a:theme xmlns:a="http://schemas.openxmlformats.org/drawingml/2006/main" name="ช่อ">
  <a:themeElements>
    <a:clrScheme name="ช่อ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ช่อ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ช่อ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127</TotalTime>
  <Words>786</Words>
  <Application>Microsoft Office PowerPoint</Application>
  <PresentationFormat>แบบจอกว้าง</PresentationFormat>
  <Paragraphs>70</Paragraphs>
  <Slides>9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DilleniaUPC</vt:lpstr>
      <vt:lpstr>Wingdings 3</vt:lpstr>
      <vt:lpstr>ช่อ</vt:lpstr>
      <vt:lpstr>ห้างหุ้นส่วนจำกัด</vt:lpstr>
      <vt:lpstr>งานนำเสนอ PowerPoint</vt:lpstr>
      <vt:lpstr>งานนำเสนอ PowerPoint</vt:lpstr>
      <vt:lpstr>สิทธิและหน้าที่ของผู้เป็นหุ้นส่วนในห้างหุ้นส่วนจำกัด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ห้างหุ้นส่วนจำกัด</dc:title>
  <dc:creator>Windows User</dc:creator>
  <cp:lastModifiedBy>Windows User</cp:lastModifiedBy>
  <cp:revision>15</cp:revision>
  <dcterms:created xsi:type="dcterms:W3CDTF">2021-05-22T05:00:30Z</dcterms:created>
  <dcterms:modified xsi:type="dcterms:W3CDTF">2021-05-23T05:05:34Z</dcterms:modified>
</cp:coreProperties>
</file>