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300" r:id="rId44"/>
    <p:sldId id="299" r:id="rId45"/>
    <p:sldId id="301" r:id="rId4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94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BA206A6-E63E-9440-86F6-C9E28DA9E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134C9F7-BC0C-2E4B-A6ED-B5D1C69874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BF0CAE4-74EA-6B46-AD6B-1CA13F0C1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929-F5D0-C04B-B6C3-FAAD6812D44C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CB0580E-F10B-9F4D-A693-4700E9C1E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1E523E1-DC3E-1642-A3F6-6E0E25D03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5B96-BE0F-F34B-9416-47E5004C97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211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0B6B0F9-D218-9447-AF24-B48C76604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FE0DD988-F3FC-FF45-9DDD-3C2030DD4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FC19601-F7DD-214A-811C-A1F0A5E28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929-F5D0-C04B-B6C3-FAAD6812D44C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3779FC2-46DB-DB45-82C1-62EC252C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FBD01DB-C1B7-5F42-8807-134A60CEA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5B96-BE0F-F34B-9416-47E5004C97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847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C3F0CC8C-AC30-B54D-9CD0-3F618D26F0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3B6522FC-9AA9-9642-808D-7285E4999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2092280-76FE-1D4B-A351-5193548F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929-F5D0-C04B-B6C3-FAAD6812D44C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788F14F-8F1A-544E-AE60-13AE9E23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9D9AE4B-934A-5C47-B8DC-F68386A14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5B96-BE0F-F34B-9416-47E5004C97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173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21C2C59-4CDB-E947-BB1B-B203FAA0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0814473-F252-F74A-A2BB-1121F421C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DFED973-C80F-F54D-9393-5EDFA87B5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929-F5D0-C04B-B6C3-FAAD6812D44C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1F98E87-C899-F541-BC1B-7D70681F6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42CCF8B-8CB7-A442-AC3A-3814E5F2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5B96-BE0F-F34B-9416-47E5004C97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22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B785F9C-A7F6-5A45-9939-1F475731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F2A86A0-6A70-F142-A3AA-69C3F5400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D715CAD-719C-0943-9A2A-BF1C4F5AC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929-F5D0-C04B-B6C3-FAAD6812D44C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0BEF0F8-F58D-6A45-8EB8-B9398AACB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B92BE9D-D8D2-9148-9E11-236E91CE6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5B96-BE0F-F34B-9416-47E5004C97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45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C00F74-D28B-074F-9766-CEA9FBF99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FA56C84-5B2E-DF44-9705-B5129F851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2F4C9FCD-4A7D-174B-9C72-7042A432C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3492510-FA3E-C440-84A8-55FA779D1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929-F5D0-C04B-B6C3-FAAD6812D44C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DC70B07-0A41-E445-80D1-841D573A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9593958-C3A1-5D45-88E0-D3B9C25F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5B96-BE0F-F34B-9416-47E5004C97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607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D24410A-7880-EE49-A0AE-6672E0305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EFB210D-75EA-944F-81A2-CF44ECB86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DD217C1-F3AC-9B45-836A-743A01893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5DCAA36-279C-4540-9ADC-B757CB6C4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FDC07A9-B6C1-FB4E-BFE8-9F3E3B8B63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0EBBEC36-6FA7-1E4D-8822-A0DA05C6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929-F5D0-C04B-B6C3-FAAD6812D44C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8477C4A6-F63C-EC4D-ACD4-CF364D934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ED9552EF-35E9-7B47-A8A4-51AA010E5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5B96-BE0F-F34B-9416-47E5004C97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120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B87B2CC-EE01-D241-9FED-F13349010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95DF25DB-4FE3-8945-962B-E15449F59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929-F5D0-C04B-B6C3-FAAD6812D44C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701D7634-B3C8-764E-BBDC-B59730CF6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AE50C301-0142-BE4F-884F-50FC144A4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5B96-BE0F-F34B-9416-47E5004C97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993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42276E72-D6BD-C648-B72F-DD48CC4C0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929-F5D0-C04B-B6C3-FAAD6812D44C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506A1463-0A6C-FE4D-BCF8-81B1D5C22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502B1CEA-CA27-2744-97BB-24ED6D07B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5B96-BE0F-F34B-9416-47E5004C97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821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859D75B-5705-A347-9A6B-A28B0C33D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E9D2CC1-5A06-F24E-AE95-0D0F22CC6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1779FB6B-77BA-254C-A9AE-36C2191F1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6CFE3DD-D1CC-0B41-91D8-BEBBA25E3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929-F5D0-C04B-B6C3-FAAD6812D44C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AD06C31-4207-3346-A44C-104AC8F9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1C7FA4F-F204-5640-92DE-62E729EE4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5B96-BE0F-F34B-9416-47E5004C97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246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ABA6B14-D1BC-9E41-A7C2-B6A9F7866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06305995-25FA-8E45-83D4-C1CF3A0B1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69EF4DD-1067-334A-AD20-668DCB828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E63A84C-1862-B549-91D8-55E40F184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F929-F5D0-C04B-B6C3-FAAD6812D44C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8F54DD1-A7C9-394B-A937-96F70A8FD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E1FE27D-8DB4-9646-9B9F-32FB9CFC8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5B96-BE0F-F34B-9416-47E5004C97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242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2C75CA6E-EE6C-BC41-A541-1542623CB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D42AFE8-ECD1-B64F-ADB6-E368B08BD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B084B1D-E87A-8444-B267-F4BB2ADA6D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4F929-F5D0-C04B-B6C3-FAAD6812D44C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551E8BC-50B6-EB47-AEC9-946C869CF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F74906C-F765-B144-9BBA-1AA468442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85B96-BE0F-F34B-9416-47E5004C97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485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A29EE7AE-536D-7A49-A272-422994E8E4A6}"/>
              </a:ext>
            </a:extLst>
          </p:cNvPr>
          <p:cNvSpPr/>
          <p:nvPr/>
        </p:nvSpPr>
        <p:spPr>
          <a:xfrm>
            <a:off x="2569029" y="1012165"/>
            <a:ext cx="6096000" cy="18620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บทที่ </a:t>
            </a:r>
            <a:r>
              <a:rPr lang="en-US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7</a:t>
            </a:r>
            <a:endParaRPr lang="en-US" sz="40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โรคสัตว์ปีกและการป้องกัน</a:t>
            </a:r>
            <a:endParaRPr lang="en-US" sz="40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EC41BF27-76C4-774C-8868-2C285D6B146E}"/>
              </a:ext>
            </a:extLst>
          </p:cNvPr>
          <p:cNvSpPr txBox="1"/>
          <p:nvPr/>
        </p:nvSpPr>
        <p:spPr>
          <a:xfrm>
            <a:off x="7750629" y="4561114"/>
            <a:ext cx="3603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อาจารย์เก</a:t>
            </a:r>
            <a:r>
              <a:rPr lang="th-TH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ตวรร</a:t>
            </a:r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ณ  บุญเทพ</a:t>
            </a:r>
          </a:p>
        </p:txBody>
      </p:sp>
    </p:spTree>
    <p:extLst>
      <p:ext uri="{BB962C8B-B14F-4D97-AF65-F5344CB8AC3E}">
        <p14:creationId xmlns:p14="http://schemas.microsoft.com/office/powerpoint/2010/main" val="3719637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CCF0AA34-06AB-1447-AD1C-BB7F1CEF4933}"/>
              </a:ext>
            </a:extLst>
          </p:cNvPr>
          <p:cNvSpPr/>
          <p:nvPr/>
        </p:nvSpPr>
        <p:spPr>
          <a:xfrm>
            <a:off x="903513" y="712146"/>
            <a:ext cx="10700657" cy="327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เพื่อป้องกันโรคแพร่ระบาดทางน้ำ ควรใช้ยาฆ่าเชื้อโรคชนิดที่สามารถละลายน้ำให้สัตว์กินได้ผสมในน้ำให้สัตว์กินตลอดเวลา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ถ้าเลี้ยงไก่ในกรงหลายชั้น ควรกวาดมูลไก่ทุกวัน เพื่อป้องกันการแพร่เชื้อโรคอีกทางหนึ่งหรือราดน้ำยาฆ่าเชื้อที่มูลไก่ถ้าเป็นไก่ขังกรงตับ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หลังจากทำความสะอาด ราดด้วยน้ำยาฆ่าเชื้อแล้วพักเล้าไว้ประมาณ 30 วัน จึงค่อยนำไก่เข้าเล้าใหม่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80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80E5462F-E8C2-B142-BADE-F8663D063944}"/>
              </a:ext>
            </a:extLst>
          </p:cNvPr>
          <p:cNvSpPr/>
          <p:nvPr/>
        </p:nvSpPr>
        <p:spPr>
          <a:xfrm>
            <a:off x="467937" y="617667"/>
            <a:ext cx="3070071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3600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โรคที่สำคัญของสัตว์ปีก</a:t>
            </a:r>
            <a:endParaRPr lang="en-US" sz="2400" u="sng" dirty="0">
              <a:solidFill>
                <a:srgbClr val="FF0000"/>
              </a:solidFill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884784CB-5BEB-3246-9309-052B475533F0}"/>
              </a:ext>
            </a:extLst>
          </p:cNvPr>
          <p:cNvSpPr/>
          <p:nvPr/>
        </p:nvSpPr>
        <p:spPr>
          <a:xfrm>
            <a:off x="1298008" y="1665502"/>
            <a:ext cx="4915128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en-US" sz="32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1. </a:t>
            </a:r>
            <a:r>
              <a:rPr lang="th-TH" sz="32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โรคนิวคาส</a:t>
            </a:r>
            <a:r>
              <a:rPr lang="th-TH" sz="3200" b="1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เซิล</a:t>
            </a:r>
            <a:r>
              <a:rPr lang="th-TH" sz="32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(</a:t>
            </a:r>
            <a:r>
              <a:rPr lang="en-US" sz="32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Newcastle disease; ND)</a:t>
            </a:r>
            <a:endParaRPr lang="en-US" sz="20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D7777A92-786D-6345-9AEB-4B32D00D4F6F}"/>
              </a:ext>
            </a:extLst>
          </p:cNvPr>
          <p:cNvSpPr/>
          <p:nvPr/>
        </p:nvSpPr>
        <p:spPr>
          <a:xfrm>
            <a:off x="743065" y="2541898"/>
            <a:ext cx="10940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สาเหตุ</a:t>
            </a:r>
            <a:r>
              <a:rPr lang="th-TH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เกิดจากเชื้อพารามิกโซไวรัส (</a:t>
            </a:r>
            <a:r>
              <a:rPr lang="en-US" sz="2400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Paramyxo</a:t>
            </a:r>
            <a:r>
              <a:rPr lang="en-US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virus type 1) </a:t>
            </a:r>
            <a:r>
              <a:rPr lang="th-TH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ซึ่งแบ่งตามความรุนแรงและกลุ่มอาการที่แสดงออกได้ </a:t>
            </a:r>
            <a:r>
              <a:rPr lang="en-US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5</a:t>
            </a:r>
            <a:r>
              <a:rPr lang="th-TH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ชนิด ดังนี้</a:t>
            </a:r>
            <a:r>
              <a:rPr lang="en-US" sz="2400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759335A0-FD06-DF4D-A7ED-F73FFD09C799}"/>
              </a:ext>
            </a:extLst>
          </p:cNvPr>
          <p:cNvSpPr/>
          <p:nvPr/>
        </p:nvSpPr>
        <p:spPr>
          <a:xfrm>
            <a:off x="1382486" y="3221317"/>
            <a:ext cx="10580914" cy="327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ชนิดรุนแรงมากและแสดงอาการที่ลำไส้ (</a:t>
            </a:r>
            <a:r>
              <a:rPr lang="en-US" b="1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Viserotropic</a:t>
            </a:r>
            <a:r>
              <a:rPr lang="en-US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en-US" b="1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velogenic</a:t>
            </a:r>
            <a:r>
              <a:rPr lang="en-US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virus)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เป็นชนิดที่แสดงอาการรุนแรงมาก โดยแสดงอาการมีจุดเลือดออกที่บริเวณลำไส้ให้เห็น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ชนิดรุนแรงมากและแสดงอาการทางระบบประสาท (</a:t>
            </a:r>
            <a:r>
              <a:rPr lang="en-US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Neurotropic </a:t>
            </a:r>
            <a:r>
              <a:rPr lang="en-US" b="1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velogenic</a:t>
            </a:r>
            <a:r>
              <a:rPr lang="en-US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virus)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เป็นชนิดที่แสดงอาการทางระบบทางเดินหายใจและระบบประสาทร่วมด้วย โรคนิวคาส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เซิล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ที่เกิดจากเชื้อ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สเตรน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นี้จะมีอัตราการตายสูงมาก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3689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A61EBA8D-2C0F-4446-9280-6D8FDECC58D7}"/>
              </a:ext>
            </a:extLst>
          </p:cNvPr>
          <p:cNvSpPr/>
          <p:nvPr/>
        </p:nvSpPr>
        <p:spPr>
          <a:xfrm>
            <a:off x="1012371" y="502021"/>
            <a:ext cx="10526486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ชนิดรุนแรงปานกลาง (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Mesogenic virus)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เป็นชนิดที่แสดงอาการกับระบบทางเดินหายใจและอาจมีอาการทางประสาทร่วมด้วยแต่จะมีอัตราการตายต่ำ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ชนิดไม่รุนแรงและแสดงอาการกับระบบทางเดินหายใจ (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Lentogenic respiratory virus)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เป็นชนิดที่แสดงอาการกับระบบทางเดินหายใจเพียงเล็กน้อยหรือไม่แสดงอาการให้เห็นชัดเจนนัก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ชนิดไม่รุนแรงและแสดงอาการกับระบบทางเดินอาหาร (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Asymptomatic enteric virus)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เป็นชนิดที่เกิดกับระบบทางเดินอาหารแต่ไม่แสดงอาการให้เห็นเด่นชัดนักโดยทั่วไป โรคนิวคาส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เซิล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สามารถเป็นได้กับสัตว์ปีกทุกชนิด แต่พบว่าจะไม่ค่อยแสดงอาการให้เห็นเด่นชัดนักในสัตว์ปีกจำพวก เป็ดและห่าน แต่จะแสดงอาการเด่นชัดและรุ่นแรงมากถ้าเกิดกับสัตว์ปีกจำพวกไก่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70377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BCFA133B-FBCE-8942-BADF-BDB1F5288413}"/>
              </a:ext>
            </a:extLst>
          </p:cNvPr>
          <p:cNvSpPr/>
          <p:nvPr/>
        </p:nvSpPr>
        <p:spPr>
          <a:xfrm>
            <a:off x="1371599" y="1776290"/>
            <a:ext cx="104938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ติดต่อได้โดยทาง ลม น้ำ อาหาร เครื่องมือเครื่องใช้ เสื้อผ้า นก หนู และโดยการสัมผัสโดยตรงกับสัตว์ที่ป่วย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A070FF3A-0F72-224E-B3C9-B8581F3507E2}"/>
              </a:ext>
            </a:extLst>
          </p:cNvPr>
          <p:cNvSpPr/>
          <p:nvPr/>
        </p:nvSpPr>
        <p:spPr>
          <a:xfrm>
            <a:off x="806176" y="837848"/>
            <a:ext cx="13372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การติดต่อ </a:t>
            </a:r>
            <a:endParaRPr lang="th-TH" sz="3200" b="1" u="sng" dirty="0">
              <a:solidFill>
                <a:srgbClr val="FF0000"/>
              </a:solidFill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3F8E2DBD-BACE-054E-A1B2-F050AF27F1B4}"/>
              </a:ext>
            </a:extLst>
          </p:cNvPr>
          <p:cNvSpPr/>
          <p:nvPr/>
        </p:nvSpPr>
        <p:spPr>
          <a:xfrm>
            <a:off x="806176" y="3167390"/>
            <a:ext cx="13484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ระยะฟักตัว </a:t>
            </a:r>
            <a:endParaRPr lang="th-TH" b="1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40AF3456-05A1-FC4D-BA5C-AD0EB8046EF3}"/>
              </a:ext>
            </a:extLst>
          </p:cNvPr>
          <p:cNvSpPr/>
          <p:nvPr/>
        </p:nvSpPr>
        <p:spPr>
          <a:xfrm>
            <a:off x="1371599" y="4016803"/>
            <a:ext cx="10091058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เมื่อไก่ได้รับเชื้อนี้เข้าไปจะมีระยะฟักตัวประมาณ 2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–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4 วัน ในลูกไก่ และอาจนานถึง 2 สัปดาห์ในไก่ใหญ่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84207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E82F9E12-49A2-E54D-9E9E-58DD33B37A1D}"/>
              </a:ext>
            </a:extLst>
          </p:cNvPr>
          <p:cNvSpPr/>
          <p:nvPr/>
        </p:nvSpPr>
        <p:spPr>
          <a:xfrm>
            <a:off x="641508" y="652790"/>
            <a:ext cx="9428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อาการ</a:t>
            </a:r>
            <a:r>
              <a:rPr lang="en-US" sz="3200" u="sng" dirty="0">
                <a:solidFill>
                  <a:srgbClr val="FF0000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sz="3200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67CD1F9F-10C7-D444-BD4D-8E88C2C1EEAB}"/>
              </a:ext>
            </a:extLst>
          </p:cNvPr>
          <p:cNvSpPr/>
          <p:nvPr/>
        </p:nvSpPr>
        <p:spPr>
          <a:xfrm>
            <a:off x="1023256" y="1403169"/>
            <a:ext cx="10842173" cy="327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ทางระบบหายใจ ไก่ป่วยจะแสดงอาการไอหรือจามเป็นหวัด มีน้ำมูก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ทางระบบประสาท ไก่จะมีอาการคอบิด ชอบยืนเอาหัวซุกใต้ปีก เดินเป็นวงกลมเดินถอยหลัง และกระตุก เปอร์เซ็นต์การตายสูงมากในช่วง 2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–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 วันแรก เป็นอาการที่เกิดตามมาหลังจากแสดงอาการทางระบบหายใจ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ทางเดินอาหาร ไก่จะถ่ายมูลเหลวสีค่อนข้างเขียวหรือเหลืองการรักษา โรคนี้ไม่มีวิธีการรักษาที่ได้ผล เพราะเกิดจากเชื้อไวรัสนอกจากจะใช้ยาปฏิชีวนะผสมน้ำให้ไก่กินทั้งฝูง เพื่อป้องกันโรคแทรกซ้อนเท่านั้น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69209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โรคนิวคาสเซิล ND / โรคที่เกิดจากเชื้อไวรัส / ข้อมูลเรื่องโรค ...">
            <a:extLst>
              <a:ext uri="{FF2B5EF4-FFF2-40B4-BE49-F238E27FC236}">
                <a16:creationId xmlns:a16="http://schemas.microsoft.com/office/drawing/2014/main" id="{4AD0C75F-7FB8-984A-93DD-41A6EA2BD18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336" y="1001531"/>
            <a:ext cx="3984263" cy="30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โรคนิวคาสเซิล (Newcastle Disease)">
            <a:extLst>
              <a:ext uri="{FF2B5EF4-FFF2-40B4-BE49-F238E27FC236}">
                <a16:creationId xmlns:a16="http://schemas.microsoft.com/office/drawing/2014/main" id="{733EBF37-2692-B74F-80B7-EC71CDD1AD0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3"/>
          <a:stretch/>
        </p:blipFill>
        <p:spPr bwMode="auto">
          <a:xfrm>
            <a:off x="5773783" y="1001531"/>
            <a:ext cx="4110446" cy="30370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08F4C2F7-1E1C-2048-BAC9-FC4050BB685B}"/>
              </a:ext>
            </a:extLst>
          </p:cNvPr>
          <p:cNvSpPr/>
          <p:nvPr/>
        </p:nvSpPr>
        <p:spPr>
          <a:xfrm>
            <a:off x="686491" y="4408361"/>
            <a:ext cx="13484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การป้องกัน</a:t>
            </a:r>
            <a:r>
              <a:rPr lang="en-US" b="1" u="sng" dirty="0">
                <a:solidFill>
                  <a:srgbClr val="FF0000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b="1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4A1DEA4D-6919-2B41-9D50-6CBD19975533}"/>
              </a:ext>
            </a:extLst>
          </p:cNvPr>
          <p:cNvSpPr/>
          <p:nvPr/>
        </p:nvSpPr>
        <p:spPr>
          <a:xfrm>
            <a:off x="1360714" y="4931581"/>
            <a:ext cx="8196943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แยกไก่ที่ป่วยออกจากฝูงให้เร็วที่สุด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ทำวัคซีนป้องกันโรคตามโปรแกรมที่กำหนด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4374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B7492D8B-5243-974C-8745-FCBBF0E83F06}"/>
              </a:ext>
            </a:extLst>
          </p:cNvPr>
          <p:cNvSpPr/>
          <p:nvPr/>
        </p:nvSpPr>
        <p:spPr>
          <a:xfrm>
            <a:off x="615677" y="356410"/>
            <a:ext cx="7128875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36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2. โรคหลอดลมอักเสบติดต่อ (</a:t>
            </a:r>
            <a:r>
              <a:rPr lang="en-US" sz="36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Infectious bronchitis; IB)</a:t>
            </a:r>
            <a:endParaRPr lang="en-US" sz="24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B4831AEF-4FE9-0140-9B2B-14DB4D9CC717}"/>
              </a:ext>
            </a:extLst>
          </p:cNvPr>
          <p:cNvSpPr/>
          <p:nvPr/>
        </p:nvSpPr>
        <p:spPr>
          <a:xfrm>
            <a:off x="1336255" y="1403904"/>
            <a:ext cx="898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สาเหตุ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9E91C796-2EF7-B346-8696-60E6BC1BC034}"/>
              </a:ext>
            </a:extLst>
          </p:cNvPr>
          <p:cNvSpPr/>
          <p:nvPr/>
        </p:nvSpPr>
        <p:spPr>
          <a:xfrm>
            <a:off x="1785255" y="2146404"/>
            <a:ext cx="8153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เกิดจากเชื้อไวรัสโค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โร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นา (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Corona virus)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ที่อยู่ใน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Family </a:t>
            </a:r>
            <a:r>
              <a:rPr lang="en-US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Coronaviridae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082A9E23-635E-734F-AFDD-7DDF53378E06}"/>
              </a:ext>
            </a:extLst>
          </p:cNvPr>
          <p:cNvSpPr/>
          <p:nvPr/>
        </p:nvSpPr>
        <p:spPr>
          <a:xfrm>
            <a:off x="1336255" y="3009107"/>
            <a:ext cx="1196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การติดต่อ </a:t>
            </a:r>
            <a:endParaRPr lang="th-TH" b="1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194C7B28-2EDD-EA43-B987-93F693C420CF}"/>
              </a:ext>
            </a:extLst>
          </p:cNvPr>
          <p:cNvSpPr/>
          <p:nvPr/>
        </p:nvSpPr>
        <p:spPr>
          <a:xfrm>
            <a:off x="1785255" y="3871810"/>
            <a:ext cx="8327574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โรคนี้ติดต่อได้ทางอากาศ ไก่ป่วยเป็นพาหะและโดยมีสิ่งนำพาอื่น ๆ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69021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51C39EB8-6EB8-1A49-BC18-36485BA6481A}"/>
              </a:ext>
            </a:extLst>
          </p:cNvPr>
          <p:cNvSpPr/>
          <p:nvPr/>
        </p:nvSpPr>
        <p:spPr>
          <a:xfrm>
            <a:off x="588520" y="739876"/>
            <a:ext cx="13484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ระยะฟักตัว</a:t>
            </a:r>
            <a:r>
              <a:rPr lang="th-TH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1D0D8955-9A7C-6840-931B-E4392022A700}"/>
              </a:ext>
            </a:extLst>
          </p:cNvPr>
          <p:cNvSpPr/>
          <p:nvPr/>
        </p:nvSpPr>
        <p:spPr>
          <a:xfrm>
            <a:off x="1154905" y="1349817"/>
            <a:ext cx="252344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ประมาณ 18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–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36 ชั่วโมง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42D382FA-21FB-C741-8ECE-735FC16234BE}"/>
              </a:ext>
            </a:extLst>
          </p:cNvPr>
          <p:cNvSpPr/>
          <p:nvPr/>
        </p:nvSpPr>
        <p:spPr>
          <a:xfrm>
            <a:off x="588520" y="2372733"/>
            <a:ext cx="7906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อาการ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3373C4BD-6128-C34C-907B-95397943245B}"/>
              </a:ext>
            </a:extLst>
          </p:cNvPr>
          <p:cNvSpPr/>
          <p:nvPr/>
        </p:nvSpPr>
        <p:spPr>
          <a:xfrm>
            <a:off x="1154905" y="3147922"/>
            <a:ext cx="10318638" cy="327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thaiDi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เมื่อไก่ป่วยเป็นโรคนี้จะหายใจลำบาก มีเสียงดังครืดคราดในหลอดลม น้ำมูกไหล ไก่จะอ้าปาก ไอ หายใจถี่ ๆ บางครั้งมีน้ำตาไหล </a:t>
            </a:r>
          </a:p>
          <a:p>
            <a:pPr marL="457200" indent="-457200" algn="thaiDi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กรณีที่เกิดกับไก่ในระยะกกอาจทำให้อัตราการตายสูงถึง 30% ของฝูง </a:t>
            </a:r>
          </a:p>
          <a:p>
            <a:pPr marL="457200" indent="-457200" algn="thaiDi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ถ้าเป็นในไก่ไข่ทำให้ผลผลิตไข่ลดลง ขนาดไข่เล็กลง มีรูปร่างผิดปกติ เปลือกไข่บางขรุขระและแตกง่าย คุณภาพภายในฟองไข่เลวลง ไข่ขาวเหลวเป็นน้ำ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8842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โรคหลอดลมอักเสบติดต่อ IB / โรคที่เกิดจากเชื้อไวรัส / ข้อมูลเรื่อง ...">
            <a:extLst>
              <a:ext uri="{FF2B5EF4-FFF2-40B4-BE49-F238E27FC236}">
                <a16:creationId xmlns:a16="http://schemas.microsoft.com/office/drawing/2014/main" id="{CDAED9F8-BC72-6D46-9ACC-62652F73D7B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892" y="1048294"/>
            <a:ext cx="4101193" cy="2772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4" descr="เชียงใหม่หนาวจนไข่เหี่ยว">
            <a:extLst>
              <a:ext uri="{FF2B5EF4-FFF2-40B4-BE49-F238E27FC236}">
                <a16:creationId xmlns:a16="http://schemas.microsoft.com/office/drawing/2014/main" id="{BB631C19-114F-6F4C-9BA5-91BD9ED74AC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14"/>
          <a:stretch/>
        </p:blipFill>
        <p:spPr bwMode="auto">
          <a:xfrm>
            <a:off x="5614443" y="1048294"/>
            <a:ext cx="4101193" cy="27725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EF413D7B-441B-7E45-B549-31F551838D67}"/>
              </a:ext>
            </a:extLst>
          </p:cNvPr>
          <p:cNvSpPr/>
          <p:nvPr/>
        </p:nvSpPr>
        <p:spPr>
          <a:xfrm>
            <a:off x="619721" y="4277733"/>
            <a:ext cx="1133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การรักษา</a:t>
            </a:r>
            <a:r>
              <a:rPr lang="th-TH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CA9059BF-9E76-8F4C-AF33-151C2D4D7FC4}"/>
              </a:ext>
            </a:extLst>
          </p:cNvPr>
          <p:cNvSpPr/>
          <p:nvPr/>
        </p:nvSpPr>
        <p:spPr>
          <a:xfrm>
            <a:off x="957943" y="4979787"/>
            <a:ext cx="10798628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โรคนี้ยังไม่มียารักษาโรคนี้ที่ได้ผล แต่ควรใช้ยาปฏิชีวนะและไวตามินผสมอาหารหรือละลายน้ำให้ไก่กิน เพื่อป้องกันและรักษาโรคแทรกซ้อน เช่น โรคทางระบบหายใจ และโรคท้องร่วง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41134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6B89C93E-EB5F-8E4C-88FB-B4202B34BDD2}"/>
              </a:ext>
            </a:extLst>
          </p:cNvPr>
          <p:cNvSpPr/>
          <p:nvPr/>
        </p:nvSpPr>
        <p:spPr>
          <a:xfrm>
            <a:off x="806234" y="848732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การป้องกัน</a:t>
            </a:r>
            <a:endParaRPr lang="th-TH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B16818B3-C9AE-AF47-A226-7B3CA519C292}"/>
              </a:ext>
            </a:extLst>
          </p:cNvPr>
          <p:cNvSpPr/>
          <p:nvPr/>
        </p:nvSpPr>
        <p:spPr>
          <a:xfrm>
            <a:off x="1439580" y="1564284"/>
            <a:ext cx="9010706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แยกไก่ที่ป่วยออกจากฝูง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อย่าให้เล้าชื้นแฉะและปรับระบบการระบายอากาศในโรงเรือนให้ดี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ทำวัคซีนป้องกันโรคตามโปรแกรมที่กำหนด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1223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1D620672-63BF-9542-96AF-A9652D405309}"/>
              </a:ext>
            </a:extLst>
          </p:cNvPr>
          <p:cNvSpPr/>
          <p:nvPr/>
        </p:nvSpPr>
        <p:spPr>
          <a:xfrm>
            <a:off x="703699" y="663675"/>
            <a:ext cx="22990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โรค (</a:t>
            </a:r>
            <a:r>
              <a:rPr lang="en-US" sz="4000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Diseases)</a:t>
            </a:r>
            <a:r>
              <a:rPr lang="en-US" sz="4000" b="1" u="sng" dirty="0">
                <a:solidFill>
                  <a:srgbClr val="FF0000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sz="4000" b="1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DC373FC-5DED-8346-9EB9-C460FF440149}"/>
              </a:ext>
            </a:extLst>
          </p:cNvPr>
          <p:cNvSpPr/>
          <p:nvPr/>
        </p:nvSpPr>
        <p:spPr>
          <a:xfrm>
            <a:off x="1273629" y="1631424"/>
            <a:ext cx="10036628" cy="4562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สภาวะที่ทำให้สภาพร่างกายของสัตว์ปีกเจ็บป่วย หรือผิดไปจากปกติ </a:t>
            </a:r>
            <a:endParaRPr lang="en-US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ไก่ป่วยมักไม่กินอาหาร การเจริญเติบโตและการให้ผลผลิตไข่ลดลง ถ้าป่วยมากอาจถึงขั้นตายได้ </a:t>
            </a:r>
            <a:endParaRPr lang="en-US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ลักษณะการเกิดโรคอาจเป็นแบบรวดเร็วและรุนแรงมาก (</a:t>
            </a:r>
            <a:r>
              <a:rPr lang="en-US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Peracute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)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แบบเฉียบพลัน (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Acute)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หรือ แบบเรื้อรัง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(Chronic)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ขึ้นอยู่กับความรุนแรงของโรค 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เชื้อโรคที่เข้าไปในตัวไก่อาจทำให้ไก่แสดงอาการเป็นโรคให้เห็น (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Clinical symptom)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หรือไก่อาจไม่แสดงอาการให้เห็นชัดเจน (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Subclinical symptom) </a:t>
            </a:r>
            <a:endParaRPr lang="th-TH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ทั้ง ๆที่ได้รับเชื้อโรคแล้วก็จะกลายเป็นตัวพาหะนำเชื้อโรค (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Disease carrier)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63738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93D7D8F4-E0AD-1747-98A9-3A843A9E8505}"/>
              </a:ext>
            </a:extLst>
          </p:cNvPr>
          <p:cNvSpPr/>
          <p:nvPr/>
        </p:nvSpPr>
        <p:spPr>
          <a:xfrm>
            <a:off x="772885" y="655061"/>
            <a:ext cx="87085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3. โรคกล่องเสียงอักเสบติดต่อ (</a:t>
            </a:r>
            <a:r>
              <a:rPr lang="en-US" sz="36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Infectious laryngotracheitis; ILT)</a:t>
            </a:r>
            <a:r>
              <a:rPr lang="en-US" sz="3600" b="1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sz="36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B7008E62-152A-B94D-9CCE-5085F32BCA9D}"/>
              </a:ext>
            </a:extLst>
          </p:cNvPr>
          <p:cNvSpPr/>
          <p:nvPr/>
        </p:nvSpPr>
        <p:spPr>
          <a:xfrm>
            <a:off x="498056" y="1665162"/>
            <a:ext cx="8162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สาเหตุ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D7516F34-788C-5244-BE79-FF429E83ABFF}"/>
              </a:ext>
            </a:extLst>
          </p:cNvPr>
          <p:cNvSpPr/>
          <p:nvPr/>
        </p:nvSpPr>
        <p:spPr>
          <a:xfrm>
            <a:off x="906180" y="2188382"/>
            <a:ext cx="10610906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เกิดจากเชื้อเฮอปี่ไวรัส (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Herpes virus) Family Herpesviridae, Subfamily </a:t>
            </a:r>
            <a:r>
              <a:rPr lang="en-US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Alphaherpes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en-US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virinae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มีเพียง</a:t>
            </a:r>
          </a:p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ซี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โรไทป์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เดียวคือ </a:t>
            </a:r>
            <a:r>
              <a:rPr lang="en-US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Gallid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herpesvirus I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767B24BC-BE64-DF4F-9C59-AA1C8E52979A}"/>
              </a:ext>
            </a:extLst>
          </p:cNvPr>
          <p:cNvSpPr/>
          <p:nvPr/>
        </p:nvSpPr>
        <p:spPr>
          <a:xfrm>
            <a:off x="498056" y="4042736"/>
            <a:ext cx="1136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การติดต่อ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659D869E-7507-B34D-A51E-E21EBDB26BED}"/>
              </a:ext>
            </a:extLst>
          </p:cNvPr>
          <p:cNvSpPr/>
          <p:nvPr/>
        </p:nvSpPr>
        <p:spPr>
          <a:xfrm>
            <a:off x="906180" y="4987576"/>
            <a:ext cx="11285820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ไก่ที่เป็นโรคเป็นพาหะนำโรค ซึ่งแพร่กระจายทางอากาศ และมีสิ่งนำพาอื่น ๆระยะฟักตัว </a:t>
            </a:r>
            <a:b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</a:b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ประมาณ 6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–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12 วัน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96696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20777894-5830-E842-8B3F-B3BD666B4D94}"/>
              </a:ext>
            </a:extLst>
          </p:cNvPr>
          <p:cNvSpPr/>
          <p:nvPr/>
        </p:nvSpPr>
        <p:spPr>
          <a:xfrm>
            <a:off x="630622" y="696333"/>
            <a:ext cx="7906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อาการ</a:t>
            </a:r>
            <a:endParaRPr lang="th-TH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7BED2D1A-E2A6-D448-982F-DDD94133272A}"/>
              </a:ext>
            </a:extLst>
          </p:cNvPr>
          <p:cNvSpPr/>
          <p:nvPr/>
        </p:nvSpPr>
        <p:spPr>
          <a:xfrm>
            <a:off x="1025922" y="1219553"/>
            <a:ext cx="10697992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ไก่ที่เป็นโรคนี้จะมีอาการไอ จาม หายใจลำบาก ยืดคอเวลาหายใจ บางครั้งหายใจมีเสียงดัง มีเสมหะปนออกมาเวลาไก่สะบัดหัว ไก่ไข่ลด และบางครั้งอาจมีน้ำตาไหล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BA5C312B-43C1-A64A-BF60-1284EA8D5C0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124" y="3479591"/>
            <a:ext cx="3418705" cy="2703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7" descr="บทที่ 12 โรคสัตว์ปีกและการป้องกัน">
            <a:extLst>
              <a:ext uri="{FF2B5EF4-FFF2-40B4-BE49-F238E27FC236}">
                <a16:creationId xmlns:a16="http://schemas.microsoft.com/office/drawing/2014/main" id="{F319696D-9DAA-C34B-A33D-AF7D7DC870C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497" y="3479590"/>
            <a:ext cx="4116160" cy="2703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589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D723C0DE-1132-A14E-8C5F-4293481B8C01}"/>
              </a:ext>
            </a:extLst>
          </p:cNvPr>
          <p:cNvSpPr/>
          <p:nvPr/>
        </p:nvSpPr>
        <p:spPr>
          <a:xfrm>
            <a:off x="826565" y="794657"/>
            <a:ext cx="1074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การรักษา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D42A8BED-603B-EF4D-B879-5761BD5E3BC2}"/>
              </a:ext>
            </a:extLst>
          </p:cNvPr>
          <p:cNvSpPr/>
          <p:nvPr/>
        </p:nvSpPr>
        <p:spPr>
          <a:xfrm>
            <a:off x="826565" y="1563702"/>
            <a:ext cx="10142821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โรคนี้ไม่มีการรักษาที่ได้ผล เพราะเกิดจากเชื้อไวรัสนอกจากจะใช้ยาปฏิชีวนะหรือไวตามินผสมน้ำให้ไก่กินทั้งฝูง เพื่อป้องกันโรคแทรกซ้อนเท่านั้น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CD25B424-0398-E341-B38A-CA6382BA7887}"/>
              </a:ext>
            </a:extLst>
          </p:cNvPr>
          <p:cNvSpPr/>
          <p:nvPr/>
        </p:nvSpPr>
        <p:spPr>
          <a:xfrm>
            <a:off x="826565" y="3526619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การป้องกัน</a:t>
            </a:r>
            <a:endParaRPr lang="th-TH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0228B9E0-6294-3942-9390-FD2018DB9E57}"/>
              </a:ext>
            </a:extLst>
          </p:cNvPr>
          <p:cNvSpPr/>
          <p:nvPr/>
        </p:nvSpPr>
        <p:spPr>
          <a:xfrm>
            <a:off x="1363731" y="4236947"/>
            <a:ext cx="6096000" cy="1331134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รักษาความสะอาดโรงเรือนไม่ให้อับทึบ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ใช้วัคซีนป้องกันโรคตามโปรแกรมที่กำหนด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1664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74DDB328-7A6D-0347-A37F-07B38FA7A8A6}"/>
              </a:ext>
            </a:extLst>
          </p:cNvPr>
          <p:cNvSpPr/>
          <p:nvPr/>
        </p:nvSpPr>
        <p:spPr>
          <a:xfrm>
            <a:off x="817579" y="565705"/>
            <a:ext cx="32191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4. โรคฝีดาษ (</a:t>
            </a:r>
            <a:r>
              <a:rPr lang="en-US" sz="36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Fowl pox)</a:t>
            </a:r>
            <a:r>
              <a:rPr lang="en-US" sz="3600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6BBBD7FD-06A5-3A43-8E7E-FC3C7278C87C}"/>
              </a:ext>
            </a:extLst>
          </p:cNvPr>
          <p:cNvSpPr/>
          <p:nvPr/>
        </p:nvSpPr>
        <p:spPr>
          <a:xfrm>
            <a:off x="1020569" y="1599846"/>
            <a:ext cx="8162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สาเหตุ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7B7E4BD2-413A-2B49-913F-B1CB07E14E03}"/>
              </a:ext>
            </a:extLst>
          </p:cNvPr>
          <p:cNvSpPr/>
          <p:nvPr/>
        </p:nvSpPr>
        <p:spPr>
          <a:xfrm>
            <a:off x="1646408" y="2314935"/>
            <a:ext cx="960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เกิดจากเชื้อไวรัส </a:t>
            </a:r>
            <a:r>
              <a:rPr lang="en-US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Borreliota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avium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เป็นเชื้ออยู่ใน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Genus </a:t>
            </a:r>
            <a:r>
              <a:rPr lang="en-US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Avipox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, Family </a:t>
            </a:r>
            <a:r>
              <a:rPr lang="en-US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Poxviridae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599B4104-7231-B942-BF46-1F53A5E773CE}"/>
              </a:ext>
            </a:extLst>
          </p:cNvPr>
          <p:cNvSpPr/>
          <p:nvPr/>
        </p:nvSpPr>
        <p:spPr>
          <a:xfrm>
            <a:off x="995930" y="3496626"/>
            <a:ext cx="1136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การติดต่อ</a:t>
            </a:r>
            <a:endParaRPr lang="th-TH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04FFE979-DE18-D945-97AD-66EA4F470FC9}"/>
              </a:ext>
            </a:extLst>
          </p:cNvPr>
          <p:cNvSpPr/>
          <p:nvPr/>
        </p:nvSpPr>
        <p:spPr>
          <a:xfrm>
            <a:off x="661341" y="4407656"/>
            <a:ext cx="9304621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dirty="0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	จาการสัมผัสโดยตรงกับไก่ป่วย และมียุงเป็นพาหะที่สำคัญ ไก่มัก</a:t>
            </a:r>
            <a:r>
              <a:rPr lang="th-TH" dirty="0" err="1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เป็</a:t>
            </a:r>
            <a:r>
              <a:rPr lang="th-TH" dirty="0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โรคนี้บริเวณที่ยุงกัด เช่น หงอน เหนียง หน้า รอบตา </a:t>
            </a:r>
            <a:r>
              <a:rPr lang="th-TH" dirty="0" err="1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รูจ</a:t>
            </a:r>
            <a:r>
              <a:rPr lang="th-TH" dirty="0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มูก ขา นิ้ว และหน้าแข้ง ฯลฯ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9384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20A7AF59-CB76-CB4D-A661-387EC64EC08E}"/>
              </a:ext>
            </a:extLst>
          </p:cNvPr>
          <p:cNvSpPr/>
          <p:nvPr/>
        </p:nvSpPr>
        <p:spPr>
          <a:xfrm>
            <a:off x="728578" y="750762"/>
            <a:ext cx="1074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การรักษา</a:t>
            </a:r>
            <a:endParaRPr lang="th-TH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55D5761A-CEAC-CE4C-AC06-41E99B5C42CF}"/>
              </a:ext>
            </a:extLst>
          </p:cNvPr>
          <p:cNvSpPr/>
          <p:nvPr/>
        </p:nvSpPr>
        <p:spPr>
          <a:xfrm>
            <a:off x="1345515" y="1534533"/>
            <a:ext cx="2359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ไม่มีการรักษาโดยตรง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F69BEC56-64DD-6E43-B0EC-11408AECDC41}"/>
              </a:ext>
            </a:extLst>
          </p:cNvPr>
          <p:cNvSpPr/>
          <p:nvPr/>
        </p:nvSpPr>
        <p:spPr>
          <a:xfrm>
            <a:off x="728578" y="2557790"/>
            <a:ext cx="7906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อาการ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2ECF69C5-E6AA-5847-94AE-3FEB11323CC5}"/>
              </a:ext>
            </a:extLst>
          </p:cNvPr>
          <p:cNvSpPr/>
          <p:nvPr/>
        </p:nvSpPr>
        <p:spPr>
          <a:xfrm>
            <a:off x="1123878" y="3199695"/>
            <a:ext cx="2696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แบ่งออกเป็น 2 กลุ่มอาการ คือ</a:t>
            </a:r>
            <a:r>
              <a:rPr lang="en-US" sz="2400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CBC44AA4-AA8A-A148-AD6F-9DE0DE4DB9B8}"/>
              </a:ext>
            </a:extLst>
          </p:cNvPr>
          <p:cNvSpPr/>
          <p:nvPr/>
        </p:nvSpPr>
        <p:spPr>
          <a:xfrm>
            <a:off x="1519178" y="3780045"/>
            <a:ext cx="10204735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1. ชนิดแห้ง (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Dry pox)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ไก่ป่วยจะหงอย ซึม ไม่กินอาหาร มีเม็ดตุ่มคล้ายหูดเกิดขึ้นที่ผิวหนัง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2. ชนิดเปียก (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Wet pox)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เกิดบริเวณพื้นผิวเนื้อเยื่อที่เปียกชุ่ม เช่น ในปาก ลิ้น คอ หลอดอาหาร กระเพาะพัก ถุงลม ภายในลำไส้เล็ก บริเวณขอบตา ฯลฯ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7729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>
            <a:extLst>
              <a:ext uri="{FF2B5EF4-FFF2-40B4-BE49-F238E27FC236}">
                <a16:creationId xmlns:a16="http://schemas.microsoft.com/office/drawing/2014/main" id="{75EA74E2-53B9-BC49-AA2B-DB5C66184A5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275" y="841012"/>
            <a:ext cx="3963897" cy="3121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10" descr="บทที่ 12 โรคสัตว์ปีกและการป้องกัน">
            <a:extLst>
              <a:ext uri="{FF2B5EF4-FFF2-40B4-BE49-F238E27FC236}">
                <a16:creationId xmlns:a16="http://schemas.microsoft.com/office/drawing/2014/main" id="{CFB8B292-5668-DD4E-A39D-EB5C5CD04C4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148" y="841012"/>
            <a:ext cx="2606765" cy="312138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92A57E77-5387-5E4D-B531-40DC131E42F9}"/>
              </a:ext>
            </a:extLst>
          </p:cNvPr>
          <p:cNvSpPr/>
          <p:nvPr/>
        </p:nvSpPr>
        <p:spPr>
          <a:xfrm>
            <a:off x="621513" y="4332162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การป้องกัน</a:t>
            </a:r>
            <a:endParaRPr lang="th-TH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19CE3BA8-C87D-EA41-9E65-54CCCF59D019}"/>
              </a:ext>
            </a:extLst>
          </p:cNvPr>
          <p:cNvSpPr/>
          <p:nvPr/>
        </p:nvSpPr>
        <p:spPr>
          <a:xfrm>
            <a:off x="1254859" y="5039879"/>
            <a:ext cx="8770884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ใช้วัคซีนป้องกันโรคตามโปรแกรมที่กำหนดโดยการแทงที่พังผืดบริเวณปีก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46141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6BA735C4-D8EA-AD43-BAD8-2E79A93D4914}"/>
              </a:ext>
            </a:extLst>
          </p:cNvPr>
          <p:cNvSpPr/>
          <p:nvPr/>
        </p:nvSpPr>
        <p:spPr>
          <a:xfrm>
            <a:off x="637496" y="541467"/>
            <a:ext cx="5186361" cy="708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3600" b="1" dirty="0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5. โรคมาเร็กซ์ (</a:t>
            </a:r>
            <a:r>
              <a:rPr lang="en-US" sz="3600" b="1" dirty="0"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Marek’s disease)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3394E43C-1023-3B4F-A55D-EDDA6FDB80C2}"/>
              </a:ext>
            </a:extLst>
          </p:cNvPr>
          <p:cNvSpPr/>
          <p:nvPr/>
        </p:nvSpPr>
        <p:spPr>
          <a:xfrm>
            <a:off x="1238284" y="1567190"/>
            <a:ext cx="8162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สาเหตุ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B6BC6EA8-8D7F-7144-881B-E84629600D07}"/>
              </a:ext>
            </a:extLst>
          </p:cNvPr>
          <p:cNvSpPr/>
          <p:nvPr/>
        </p:nvSpPr>
        <p:spPr>
          <a:xfrm>
            <a:off x="1646408" y="2407477"/>
            <a:ext cx="6877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เกิดจากเชื้อไวรัสเฮอร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์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ปี่ (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Lymphotropic herpes virus)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มี 3 ซี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โรไทป์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459F23AD-27C5-C940-9C22-51DD282503FD}"/>
              </a:ext>
            </a:extLst>
          </p:cNvPr>
          <p:cNvSpPr/>
          <p:nvPr/>
        </p:nvSpPr>
        <p:spPr>
          <a:xfrm>
            <a:off x="1238284" y="3439533"/>
            <a:ext cx="1136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การติดต่อ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92FEE6DC-9ACF-054D-B485-CABA694C5592}"/>
              </a:ext>
            </a:extLst>
          </p:cNvPr>
          <p:cNvSpPr/>
          <p:nvPr/>
        </p:nvSpPr>
        <p:spPr>
          <a:xfrm>
            <a:off x="1806708" y="4279820"/>
            <a:ext cx="9329377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เชื้อไวรัสจะหลุดออกมาพร้อมกับแผ่นสะเก็ดจากผิวหนังไก่ป่วย ไก่ตัวอื่นติดโรคจากการหายใจเอาสะเก็ดนี้เข้าไป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49170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A4579359-3093-A148-8AA4-039B770E3221}"/>
              </a:ext>
            </a:extLst>
          </p:cNvPr>
          <p:cNvSpPr/>
          <p:nvPr/>
        </p:nvSpPr>
        <p:spPr>
          <a:xfrm>
            <a:off x="728593" y="805190"/>
            <a:ext cx="7906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อาการ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0E0AD446-BDF3-F44E-ABE8-09E9D8DBFAE4}"/>
              </a:ext>
            </a:extLst>
          </p:cNvPr>
          <p:cNvSpPr/>
          <p:nvPr/>
        </p:nvSpPr>
        <p:spPr>
          <a:xfrm>
            <a:off x="1123893" y="1328410"/>
            <a:ext cx="10665336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ไก่ป่วยจะแสดงอาหารในระยะแรก ๆ คล้ายกับไก่ขาอ่อน ขั้นต่อไป อาจถึงอัมพาตเดินไม่ได้และมีอาการปีกตก หางตก กล้ามเนื้อคอบิดเบี้ยว รู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ขุมขน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ขยายใหญ่ นัยน์ตามีสีเทา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" name="Picture 11">
            <a:extLst>
              <a:ext uri="{FF2B5EF4-FFF2-40B4-BE49-F238E27FC236}">
                <a16:creationId xmlns:a16="http://schemas.microsoft.com/office/drawing/2014/main" id="{8F7D7C90-7813-3742-B752-16334911847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339" y="3045959"/>
            <a:ext cx="6560004" cy="3539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9606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5A3C8B42-43B1-E849-AADE-D72FED5E6E77}"/>
              </a:ext>
            </a:extLst>
          </p:cNvPr>
          <p:cNvSpPr/>
          <p:nvPr/>
        </p:nvSpPr>
        <p:spPr>
          <a:xfrm>
            <a:off x="848321" y="870505"/>
            <a:ext cx="1074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การรักษา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ED6D6AD6-510C-C343-81F3-0705C744CF99}"/>
              </a:ext>
            </a:extLst>
          </p:cNvPr>
          <p:cNvSpPr/>
          <p:nvPr/>
        </p:nvSpPr>
        <p:spPr>
          <a:xfrm>
            <a:off x="1385487" y="1697819"/>
            <a:ext cx="1481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ไม่มีวิธีรักษา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00182D8D-32F6-C247-AFE1-653C97B536C7}"/>
              </a:ext>
            </a:extLst>
          </p:cNvPr>
          <p:cNvSpPr/>
          <p:nvPr/>
        </p:nvSpPr>
        <p:spPr>
          <a:xfrm>
            <a:off x="848321" y="2905780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การป้องกัน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F8114B2E-BC71-CA46-97AD-D29B86D61FDC}"/>
              </a:ext>
            </a:extLst>
          </p:cNvPr>
          <p:cNvSpPr/>
          <p:nvPr/>
        </p:nvSpPr>
        <p:spPr>
          <a:xfrm>
            <a:off x="1481667" y="3733094"/>
            <a:ext cx="10307562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ทำวัคซีนป้องกันโรคมาเร็กซ์เมื่ออายุ 1 วัน เพียงครั้งเดียว ทำความสะอาดโรงเรือนเพื่อไม่ให้มีเชื้อตกค้างอยู่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758796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712F4856-C02D-1C4E-8051-1CF9B1BE3DB9}"/>
              </a:ext>
            </a:extLst>
          </p:cNvPr>
          <p:cNvSpPr/>
          <p:nvPr/>
        </p:nvSpPr>
        <p:spPr>
          <a:xfrm>
            <a:off x="625541" y="552354"/>
            <a:ext cx="6971780" cy="708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3600" b="1" dirty="0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6. โรคหวัดเรื้อรัง (</a:t>
            </a:r>
            <a:r>
              <a:rPr lang="en-US" sz="3600" b="1" dirty="0"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Chronic respiratory disease; CRD)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1F47EB87-26BB-7D4F-8D19-86911D1911BF}"/>
              </a:ext>
            </a:extLst>
          </p:cNvPr>
          <p:cNvSpPr/>
          <p:nvPr/>
        </p:nvSpPr>
        <p:spPr>
          <a:xfrm>
            <a:off x="1358026" y="1588961"/>
            <a:ext cx="8162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สาเหตุ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0035CC3D-EFD1-EF4E-836B-B34DC317C223}"/>
              </a:ext>
            </a:extLst>
          </p:cNvPr>
          <p:cNvSpPr/>
          <p:nvPr/>
        </p:nvSpPr>
        <p:spPr>
          <a:xfrm>
            <a:off x="1635522" y="2112181"/>
            <a:ext cx="9674736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เกิดจากเชื้อ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ไม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โคพลาสมาที่อยู่ใน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Family </a:t>
            </a:r>
            <a:r>
              <a:rPr lang="en-US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Mycoplasmataceae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มีหลายซี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โรไทป์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แต่เชื้อที่พบมากที่สุดในไก่และไก่งวง คือ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ED18F497-CBB1-A948-8307-03621DDCC7FF}"/>
              </a:ext>
            </a:extLst>
          </p:cNvPr>
          <p:cNvSpPr/>
          <p:nvPr/>
        </p:nvSpPr>
        <p:spPr>
          <a:xfrm>
            <a:off x="3559629" y="3545340"/>
            <a:ext cx="6096000" cy="26237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en-US" i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Mycoplasma </a:t>
            </a:r>
            <a:r>
              <a:rPr lang="en-US" i="1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gallisepticuI</a:t>
            </a:r>
            <a:r>
              <a:rPr lang="en-US" i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(Mg)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en-US" i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M. </a:t>
            </a:r>
            <a:r>
              <a:rPr lang="en-US" i="1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mellegridis</a:t>
            </a:r>
            <a:r>
              <a:rPr lang="en-US" i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(Mm)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en-US" i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M. </a:t>
            </a:r>
            <a:r>
              <a:rPr lang="en-US" i="1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synoviae</a:t>
            </a:r>
            <a:r>
              <a:rPr lang="en-US" i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(</a:t>
            </a:r>
            <a:r>
              <a:rPr lang="en-US" i="1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Ms</a:t>
            </a:r>
            <a:r>
              <a:rPr lang="en-US" i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)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>
              <a:lnSpc>
                <a:spcPct val="150000"/>
              </a:lnSpc>
            </a:pPr>
            <a:r>
              <a:rPr lang="en-US" i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M. </a:t>
            </a:r>
            <a:r>
              <a:rPr lang="en-US" i="1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iowae</a:t>
            </a:r>
            <a:r>
              <a:rPr lang="en-US" i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(Mi)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47483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D43F68AC-F062-D947-B6E4-FD2AFEB15BE8}"/>
              </a:ext>
            </a:extLst>
          </p:cNvPr>
          <p:cNvSpPr/>
          <p:nvPr/>
        </p:nvSpPr>
        <p:spPr>
          <a:xfrm>
            <a:off x="469818" y="476152"/>
            <a:ext cx="2892138" cy="708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36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สาเหตุของการเกิดโรค</a:t>
            </a:r>
            <a:endParaRPr lang="en-US" sz="2400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6045DA48-C8E8-AF46-B3BC-90D6357667EF}"/>
              </a:ext>
            </a:extLst>
          </p:cNvPr>
          <p:cNvSpPr/>
          <p:nvPr/>
        </p:nvSpPr>
        <p:spPr>
          <a:xfrm>
            <a:off x="1587710" y="1436561"/>
            <a:ext cx="5048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ea typeface="Calibri" panose="020F0502020204030204" pitchFamily="34" charset="0"/>
                <a:cs typeface="Angsana New" panose="02020603050405020304" pitchFamily="18" charset="-34"/>
              </a:rPr>
              <a:t>สาเหตุของการเกิดโรคเกิดได้จากหลายสาเหตุ ดังนี้</a:t>
            </a:r>
            <a:r>
              <a:rPr lang="en-US" dirty="0">
                <a:effectLst/>
              </a:rPr>
              <a:t> </a:t>
            </a:r>
            <a:endParaRPr lang="th-TH" dirty="0"/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16581BAB-7875-2B4C-B583-ECB87988688F}"/>
              </a:ext>
            </a:extLst>
          </p:cNvPr>
          <p:cNvSpPr/>
          <p:nvPr/>
        </p:nvSpPr>
        <p:spPr>
          <a:xfrm>
            <a:off x="2514600" y="2211534"/>
            <a:ext cx="6096000" cy="39164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แบคทีเรีย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ไวรัส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โปรโต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ซัว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พยาธิ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เชื้อรา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การขาดอาหาร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69770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6877C139-BCB0-064B-8D31-AA0B97A46B9C}"/>
              </a:ext>
            </a:extLst>
          </p:cNvPr>
          <p:cNvSpPr/>
          <p:nvPr/>
        </p:nvSpPr>
        <p:spPr>
          <a:xfrm>
            <a:off x="1077685" y="864160"/>
            <a:ext cx="10613571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โดยปกติแล้วเมื่อไก่ป่วยเป็นโรคนี้ก็มักจะมีเชื้อแบคทีเรียเข้าแทรก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ซ้อ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นท 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า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ให้อาการของโรครุนแรงขึ้นเป็น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CRD complex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แบคทีเรียดังกล่าว เช่น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EDDEE127-45E3-4E47-9750-37C622EC3610}"/>
              </a:ext>
            </a:extLst>
          </p:cNvPr>
          <p:cNvSpPr/>
          <p:nvPr/>
        </p:nvSpPr>
        <p:spPr>
          <a:xfrm>
            <a:off x="3570514" y="2279983"/>
            <a:ext cx="6096000" cy="19774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en-US" i="1" dirty="0"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Escherichia coli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Hemophillus</a:t>
            </a:r>
            <a:r>
              <a:rPr lang="en-US" i="1" dirty="0"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i="1" dirty="0" err="1"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gallinarum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50000"/>
              </a:lnSpc>
            </a:pPr>
            <a:r>
              <a:rPr lang="en-US" i="1" dirty="0">
                <a:latin typeface="Angsana New" panose="02020603050405020304" pitchFamily="18" charset="-34"/>
                <a:ea typeface="Calibri" panose="020F0502020204030204" pitchFamily="34" charset="0"/>
              </a:rPr>
              <a:t>Staphylococcus </a:t>
            </a:r>
            <a:r>
              <a:rPr lang="en-US" i="1" dirty="0" err="1">
                <a:latin typeface="Angsana New" panose="02020603050405020304" pitchFamily="18" charset="-34"/>
                <a:ea typeface="Calibri" panose="020F0502020204030204" pitchFamily="34" charset="0"/>
              </a:rPr>
              <a:t>spp</a:t>
            </a:r>
            <a:r>
              <a:rPr lang="en-US" dirty="0">
                <a:effectLst/>
              </a:rPr>
              <a:t> </a:t>
            </a:r>
            <a:endParaRPr lang="th-TH" dirty="0"/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B2994006-6CEF-8446-89C3-B21B9E7AEFE1}"/>
              </a:ext>
            </a:extLst>
          </p:cNvPr>
          <p:cNvSpPr/>
          <p:nvPr/>
        </p:nvSpPr>
        <p:spPr>
          <a:xfrm>
            <a:off x="1077685" y="4662707"/>
            <a:ext cx="96229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ea typeface="Calibri" panose="020F0502020204030204" pitchFamily="34" charset="0"/>
                <a:cs typeface="Angsana New" panose="02020603050405020304" pitchFamily="18" charset="-34"/>
              </a:rPr>
              <a:t>	นอกจากนี้ ยังมีเชื้อไวรัสจากโรคหลอดลมอักเสบและโรคนิวคาส</a:t>
            </a:r>
            <a:r>
              <a:rPr lang="th-TH" dirty="0" err="1">
                <a:ea typeface="Calibri" panose="020F0502020204030204" pitchFamily="34" charset="0"/>
                <a:cs typeface="Angsana New" panose="02020603050405020304" pitchFamily="18" charset="-34"/>
              </a:rPr>
              <a:t>เซิลเ</a:t>
            </a:r>
            <a:r>
              <a:rPr lang="th-TH" dirty="0">
                <a:ea typeface="Calibri" panose="020F0502020204030204" pitchFamily="34" charset="0"/>
                <a:cs typeface="Angsana New" panose="02020603050405020304" pitchFamily="18" charset="-34"/>
              </a:rPr>
              <a:t>ข้าแทรกด้วย</a:t>
            </a:r>
            <a:r>
              <a:rPr lang="en-US" dirty="0">
                <a:effectLst/>
              </a:rPr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244390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1F05CC67-63DB-424A-8D81-9636DE0629DD}"/>
              </a:ext>
            </a:extLst>
          </p:cNvPr>
          <p:cNvSpPr/>
          <p:nvPr/>
        </p:nvSpPr>
        <p:spPr>
          <a:xfrm>
            <a:off x="719090" y="718104"/>
            <a:ext cx="1136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การติดต่อ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139C0ECE-347C-FA44-82F1-71AA9535E925}"/>
              </a:ext>
            </a:extLst>
          </p:cNvPr>
          <p:cNvSpPr/>
          <p:nvPr/>
        </p:nvSpPr>
        <p:spPr>
          <a:xfrm>
            <a:off x="1287515" y="1534533"/>
            <a:ext cx="47051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ทางอากาศ และจากการสัมผัสไก่ที่ป่วยเป็นโรค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3BC9AF62-1650-B04A-8784-2156DB7A449B}"/>
              </a:ext>
            </a:extLst>
          </p:cNvPr>
          <p:cNvSpPr/>
          <p:nvPr/>
        </p:nvSpPr>
        <p:spPr>
          <a:xfrm>
            <a:off x="719090" y="2492476"/>
            <a:ext cx="12891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ระยะฟักตัว</a:t>
            </a:r>
            <a:endParaRPr lang="th-TH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BFC20109-EE1A-134B-B5E9-6BDED1239727}"/>
              </a:ext>
            </a:extLst>
          </p:cNvPr>
          <p:cNvSpPr/>
          <p:nvPr/>
        </p:nvSpPr>
        <p:spPr>
          <a:xfrm>
            <a:off x="1287515" y="3254452"/>
            <a:ext cx="2040943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ประมาณ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4 – 21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วัน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A597613C-90BC-4E47-93D2-4BAFCACD2A57}"/>
              </a:ext>
            </a:extLst>
          </p:cNvPr>
          <p:cNvSpPr/>
          <p:nvPr/>
        </p:nvSpPr>
        <p:spPr>
          <a:xfrm>
            <a:off x="719090" y="4212395"/>
            <a:ext cx="7906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อาการ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23B1791F-F225-3F43-8A54-D8DAFF7BF1B1}"/>
              </a:ext>
            </a:extLst>
          </p:cNvPr>
          <p:cNvSpPr/>
          <p:nvPr/>
        </p:nvSpPr>
        <p:spPr>
          <a:xfrm>
            <a:off x="305432" y="4978207"/>
            <a:ext cx="10678253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น้ำมูกไหลหรือไม่มีมูกเลยก็ได้ จามบ่อย หน้าอาจบวมเล็กน้อย ตาอักเสบและมีน้ำตาหายใจมีเสียงดังครืดคราดอยู่ภายในหลอดลม เบื่ออาหาร น้ำหนักลด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870617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>
            <a:extLst>
              <a:ext uri="{FF2B5EF4-FFF2-40B4-BE49-F238E27FC236}">
                <a16:creationId xmlns:a16="http://schemas.microsoft.com/office/drawing/2014/main" id="{461B93D7-C6DC-AB4E-8B88-4FA6D2E076C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561" y="1022395"/>
            <a:ext cx="3686809" cy="2798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12" descr="บทที่ 12 โรคสัตว์ปีกและการป้องกัน">
            <a:extLst>
              <a:ext uri="{FF2B5EF4-FFF2-40B4-BE49-F238E27FC236}">
                <a16:creationId xmlns:a16="http://schemas.microsoft.com/office/drawing/2014/main" id="{31DA6305-6705-E04B-B871-0EC96721202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044" y="1022395"/>
            <a:ext cx="3572099" cy="279849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6DAC6527-61D3-D14B-8B7D-5C504023BCE7}"/>
              </a:ext>
            </a:extLst>
          </p:cNvPr>
          <p:cNvSpPr/>
          <p:nvPr/>
        </p:nvSpPr>
        <p:spPr>
          <a:xfrm>
            <a:off x="763917" y="4125333"/>
            <a:ext cx="1074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การรักษา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060F82C8-912C-9744-B137-1F97708AE0B6}"/>
              </a:ext>
            </a:extLst>
          </p:cNvPr>
          <p:cNvSpPr/>
          <p:nvPr/>
        </p:nvSpPr>
        <p:spPr>
          <a:xfrm>
            <a:off x="1250103" y="4876592"/>
            <a:ext cx="7489372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ใช้ยาปฏิชีวนะ เช่น ไท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โล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ซิน 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สเตรป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โตมัยซิน 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เต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ตรา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ซัย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คล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ิน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ฯลฯ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1937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D5ABCA64-1CCB-5D48-B019-218A536B06A8}"/>
              </a:ext>
            </a:extLst>
          </p:cNvPr>
          <p:cNvSpPr/>
          <p:nvPr/>
        </p:nvSpPr>
        <p:spPr>
          <a:xfrm>
            <a:off x="751806" y="696333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การป้องกัน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CD4F5DF5-F1CE-9147-B274-4DDC2E9AF79A}"/>
              </a:ext>
            </a:extLst>
          </p:cNvPr>
          <p:cNvSpPr/>
          <p:nvPr/>
        </p:nvSpPr>
        <p:spPr>
          <a:xfrm>
            <a:off x="1385151" y="1479809"/>
            <a:ext cx="9565877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หมั่นตรวจดูฝูงไก่บ่อย ๆ ถ้ามีไก่ป่วยให้แยกออกไปรักษาและทำลายทันที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ทำความสะอาดโรงเรือนด้วยน้ำยาฆ่าเชื้อเป็นประจำ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ทำวัคซีนป้องกันโรคตามโปรแกรมที่กำหนด หรือละลายยาปฏิชีวนะให้กิน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523123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5640A3F7-E0BE-AC44-99F0-022AE2C2949C}"/>
              </a:ext>
            </a:extLst>
          </p:cNvPr>
          <p:cNvSpPr/>
          <p:nvPr/>
        </p:nvSpPr>
        <p:spPr>
          <a:xfrm>
            <a:off x="816427" y="685594"/>
            <a:ext cx="927463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36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7.  โรคหวัดติดต่อหรือหวัดหน้าบวม (</a:t>
            </a:r>
            <a:r>
              <a:rPr lang="en-US" sz="36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Infectious coryza or Fowl coryza)</a:t>
            </a:r>
            <a:endParaRPr lang="en-US" sz="24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9BB4B362-5036-AF46-AB16-B00BCD840B4A}"/>
              </a:ext>
            </a:extLst>
          </p:cNvPr>
          <p:cNvSpPr/>
          <p:nvPr/>
        </p:nvSpPr>
        <p:spPr>
          <a:xfrm>
            <a:off x="1281826" y="1828447"/>
            <a:ext cx="8162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สาเหตุ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6A338708-4A73-614C-8E9F-D7968FA8CFDA}"/>
              </a:ext>
            </a:extLst>
          </p:cNvPr>
          <p:cNvSpPr/>
          <p:nvPr/>
        </p:nvSpPr>
        <p:spPr>
          <a:xfrm>
            <a:off x="1281826" y="3167390"/>
            <a:ext cx="1136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การติดต่อ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118AC680-DC63-F340-A50D-3EE84D95C449}"/>
              </a:ext>
            </a:extLst>
          </p:cNvPr>
          <p:cNvSpPr/>
          <p:nvPr/>
        </p:nvSpPr>
        <p:spPr>
          <a:xfrm>
            <a:off x="1281826" y="4506333"/>
            <a:ext cx="12891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ระยะฟักตัว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58C7CC9C-FAC7-374F-8466-267D1EBEAABB}"/>
              </a:ext>
            </a:extLst>
          </p:cNvPr>
          <p:cNvSpPr/>
          <p:nvPr/>
        </p:nvSpPr>
        <p:spPr>
          <a:xfrm>
            <a:off x="1281826" y="2471163"/>
            <a:ext cx="6184706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เกิดจากเชื้อแบคทีเรียพวก </a:t>
            </a:r>
            <a:r>
              <a:rPr lang="en-US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Hemphillus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en-US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paragallinarum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11736AA1-19FF-0640-A2CE-C37F1B021293}"/>
              </a:ext>
            </a:extLst>
          </p:cNvPr>
          <p:cNvSpPr/>
          <p:nvPr/>
        </p:nvSpPr>
        <p:spPr>
          <a:xfrm>
            <a:off x="1281826" y="3836508"/>
            <a:ext cx="63850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ทางอากาศ ทางน้ำ และโดยมีสิ่งนำพา ไก่ป่วยเป็นพาหะ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218A1600-D16D-0744-845B-A8F086B94FD8}"/>
              </a:ext>
            </a:extLst>
          </p:cNvPr>
          <p:cNvSpPr/>
          <p:nvPr/>
        </p:nvSpPr>
        <p:spPr>
          <a:xfrm>
            <a:off x="1281826" y="5398962"/>
            <a:ext cx="35173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ประมาณ 24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–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48 ชั่วโมง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523099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714D6036-1807-D74C-923D-A524E1D01E63}"/>
              </a:ext>
            </a:extLst>
          </p:cNvPr>
          <p:cNvSpPr/>
          <p:nvPr/>
        </p:nvSpPr>
        <p:spPr>
          <a:xfrm>
            <a:off x="837451" y="739876"/>
            <a:ext cx="7906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อาการ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EC9EBB42-0BFB-B144-AE12-1E685FAFA1A4}"/>
              </a:ext>
            </a:extLst>
          </p:cNvPr>
          <p:cNvSpPr/>
          <p:nvPr/>
        </p:nvSpPr>
        <p:spPr>
          <a:xfrm>
            <a:off x="837451" y="1497803"/>
            <a:ext cx="9750935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dirty="0">
                <a:ea typeface="Calibri" panose="020F0502020204030204" pitchFamily="34" charset="0"/>
                <a:cs typeface="Angsana New" panose="02020603050405020304" pitchFamily="18" charset="-34"/>
              </a:rPr>
              <a:t>	ไก่จะแสดงอาการบวมที่หน้าและเหนียง นัยน์ตามีของเหลวเป็นฟองอยู่ตรงหัวตา ทำให้เกิดการระคายเคือง ไก่ใช้เท้าเขี่ยนัยน์ตา ทำให้รอบตาอักเสบอย่างรุนแรง มีน้ำมูกไหล จามบ่อย ๆหายใจไม่สะดวก เยื่อตาอักเสบ เบื่ออาหาร และผอมลง</a:t>
            </a:r>
            <a:r>
              <a:rPr lang="en-US" dirty="0">
                <a:effectLst/>
              </a:rPr>
              <a:t> </a:t>
            </a:r>
            <a:endParaRPr lang="th-TH" dirty="0"/>
          </a:p>
        </p:txBody>
      </p:sp>
      <p:pic>
        <p:nvPicPr>
          <p:cNvPr id="4" name="Picture 14" descr="บทที่ 12 โรคสัตว์ปีกและการป้องกัน">
            <a:extLst>
              <a:ext uri="{FF2B5EF4-FFF2-40B4-BE49-F238E27FC236}">
                <a16:creationId xmlns:a16="http://schemas.microsoft.com/office/drawing/2014/main" id="{409E2098-B74A-F044-BF4C-35A95AAF516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492" y="3889465"/>
            <a:ext cx="2974022" cy="27181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03679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75D5A72D-928D-F746-ADD8-355FFEA3A25E}"/>
              </a:ext>
            </a:extLst>
          </p:cNvPr>
          <p:cNvSpPr/>
          <p:nvPr/>
        </p:nvSpPr>
        <p:spPr>
          <a:xfrm>
            <a:off x="891864" y="685447"/>
            <a:ext cx="1074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การรักษา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C2B234CF-E68A-4944-89D6-2411258EA1F4}"/>
              </a:ext>
            </a:extLst>
          </p:cNvPr>
          <p:cNvSpPr/>
          <p:nvPr/>
        </p:nvSpPr>
        <p:spPr>
          <a:xfrm>
            <a:off x="1429030" y="1436562"/>
            <a:ext cx="4200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ใช้ยา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ซัลโฟ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นา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มด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์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หรือยาปฏิชีวนะ อื่น ๆ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5EC1EE66-FA33-5445-B34E-477AD03CFFFA}"/>
              </a:ext>
            </a:extLst>
          </p:cNvPr>
          <p:cNvSpPr/>
          <p:nvPr/>
        </p:nvSpPr>
        <p:spPr>
          <a:xfrm>
            <a:off x="891864" y="2372733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การป้องกัน</a:t>
            </a:r>
            <a:endParaRPr lang="th-TH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7957E15A-0336-AE40-BC4B-A1D5D303919A}"/>
              </a:ext>
            </a:extLst>
          </p:cNvPr>
          <p:cNvSpPr/>
          <p:nvPr/>
        </p:nvSpPr>
        <p:spPr>
          <a:xfrm>
            <a:off x="1429030" y="3123257"/>
            <a:ext cx="9924770" cy="2623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แยกสัตว์ป่วยออกจากฝูง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ไม่ควรเลี้ยงไก่ที่มีอายุต่างกันไว้ด้วยกัน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ไม่ควรให้พื้นเล้าชื้นแฉะและมีลมโกรกแรง โรงเรือนควรมีการระบายอากาศที่ดี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ทำวัคซีนป้องกันโรคตามโปรแกรมที่กำหนด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860570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95A97825-23E3-F54D-A6BA-F970B52E8160}"/>
              </a:ext>
            </a:extLst>
          </p:cNvPr>
          <p:cNvSpPr/>
          <p:nvPr/>
        </p:nvSpPr>
        <p:spPr>
          <a:xfrm>
            <a:off x="469967" y="508810"/>
            <a:ext cx="4807726" cy="708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3600" b="1" dirty="0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8.  โรคอหิวา</a:t>
            </a:r>
            <a:r>
              <a:rPr lang="th-TH" sz="3600" b="1" dirty="0" err="1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ต์</a:t>
            </a:r>
            <a:r>
              <a:rPr lang="th-TH" sz="3600" b="1" dirty="0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สัตว์ปีก (</a:t>
            </a:r>
            <a:r>
              <a:rPr lang="en-US" sz="3600" b="1" dirty="0"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Fowl cholera)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7677E250-2989-0449-A74F-12B9A52B4F6E}"/>
              </a:ext>
            </a:extLst>
          </p:cNvPr>
          <p:cNvSpPr/>
          <p:nvPr/>
        </p:nvSpPr>
        <p:spPr>
          <a:xfrm>
            <a:off x="1074998" y="1556305"/>
            <a:ext cx="8162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สาเหตุ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6C550AA3-8B73-E94E-BA58-EDA77FCAED93}"/>
              </a:ext>
            </a:extLst>
          </p:cNvPr>
          <p:cNvSpPr/>
          <p:nvPr/>
        </p:nvSpPr>
        <p:spPr>
          <a:xfrm>
            <a:off x="1074998" y="2905780"/>
            <a:ext cx="1136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การติดต่อ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50FD14F2-AACB-A449-8474-785187B1A293}"/>
              </a:ext>
            </a:extLst>
          </p:cNvPr>
          <p:cNvSpPr/>
          <p:nvPr/>
        </p:nvSpPr>
        <p:spPr>
          <a:xfrm>
            <a:off x="1074998" y="4419248"/>
            <a:ext cx="12891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ระยะฟักตัว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9E4E4551-08BC-644C-A9CE-092D9D1E6B6A}"/>
              </a:ext>
            </a:extLst>
          </p:cNvPr>
          <p:cNvSpPr/>
          <p:nvPr/>
        </p:nvSpPr>
        <p:spPr>
          <a:xfrm>
            <a:off x="1172970" y="2207714"/>
            <a:ext cx="5195653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เกิดจากเชื้อแบคทีเรีย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Pasteurella </a:t>
            </a:r>
            <a:r>
              <a:rPr lang="en-US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multocida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24ED367B-FDD5-A94C-BA0C-5978F1322392}"/>
              </a:ext>
            </a:extLst>
          </p:cNvPr>
          <p:cNvSpPr/>
          <p:nvPr/>
        </p:nvSpPr>
        <p:spPr>
          <a:xfrm>
            <a:off x="1074997" y="3634709"/>
            <a:ext cx="1070334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โรคนี้ติดต่อได้จากการสัมผัสมูล น้ำมูก ของสัตว์ป่วยโดยตรงหรืออาจติดต่อโดยทางน้ำและอาหาร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675A1959-8C42-064C-87C3-071D53045DF9}"/>
              </a:ext>
            </a:extLst>
          </p:cNvPr>
          <p:cNvSpPr/>
          <p:nvPr/>
        </p:nvSpPr>
        <p:spPr>
          <a:xfrm>
            <a:off x="1074997" y="5258390"/>
            <a:ext cx="2852063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ประมาณ 2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–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9 วัน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251485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9B5ED726-AD7F-824A-9FFD-E55F0311743F}"/>
              </a:ext>
            </a:extLst>
          </p:cNvPr>
          <p:cNvSpPr/>
          <p:nvPr/>
        </p:nvSpPr>
        <p:spPr>
          <a:xfrm>
            <a:off x="772136" y="783419"/>
            <a:ext cx="7906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อาการ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740E9A7E-3689-444F-86E0-90C22CB68852}"/>
              </a:ext>
            </a:extLst>
          </p:cNvPr>
          <p:cNvSpPr/>
          <p:nvPr/>
        </p:nvSpPr>
        <p:spPr>
          <a:xfrm>
            <a:off x="772136" y="1485472"/>
            <a:ext cx="10505464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dirty="0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	ไก่ที่ป่วยจะแสดงอาการท้องร่วง ถ่ายมูลสีเขียวหรือเหลือง ไก่มีอาการหอบและเหนื่อยอ่อน มีน้ำมูก ขนยุ่ง ในรายที่ป่วยเรื้อรัง อาจมีอาการบวมที่เหนียง ในกรณีที่เป็นอย่างเฉียบพลันไก่ป่วยมักตายอย่างกระทันหัน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4" name="Picture 15" descr="โรคสัตว์ปีกและการป้องกัน">
            <a:extLst>
              <a:ext uri="{FF2B5EF4-FFF2-40B4-BE49-F238E27FC236}">
                <a16:creationId xmlns:a16="http://schemas.microsoft.com/office/drawing/2014/main" id="{E50E6B3A-09AC-C841-B6D5-5588AD8616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132" y="3992018"/>
            <a:ext cx="2604725" cy="2430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6" descr="โรคซัลโมเนลโลซิส / โรคที่เกิดจากเชื้อแบคทีเรีย / ข้อมูลเรื่องโรค ...">
            <a:extLst>
              <a:ext uri="{FF2B5EF4-FFF2-40B4-BE49-F238E27FC236}">
                <a16:creationId xmlns:a16="http://schemas.microsoft.com/office/drawing/2014/main" id="{7AA33046-7364-6946-B359-3DF67D8CA70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871" y="3992018"/>
            <a:ext cx="3323499" cy="24305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10341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85E39331-0D94-F940-9159-CC7E6933C7E1}"/>
              </a:ext>
            </a:extLst>
          </p:cNvPr>
          <p:cNvSpPr/>
          <p:nvPr/>
        </p:nvSpPr>
        <p:spPr>
          <a:xfrm>
            <a:off x="935407" y="881390"/>
            <a:ext cx="1074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การรักษา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AA9FCA5F-2BAD-1949-A17B-370EDE98CE8B}"/>
              </a:ext>
            </a:extLst>
          </p:cNvPr>
          <p:cNvSpPr/>
          <p:nvPr/>
        </p:nvSpPr>
        <p:spPr>
          <a:xfrm>
            <a:off x="935407" y="1691474"/>
            <a:ext cx="10853822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ใช้ยาปฏิชีวนะ โดยการฉีดยาออกซิ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เต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ตรา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ซัย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คล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ิน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ซัลโฟ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นา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มด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์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หรือฉีดคลอแรมแฟน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ิ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คอ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ล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ฉีดเข้ากล้ามเนื้อหรืออาจใช้ยาผสมอาหารให้ไก่กิน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AA4AAE08-BA5B-AA4B-8726-3EE9F2A8E023}"/>
              </a:ext>
            </a:extLst>
          </p:cNvPr>
          <p:cNvSpPr/>
          <p:nvPr/>
        </p:nvSpPr>
        <p:spPr>
          <a:xfrm>
            <a:off x="935407" y="3573783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การป้องกัน</a:t>
            </a:r>
            <a:endParaRPr lang="th-TH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67F5B65C-8756-324A-B34D-847BC3375871}"/>
              </a:ext>
            </a:extLst>
          </p:cNvPr>
          <p:cNvSpPr/>
          <p:nvPr/>
        </p:nvSpPr>
        <p:spPr>
          <a:xfrm>
            <a:off x="1893350" y="4231284"/>
            <a:ext cx="7326850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ทำการคัดแยกไก่ป่วยที่เริ่มหงอยซึมออกจากฝูงโดยเร็ว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ผสมยาปฏิชีวนะในอาหารให้ไก่กินในระดับสูงเป็นครั้งคราว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ใช้วัคซีนป้องกันโรคตามโปรแกรมที่กำหนด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4469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13FA05C2-33E7-B742-AA20-E401C1DD6F4A}"/>
              </a:ext>
            </a:extLst>
          </p:cNvPr>
          <p:cNvSpPr/>
          <p:nvPr/>
        </p:nvSpPr>
        <p:spPr>
          <a:xfrm>
            <a:off x="947057" y="705416"/>
            <a:ext cx="10287000" cy="2623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จากสาเหตุการเกิดโรคข้างต้นเราจึงสามารถแบ่งโรคออกได้เป็น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กลุ่มใหญ่ ๆ คือ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โรคติดต่อ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(Infectious diseases)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ซึ่งได้แก่ โรคเมื่อเกิดขึ้นกับสัตว์ตัวใดตัวหนึ่งแล้วสามารถแพร่กระจายไปยังสัตว์ตัวอื่น ๆ ในฝูงได้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โรคติดต่อนี้จะเป็นโรคที่เกิดจากพวกเชื้อโรคและพยาธิต่าง ๆ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180219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5A366213-311D-FB4A-BEAB-2B48E76E2FAB}"/>
              </a:ext>
            </a:extLst>
          </p:cNvPr>
          <p:cNvSpPr/>
          <p:nvPr/>
        </p:nvSpPr>
        <p:spPr>
          <a:xfrm>
            <a:off x="736930" y="715640"/>
            <a:ext cx="3228769" cy="708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3600" b="1" dirty="0"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9.  โรคขี้ขาว (</a:t>
            </a:r>
            <a:r>
              <a:rPr lang="en-US" sz="3600" b="1" dirty="0">
                <a:latin typeface="Angsana New" panose="02020603050405020304" pitchFamily="18" charset="-34"/>
                <a:ea typeface="Calibri" panose="020F0502020204030204" pitchFamily="34" charset="0"/>
                <a:cs typeface="Cordia New" panose="020B0304020202020204" pitchFamily="34" charset="-34"/>
              </a:rPr>
              <a:t>Pullorum)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EE0E1B4F-E796-4344-BA83-F4676135D5CC}"/>
              </a:ext>
            </a:extLst>
          </p:cNvPr>
          <p:cNvSpPr/>
          <p:nvPr/>
        </p:nvSpPr>
        <p:spPr>
          <a:xfrm>
            <a:off x="1453311" y="1904647"/>
            <a:ext cx="8162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สาเหตุ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CCB162CE-2459-6644-9A39-80468546A020}"/>
              </a:ext>
            </a:extLst>
          </p:cNvPr>
          <p:cNvSpPr/>
          <p:nvPr/>
        </p:nvSpPr>
        <p:spPr>
          <a:xfrm>
            <a:off x="1453311" y="2646608"/>
            <a:ext cx="82404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เกิดจากเชื้อแบคทีเรีย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Salmonella pullorum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เป็นแบคทีเรียชนิดแกรมลบ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F11ED43A-B25C-D844-867F-6A7D64EDCCF1}"/>
              </a:ext>
            </a:extLst>
          </p:cNvPr>
          <p:cNvSpPr/>
          <p:nvPr/>
        </p:nvSpPr>
        <p:spPr>
          <a:xfrm>
            <a:off x="1453311" y="3652264"/>
            <a:ext cx="1136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การติดต่อ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AB19EBC8-63A6-1B41-8CB5-608DEA29BB1F}"/>
              </a:ext>
            </a:extLst>
          </p:cNvPr>
          <p:cNvSpPr/>
          <p:nvPr/>
        </p:nvSpPr>
        <p:spPr>
          <a:xfrm>
            <a:off x="1453310" y="4552147"/>
            <a:ext cx="97372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โรคนี้ติดต่อได้ทางไข่ฟัก ตู้ฟัก มูลและเครื่องมือเครื่องใช้ระยะฟักตัว ประมาณ 2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–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7 วัน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694892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E88C25A6-0F85-AC41-B969-89C33C842102}"/>
              </a:ext>
            </a:extLst>
          </p:cNvPr>
          <p:cNvSpPr/>
          <p:nvPr/>
        </p:nvSpPr>
        <p:spPr>
          <a:xfrm>
            <a:off x="902764" y="522161"/>
            <a:ext cx="7906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อาการ</a:t>
            </a:r>
            <a:endParaRPr lang="th-TH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5C628D6E-0FCD-1542-917A-820B2A017742}"/>
              </a:ext>
            </a:extLst>
          </p:cNvPr>
          <p:cNvSpPr/>
          <p:nvPr/>
        </p:nvSpPr>
        <p:spPr>
          <a:xfrm>
            <a:off x="1567543" y="1045381"/>
            <a:ext cx="9721693" cy="327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ในไก่เล็ก ตายหลังจากฟักออกได้ 1 วัน ลูกไก่จะตายมากในระหว่าง 2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–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 สัปดาห์แรก มีอุจจาระสีขาวเหลว รอบ ๆ ก้นเปียกแฉะ หงอย ซึม ยืนสั่น คอตกและตายด้วยโลหิตเป็นพิษ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ในไก่ใหญ่จะมีอัตราการตายต่ำ เชื้อจะเข้าไปสะสมอยู่ในอวัยวะต่าง ๆ เช่น รังไข่ ตับหัวใจ และถุงน้ำดี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h-TH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ไข่ฟักจะตายโคม ลูกไก่ที่ฟักออกจะอ่อนแอ แคระแกร็น และจะเป็นพาหะนำโรคต่อไป 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406687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956BBC02-E328-E84D-8BB2-306D8A9EF893}"/>
              </a:ext>
            </a:extLst>
          </p:cNvPr>
          <p:cNvSpPr/>
          <p:nvPr/>
        </p:nvSpPr>
        <p:spPr>
          <a:xfrm>
            <a:off x="576193" y="783419"/>
            <a:ext cx="1074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การรักษา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5A4F6D5E-F91E-D348-ADA5-5CE191B85EA0}"/>
              </a:ext>
            </a:extLst>
          </p:cNvPr>
          <p:cNvSpPr/>
          <p:nvPr/>
        </p:nvSpPr>
        <p:spPr>
          <a:xfrm>
            <a:off x="576193" y="1441723"/>
            <a:ext cx="10472807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การรักษาโรคขี้ขาวไม่ค่อยได้ผลเท่าที่ควร เนื่องจากเชื้อมีความทนทานต่อยาค่อนข้างสูง แต่ยาที่พอจะใช้ได้ผลอยู่บ้าง ได้แก่ ยาพวก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ซัลโฟ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นา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มด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์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และฟูราโซล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ิ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โดน ฯลฯ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18B154A2-1D26-D245-AD13-48DDF0B1F219}"/>
              </a:ext>
            </a:extLst>
          </p:cNvPr>
          <p:cNvSpPr/>
          <p:nvPr/>
        </p:nvSpPr>
        <p:spPr>
          <a:xfrm>
            <a:off x="576193" y="3429000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การป้องกัน</a:t>
            </a:r>
            <a:endParaRPr lang="th-TH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597F50AB-2383-2047-9603-CF40A266D582}"/>
              </a:ext>
            </a:extLst>
          </p:cNvPr>
          <p:cNvSpPr/>
          <p:nvPr/>
        </p:nvSpPr>
        <p:spPr>
          <a:xfrm>
            <a:off x="1426028" y="4215176"/>
            <a:ext cx="9252857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ทำการตรวจเลือดพ่อพันธุ์และแม่พันธุ์ด้วยแอนติเจนจนแน่ใจว่าปราศจากเชื้อ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ใช้ยาฆ่าเชื้อพ่นในเล้าและตู้ฟักให้ทั่วถึง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58025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5780204F-5DAC-8548-965E-01C69B1734BC}"/>
              </a:ext>
            </a:extLst>
          </p:cNvPr>
          <p:cNvSpPr/>
          <p:nvPr/>
        </p:nvSpPr>
        <p:spPr>
          <a:xfrm>
            <a:off x="870857" y="622405"/>
            <a:ext cx="11070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11.  โรค</a:t>
            </a:r>
            <a:r>
              <a:rPr lang="th-TH" sz="3600" b="1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กัม</a:t>
            </a:r>
            <a:r>
              <a:rPr lang="th-TH" sz="36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โบ</a:t>
            </a:r>
            <a:r>
              <a:rPr lang="th-TH" sz="3600" b="1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โร</a:t>
            </a:r>
            <a:r>
              <a:rPr lang="th-TH" sz="36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หรือเบอร์ซาอักเสบติดต่อ (</a:t>
            </a:r>
            <a:r>
              <a:rPr lang="en-US" sz="3600" b="1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Gumboro</a:t>
            </a:r>
            <a:r>
              <a:rPr lang="en-US" sz="36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, </a:t>
            </a:r>
            <a:r>
              <a:rPr lang="en-US" sz="3600" b="1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Infectionus</a:t>
            </a:r>
            <a:r>
              <a:rPr lang="en-US" sz="36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bursal disease; IBD)</a:t>
            </a:r>
            <a:r>
              <a:rPr lang="en-US" sz="3600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ACF6BCB7-2083-934B-9FE1-3A435E4A2936}"/>
              </a:ext>
            </a:extLst>
          </p:cNvPr>
          <p:cNvSpPr/>
          <p:nvPr/>
        </p:nvSpPr>
        <p:spPr>
          <a:xfrm>
            <a:off x="1499541" y="1546378"/>
            <a:ext cx="8162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สาเหตุ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E6E18631-F5CC-DD40-BBB8-734DFC193647}"/>
              </a:ext>
            </a:extLst>
          </p:cNvPr>
          <p:cNvSpPr/>
          <p:nvPr/>
        </p:nvSpPr>
        <p:spPr>
          <a:xfrm>
            <a:off x="1499541" y="3167390"/>
            <a:ext cx="1136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การติดต่อ</a:t>
            </a:r>
            <a:endParaRPr lang="th-TH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85DCA0AD-7C02-AA45-A004-FC8C4B62F8A9}"/>
              </a:ext>
            </a:extLst>
          </p:cNvPr>
          <p:cNvSpPr/>
          <p:nvPr/>
        </p:nvSpPr>
        <p:spPr>
          <a:xfrm>
            <a:off x="1499541" y="5100203"/>
            <a:ext cx="12891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ระยะฟักตัว</a:t>
            </a:r>
            <a:endParaRPr lang="th-TH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E87DD17E-A874-7B4B-86EC-EAFDD6A20FD2}"/>
              </a:ext>
            </a:extLst>
          </p:cNvPr>
          <p:cNvSpPr/>
          <p:nvPr/>
        </p:nvSpPr>
        <p:spPr>
          <a:xfrm>
            <a:off x="1499541" y="1836963"/>
            <a:ext cx="10257030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dirty="0">
                <a:ea typeface="Calibri" panose="020F0502020204030204" pitchFamily="34" charset="0"/>
                <a:cs typeface="Angsana New" panose="02020603050405020304" pitchFamily="18" charset="-34"/>
              </a:rPr>
              <a:t>	เกิดจากเชื้อไวรัสที่มีชื่อเรียกว่า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</a:rPr>
              <a:t>Infectious bursal disease virus (IBDV)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</a:rPr>
              <a:t>อยู่ใน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</a:rPr>
              <a:t>Genus </a:t>
            </a:r>
            <a:r>
              <a:rPr lang="en-US" dirty="0" err="1">
                <a:latin typeface="Angsana New" panose="02020603050405020304" pitchFamily="18" charset="-34"/>
                <a:ea typeface="Calibri" panose="020F0502020204030204" pitchFamily="34" charset="0"/>
              </a:rPr>
              <a:t>Brinavirus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</a:rPr>
              <a:t>, Family </a:t>
            </a:r>
            <a:r>
              <a:rPr lang="en-US" dirty="0" err="1">
                <a:latin typeface="Angsana New" panose="02020603050405020304" pitchFamily="18" charset="-34"/>
                <a:ea typeface="Calibri" panose="020F0502020204030204" pitchFamily="34" charset="0"/>
              </a:rPr>
              <a:t>Birnaviridae</a:t>
            </a:r>
            <a:r>
              <a:rPr lang="en-US" dirty="0">
                <a:effectLst/>
              </a:rPr>
              <a:t> </a:t>
            </a:r>
            <a:endParaRPr lang="th-TH" dirty="0"/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3E814621-ECA1-FE49-8497-3144D3602089}"/>
              </a:ext>
            </a:extLst>
          </p:cNvPr>
          <p:cNvSpPr/>
          <p:nvPr/>
        </p:nvSpPr>
        <p:spPr>
          <a:xfrm>
            <a:off x="1499541" y="3599388"/>
            <a:ext cx="9886916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dirty="0">
                <a:ea typeface="Calibri" panose="020F0502020204030204" pitchFamily="34" charset="0"/>
                <a:cs typeface="Angsana New" panose="02020603050405020304" pitchFamily="18" charset="-34"/>
              </a:rPr>
              <a:t>	อาหาร น้ำ ทางอากาศ และการสัมผัสโดยตรงกับไก่ป่วย เชื้อนี้มีความทนทานต่อสภาพแวดล้อมมาก ไก่เล็กและไก่รุ่นป่วยเป็นโรคนี้ได้ง่าย</a:t>
            </a:r>
            <a:r>
              <a:rPr lang="en-US" dirty="0">
                <a:effectLst/>
              </a:rPr>
              <a:t> </a:t>
            </a:r>
            <a:endParaRPr lang="th-TH" dirty="0"/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62DE23F8-27E5-AF4C-8411-0519F63823FA}"/>
              </a:ext>
            </a:extLst>
          </p:cNvPr>
          <p:cNvSpPr/>
          <p:nvPr/>
        </p:nvSpPr>
        <p:spPr>
          <a:xfrm>
            <a:off x="1499541" y="5816779"/>
            <a:ext cx="5314275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18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–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36 ชั่วโมง ทำให้ไก่ตายภายใน 3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–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4 วัน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14763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2ECE71D4-4C4E-0442-81DD-E8778E93F9AB}"/>
              </a:ext>
            </a:extLst>
          </p:cNvPr>
          <p:cNvSpPr/>
          <p:nvPr/>
        </p:nvSpPr>
        <p:spPr>
          <a:xfrm>
            <a:off x="750365" y="805190"/>
            <a:ext cx="7906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อาการ</a:t>
            </a:r>
            <a:endParaRPr lang="th-TH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1D0C5989-D143-CD41-BD76-C856192F2F5A}"/>
              </a:ext>
            </a:extLst>
          </p:cNvPr>
          <p:cNvSpPr/>
          <p:nvPr/>
        </p:nvSpPr>
        <p:spPr>
          <a:xfrm>
            <a:off x="750365" y="1465144"/>
            <a:ext cx="10429264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เชื้อไวรัสชนิดนี้ติดต่อที่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Lymphoid tissue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ทำให้เกิดการทำลาย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Lymphoid cells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ที่ต่อมเบอร์ซ่า ม้าม และ </a:t>
            </a:r>
            <a:r>
              <a:rPr lang="en-US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ceacal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tonsil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ทำให้ระบบภูมิคุ้มกันโดย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T-lymphocytes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ไม่มีประสิทธิภาพในการป้องกันการติดเชื้อ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BA51A0DB-4D11-5D46-97BD-1DF56E9C6C7E}"/>
              </a:ext>
            </a:extLst>
          </p:cNvPr>
          <p:cNvSpPr/>
          <p:nvPr/>
        </p:nvSpPr>
        <p:spPr>
          <a:xfrm>
            <a:off x="750365" y="3036222"/>
            <a:ext cx="10723178" cy="327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ถ้าลูกไก่ได้รับเชื้อก่อนอายุ 2 สัปดาห์ ลูกไก่จะไม่แสดงอาการให้เห็นแต่ต่อมเบอร์ซาจะถูกทำลาย ทำให้ลูกไก่มีโอกาสเป็นโรคและตายง่ายขึ้น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ถ้าลูกไก่ได้รับเชื้อระหว่าง 3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–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6 สัปดาห์ ลูกไก่จะแสดงอาการอย่างรุนแรง หงอยซึม ไม่กินอาหารและน้ำ ท้องร่วงเป็นน้ำมีสีขาว ผอมแห้ง หนาวสั้นและตายภายใน 2 วัน การตายของลูกไก่ด้วยโรคนี้เกิดขึ้นอย่างรวดเร็วใน 1 สัปดาห์แรก ไก่ป่วยจะหลับตาอยู่ในท่านั่งบนเข่าและปากปักอยู่บนพื้น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794489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D6E695CD-CF35-464A-AEC2-1EE84397D699}"/>
              </a:ext>
            </a:extLst>
          </p:cNvPr>
          <p:cNvSpPr/>
          <p:nvPr/>
        </p:nvSpPr>
        <p:spPr>
          <a:xfrm>
            <a:off x="653834" y="631018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การป้องกัน</a:t>
            </a:r>
            <a:endParaRPr lang="th-TH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A90BB4EC-2740-4640-83C6-0D208A748A22}"/>
              </a:ext>
            </a:extLst>
          </p:cNvPr>
          <p:cNvSpPr/>
          <p:nvPr/>
        </p:nvSpPr>
        <p:spPr>
          <a:xfrm>
            <a:off x="1526664" y="1451536"/>
            <a:ext cx="8520849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ทำความสะอาดโรงเรือนด้วยน้ำยาฆ่าเชื้อโรค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ควรเลี้ยงไก่เป็นระบบคือเข้าทั้งหมด ออกทั้งหมด (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All in all out)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ทำวัคซีนป้องกันโรคตามโปรแกรมที่กำหนด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40791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27004D23-1CDE-D146-B157-F68996FDC725}"/>
              </a:ext>
            </a:extLst>
          </p:cNvPr>
          <p:cNvSpPr/>
          <p:nvPr/>
        </p:nvSpPr>
        <p:spPr>
          <a:xfrm>
            <a:off x="990599" y="873244"/>
            <a:ext cx="10374087" cy="327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โรคไม่ติดต่อ (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Non-infectious diseases)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หมายถึง โรคที่เมื่อเกิดขึ้นกับสัตว์ตัวใดตัวหนึ่งแล้วไม่สามารถแพร่กระจายหรือติดต่อไปยังสัตว์ตัวอื่นได้ถึงแม้ว่าจะอยู่ใกล้ชิดกันก็ตาม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โรคไม่ติดต่อนี้ส่วนใหญ่มีสาเหตุมาจากการขาดอาหาร การได้รับสารพิษ การได้รับความบาดเจ็บจากอุบัติเหตุ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ความผิดปกติของร่างกายบางครั้งอาจมีสาเหตุมาจากพวกเชื้อโรคต่าง ๆ ด้วย เช่น โรคบาดทะยัก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50218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A12B0629-89C4-9845-BEFD-86E350403CC1}"/>
              </a:ext>
            </a:extLst>
          </p:cNvPr>
          <p:cNvSpPr/>
          <p:nvPr/>
        </p:nvSpPr>
        <p:spPr>
          <a:xfrm>
            <a:off x="646892" y="628553"/>
            <a:ext cx="2385589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3600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การติดต่อของโรค</a:t>
            </a:r>
            <a:endParaRPr lang="en-US" sz="2400" u="sng" dirty="0">
              <a:solidFill>
                <a:srgbClr val="FF0000"/>
              </a:solidFill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C7A5903A-6D12-5346-B70E-9DF96DBDC700}"/>
              </a:ext>
            </a:extLst>
          </p:cNvPr>
          <p:cNvSpPr/>
          <p:nvPr/>
        </p:nvSpPr>
        <p:spPr>
          <a:xfrm>
            <a:off x="1839686" y="1632504"/>
            <a:ext cx="54409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ea typeface="Calibri" panose="020F0502020204030204" pitchFamily="34" charset="0"/>
                <a:cs typeface="Angsana New" panose="02020603050405020304" pitchFamily="18" charset="-34"/>
              </a:rPr>
              <a:t>เชื้อโรคจะแพร่กระจายออกจากร่างกายสัตว์ป่วยได้โดย</a:t>
            </a:r>
            <a:r>
              <a:rPr lang="en-US" dirty="0">
                <a:effectLst/>
              </a:rPr>
              <a:t> </a:t>
            </a:r>
            <a:endParaRPr lang="th-TH" dirty="0"/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402D3929-41E1-BA43-841F-FD74C28F5020}"/>
              </a:ext>
            </a:extLst>
          </p:cNvPr>
          <p:cNvSpPr/>
          <p:nvPr/>
        </p:nvSpPr>
        <p:spPr>
          <a:xfrm>
            <a:off x="2830286" y="2312990"/>
            <a:ext cx="8262256" cy="3916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ทางมูลและปัสสาวะ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ทางปากโดยออกมากับน้ำลาย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ทางจมูกโดยออกมากับน้ำมูก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ทางอวัยวะสืบพันธุ์โดยการผสมพันธุ์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ทางเลือดโดยแมลงดูดเลือดต่าง ๆ เช่น ยุง เหลือบ เหา ไร หมัด ฯลฯ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ทางน้ำตาหรือส่วนอื่น ๆ</a:t>
            </a:r>
            <a:r>
              <a:rPr lang="en-US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61866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9973DE26-CA69-8A48-9C36-299BEEFE0BCF}"/>
              </a:ext>
            </a:extLst>
          </p:cNvPr>
          <p:cNvSpPr/>
          <p:nvPr/>
        </p:nvSpPr>
        <p:spPr>
          <a:xfrm>
            <a:off x="794657" y="688204"/>
            <a:ext cx="1090748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หลังจากเชื้อโรคออกจากร่างกายสัตว์ป่วยแล้ว จะแพร่ไปยังสัตว์ที่ยังไม่ป่วยได้หลายทางด้วยกัน</a:t>
            </a:r>
            <a:r>
              <a:rPr lang="th-TH" sz="1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คือ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4B626E74-DA47-8E42-BCE0-67377E6EB519}"/>
              </a:ext>
            </a:extLst>
          </p:cNvPr>
          <p:cNvSpPr/>
          <p:nvPr/>
        </p:nvSpPr>
        <p:spPr>
          <a:xfrm>
            <a:off x="1763485" y="1474342"/>
            <a:ext cx="6096000" cy="45627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ทางน้ำ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ทางอากาศ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ทางดิน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จากการสัมผัสโดยตรง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ทางภาชนะเครื่องมือต่าง ๆ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ทางไข่ฟัก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โดยการเคลื่อนย้ายไก่ป่วย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56691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FCE15BC-BA1A-0B48-BFEE-E92C1AB3B32B}"/>
              </a:ext>
            </a:extLst>
          </p:cNvPr>
          <p:cNvSpPr/>
          <p:nvPr/>
        </p:nvSpPr>
        <p:spPr>
          <a:xfrm>
            <a:off x="484023" y="704753"/>
            <a:ext cx="3190297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3600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การปฏิบัติเมื่อไก่เป็นโรค</a:t>
            </a:r>
            <a:endParaRPr lang="en-US" sz="2400" u="sng" dirty="0">
              <a:solidFill>
                <a:srgbClr val="FF0000"/>
              </a:solidFill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DCE90427-3386-694F-A7B1-E64D0F7CBB19}"/>
              </a:ext>
            </a:extLst>
          </p:cNvPr>
          <p:cNvSpPr/>
          <p:nvPr/>
        </p:nvSpPr>
        <p:spPr>
          <a:xfrm>
            <a:off x="1469571" y="1667432"/>
            <a:ext cx="8164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ea typeface="Calibri" panose="020F0502020204030204" pitchFamily="34" charset="0"/>
                <a:cs typeface="Angsana New" panose="02020603050405020304" pitchFamily="18" charset="-34"/>
              </a:rPr>
              <a:t>เมื่อพบว่าไก่ในฝูงหรือมีตัวใดตัวหนึ่งป่วยเป็นโรคต้องปฏิบัติดังต่อไปนี้</a:t>
            </a:r>
            <a:r>
              <a:rPr lang="en-US" dirty="0">
                <a:effectLst/>
              </a:rPr>
              <a:t> </a:t>
            </a:r>
            <a:endParaRPr lang="th-TH" dirty="0"/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7E961E3B-FA8C-EF41-B354-433830599098}"/>
              </a:ext>
            </a:extLst>
          </p:cNvPr>
          <p:cNvSpPr/>
          <p:nvPr/>
        </p:nvSpPr>
        <p:spPr>
          <a:xfrm>
            <a:off x="2079170" y="2391341"/>
            <a:ext cx="9514115" cy="3916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จัดการเผาหรือฝังไก่ที่ตายหรือกำลังจะตายเสีย ถ้าฝังควรฝังให้ลึกพอสมควรแล้วโรยทับด้วยปูนขาวหรือราดน้ำยาฆ่าเชื้อโรค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รีบแยกไก่ป่วยออกไปให้ห่างจากไก่ที่ยังไม่ป่วย ถ้าทำได้ควรแยกเลี้ยงในโรงเรือนต่างหากให้ไกลจากพวกไก่ที่ยังไม่ป่วย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ย้ายไก่ที่ยังไม่เป็นโรคที่อยู่ใกล้เคียงไปอยู่ที่อื่นชั่วคราวเพื่อทำความสะอาด และฆ่าเชื้อโรคในโรงเรือนและอุปกรณ์ที่ใช้เลี้ยงไก่ทุกชิ้นด้วยน้ำยาฆ่าเชื้อในระดับเข้มข้น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75388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DBC58B6B-BA7F-4D45-AAC5-E27A0B5B010F}"/>
              </a:ext>
            </a:extLst>
          </p:cNvPr>
          <p:cNvSpPr/>
          <p:nvPr/>
        </p:nvSpPr>
        <p:spPr>
          <a:xfrm>
            <a:off x="805543" y="510295"/>
            <a:ext cx="10951028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4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ทำการตรวจวินิจฉัยโรคโดยเร็วที่สุดแล้วทำการรักษา ให้ยารักษาโดยการละลายน้ำให้กินหรือผสมในอาหารให้กินในเวลาเดียวกัน ควรใช้ยาปฏิชีวนะ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หรื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ออ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ิ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เล็กโทร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ไลต์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ละลายน้ำให้ไก่กิน เพื่อช่วยให้การรักษาได้ผลดียิ่งขึ้น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4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แยกคนเลี้ยงไก่ป่วยและไก่ที่ยังไม่ป่วยออกต่างหาก ถ้าจำเป็นต้องใช้คน ๆ เดียวกัน ควรให้เลี้ยงไก่ที่ยังไม่ป่วยก่อนแล้วจึงไปเลี้ยงไก่ป่วย และควรใช้เสื้อผ้าคนละชุดโดยเฉพาะรองเท้าควรเปลี่ยนและต้องล้างมือท้างเท้าด้วยน้ำยาฆ่าเชื้อทุกครั้งที่ออกมาจากโรงเรือนที่เลี้ยงไก่ป่วย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4"/>
            </a:pP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ในระหว่างที่ไก่ในฟาร์มกำลังเป็นโรค ควรหาทางป้องกันการแพร่ของเชื้อโรคด้วย</a:t>
            </a:r>
            <a:r>
              <a:rPr lang="th-TH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การทำ</a:t>
            </a:r>
            <a:r>
              <a:rPr lang="th-TH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ความสะอาด ราดยาฆ่าเชื้อโรคให้ทั่วบริเวณและทำความสะอาดราดน้ำยาฆ่าเชื้อโรค รางน้ำ รางอาหารเป็นครั้งคราวด้วย</a:t>
            </a:r>
            <a:endParaRPr lang="en-US" sz="1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8305122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2938</Words>
  <Application>Microsoft Macintosh PowerPoint</Application>
  <PresentationFormat>แบบจอกว้าง</PresentationFormat>
  <Paragraphs>207</Paragraphs>
  <Slides>45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45</vt:i4>
      </vt:variant>
    </vt:vector>
  </HeadingPairs>
  <TitlesOfParts>
    <vt:vector size="50" baseType="lpstr">
      <vt:lpstr>Angsana New</vt:lpstr>
      <vt:lpstr>Arial</vt:lpstr>
      <vt:lpstr>Calibri</vt:lpstr>
      <vt:lpstr>Calibri Light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เกตวรรณ บุญเทพ</dc:creator>
  <cp:lastModifiedBy>เกตวรรณ บุญเทพ</cp:lastModifiedBy>
  <cp:revision>13</cp:revision>
  <dcterms:created xsi:type="dcterms:W3CDTF">2020-09-17T13:20:39Z</dcterms:created>
  <dcterms:modified xsi:type="dcterms:W3CDTF">2020-09-18T04:03:22Z</dcterms:modified>
</cp:coreProperties>
</file>