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2" r:id="rId4"/>
  </p:sldMasterIdLst>
  <p:sldIdLst>
    <p:sldId id="257" r:id="rId5"/>
    <p:sldId id="497" r:id="rId6"/>
    <p:sldId id="4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Title Lorem Ipsum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Sit Dolor Amet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6E586D29-77B2-4650-9923-8860AAD120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304800"/>
            <a:ext cx="8534400" cy="62484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endParaRPr lang="th-TH" altLang="th-TH" sz="3200" b="1"/>
          </a:p>
          <a:p>
            <a:pPr algn="ctr" eaLnBrk="1" hangingPunct="1">
              <a:buFontTx/>
              <a:buNone/>
            </a:pPr>
            <a:r>
              <a:rPr lang="th-TH" altLang="th-TH" sz="3200" b="1"/>
              <a:t>สรุป </a:t>
            </a:r>
            <a:r>
              <a:rPr lang="th-TH" altLang="th-TH" sz="3200" b="1" dirty="0"/>
              <a:t>อภิปรายผลและข้อเสนอแนะ</a:t>
            </a:r>
          </a:p>
          <a:p>
            <a:pPr eaLnBrk="1" hangingPunct="1">
              <a:buFontTx/>
              <a:buNone/>
            </a:pPr>
            <a:r>
              <a:rPr lang="th-TH" altLang="th-TH" sz="3200" b="1" dirty="0"/>
              <a:t>		จุดเด่นของบทนี้คือ การนำเสนอข้อสรุป หรือข้อค้นพบให้สอดคล้องกับวัตถุประสงค์ของการวิจัย อภิปรายผลการวิจัยโดยอิงแนวคิดทฤษฎี รวมทั้งให้ข้อค้นพบจากผลการวิจัยครั้งนี้ บทนี้ต้องมีสาระสำคัญครบถ้วนพร้อมที่จะนำไปปรับรายงานการวิจัยฉบับย่อได้</a:t>
            </a:r>
          </a:p>
          <a:p>
            <a:pPr eaLnBrk="1" hangingPunct="1">
              <a:buFontTx/>
              <a:buNone/>
            </a:pPr>
            <a:r>
              <a:rPr lang="th-TH" altLang="th-TH" sz="3200" b="1" dirty="0"/>
              <a:t>  	แนวทางการเขียนบทนี้ มีดังนี้</a:t>
            </a:r>
          </a:p>
          <a:p>
            <a:pPr eaLnBrk="1" hangingPunct="1">
              <a:buFontTx/>
              <a:buNone/>
            </a:pPr>
            <a:r>
              <a:rPr lang="th-TH" altLang="th-TH" sz="3200" b="1" dirty="0"/>
              <a:t>       1.  สรุปวัตถุประสงค์ของการวิจัยในช่วงต้น พร้อมทั้งเล่าวิธีดำเนินการโดยย่อในช่วงกลางก่อนที่จะเขียน สรุปผลการวิจัย อภิปรายผล		และข้อเสนอแนะ</a:t>
            </a:r>
          </a:p>
          <a:p>
            <a:pPr algn="thaiDist" eaLnBrk="1" hangingPunct="1">
              <a:buFontTx/>
              <a:buNone/>
            </a:pPr>
            <a:endParaRPr lang="th-TH" altLang="th-TH" dirty="0"/>
          </a:p>
        </p:txBody>
      </p:sp>
      <p:sp>
        <p:nvSpPr>
          <p:cNvPr id="114691" name="Slide Number Placeholder 5">
            <a:extLst>
              <a:ext uri="{FF2B5EF4-FFF2-40B4-BE49-F238E27FC236}">
                <a16:creationId xmlns:a16="http://schemas.microsoft.com/office/drawing/2014/main" id="{11D5AE0C-07A3-41E0-A804-EE6D5CF5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161CCACB-0AE1-4474-8CCA-B089BE23D754}" type="slidenum">
              <a:rPr lang="en-US" altLang="th-TH" sz="2600"/>
              <a:pPr/>
              <a:t>2</a:t>
            </a:fld>
            <a:endParaRPr lang="th-TH" altLang="th-TH"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0DF51FB3-E388-4BFA-9103-75311A5C82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76200"/>
            <a:ext cx="8686800" cy="6553200"/>
          </a:xfrm>
        </p:spPr>
        <p:txBody>
          <a:bodyPr/>
          <a:lstStyle/>
          <a:p>
            <a:pPr algn="thaiDist" eaLnBrk="1" hangingPunct="1">
              <a:buFontTx/>
              <a:buNone/>
            </a:pPr>
            <a:r>
              <a:rPr lang="th-TH" altLang="th-TH" sz="2400" b="1" dirty="0"/>
              <a:t>2.  การเขียนสรุปผลการวิจัย</a:t>
            </a:r>
          </a:p>
          <a:p>
            <a:pPr algn="thaiDist" eaLnBrk="1" hangingPunct="1">
              <a:buFontTx/>
              <a:buNone/>
            </a:pPr>
            <a:r>
              <a:rPr lang="th-TH" altLang="th-TH" sz="2400" b="1" dirty="0"/>
              <a:t>	2.1   ควรสรุปสั้นๆ กระชับ สอดคล้องและเรียงลำดับตามวัตถุประสงค์ของการวิจัย</a:t>
            </a:r>
          </a:p>
          <a:p>
            <a:pPr algn="thaiDist" eaLnBrk="1" hangingPunct="1">
              <a:buFontTx/>
              <a:buNone/>
            </a:pPr>
            <a:r>
              <a:rPr lang="th-TH" altLang="th-TH" sz="2400" b="1" dirty="0"/>
              <a:t>	2.2   การสรุปผลการวิจัยเป็นการแปลความในระดับการตีความ</a:t>
            </a:r>
          </a:p>
          <a:p>
            <a:pPr algn="thaiDist" eaLnBrk="1" hangingPunct="1">
              <a:buFontTx/>
              <a:buNone/>
            </a:pPr>
            <a:r>
              <a:rPr lang="th-TH" altLang="th-TH" sz="2400" b="1" dirty="0"/>
              <a:t>3.  การเขียนอภิปรายผลการวิจัย</a:t>
            </a:r>
          </a:p>
          <a:p>
            <a:pPr algn="thaiDist" eaLnBrk="1" hangingPunct="1">
              <a:buFontTx/>
              <a:buNone/>
            </a:pPr>
            <a:r>
              <a:rPr lang="th-TH" altLang="th-TH" sz="2400" b="1" dirty="0"/>
              <a:t>	3.1   เขียนเพื่อชี้แจงให้เห็นว่าผลการวิจัยที่ได้สอดคล้องหรือขัดแย้งกับหลัก การทฤษฎี หรือผลการวิจัยของผู้อื่นที่ทำไว้อย่างไร ถ้าขัดแย้งให้เสนอ	ความคิดเห็นหรือเหตุผลหรือข้อจำกัดที่ทำให้ผลที่ได้เป็นเช่นนั้น ในการอภิปรายควรแยกประเด็นอภิปรายไปทีละประเด็น</a:t>
            </a:r>
          </a:p>
          <a:p>
            <a:pPr algn="thaiDist" eaLnBrk="1" hangingPunct="1">
              <a:buFontTx/>
              <a:buNone/>
            </a:pPr>
            <a:r>
              <a:rPr lang="th-TH" altLang="th-TH" sz="2400" b="1" dirty="0"/>
              <a:t>	3.2   ในการอภิปรายผลการวิจัย ไม่จำเป็นต้องอภิปรายทุกรายการตามข้อ	สรุป ผลการวิจัย ผู้วิจัยอาจแยกประเด็นที่เป็นที่น่าสังเกต หรือโดดเด่น 	หรือประเด็นที่ปรากฏข้อสรุปไม่เป็นไปตามสมมุติฐานการวิจัย		</a:t>
            </a:r>
          </a:p>
          <a:p>
            <a:pPr algn="thaiDist" eaLnBrk="1" hangingPunct="1">
              <a:buFontTx/>
              <a:buNone/>
            </a:pPr>
            <a:endParaRPr lang="th-TH" altLang="th-TH" dirty="0"/>
          </a:p>
        </p:txBody>
      </p:sp>
      <p:sp>
        <p:nvSpPr>
          <p:cNvPr id="115715" name="Slide Number Placeholder 5">
            <a:extLst>
              <a:ext uri="{FF2B5EF4-FFF2-40B4-BE49-F238E27FC236}">
                <a16:creationId xmlns:a16="http://schemas.microsoft.com/office/drawing/2014/main" id="{EBE80E7F-7C84-4196-A5BE-6D0ACC34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Browallia New" panose="020B0604020202020204" pitchFamily="34" charset="-34"/>
              </a:defRPr>
            </a:lvl9pPr>
          </a:lstStyle>
          <a:p>
            <a:fld id="{88410921-28AF-4353-A141-F3311E1B1D23}" type="slidenum">
              <a:rPr lang="en-US" altLang="th-TH" sz="2600"/>
              <a:pPr/>
              <a:t>3</a:t>
            </a:fld>
            <a:endParaRPr lang="th-TH" altLang="th-TH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{B19CA26C-FAED-44E1-8657-9FEF5B547E0D}tf33552983_win32</Template>
  <TotalTime>0</TotalTime>
  <Words>238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Angsana New</vt:lpstr>
      <vt:lpstr>Franklin Gothic Book</vt:lpstr>
      <vt:lpstr>Franklin Gothic Demi</vt:lpstr>
      <vt:lpstr>Wingdings 2</vt:lpstr>
      <vt:lpstr>DividendVTI</vt:lpstr>
      <vt:lpstr>Title Lorem Ipsum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2021-12-22T03:11:43Z</dcterms:created>
  <dcterms:modified xsi:type="dcterms:W3CDTF">2021-12-22T03:14:19Z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