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6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433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2755885"/>
            <a:ext cx="6610469" cy="8601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823"/>
              </a:lnSpc>
              <a:buNone/>
            </a:pPr>
            <a:r>
              <a:rPr lang="en-US" sz="5249" b="1" kern="0" spc="-157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มาตรฐาน CSR ที่เป็นสากล</a:t>
            </a:r>
            <a:endParaRPr lang="en-US" sz="5249" dirty="0"/>
          </a:p>
        </p:txBody>
      </p:sp>
      <p:sp>
        <p:nvSpPr>
          <p:cNvPr id="5" name="Text 3"/>
          <p:cNvSpPr/>
          <p:nvPr/>
        </p:nvSpPr>
        <p:spPr>
          <a:xfrm>
            <a:off x="833199" y="3946856"/>
            <a:ext cx="7477601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ภาพที่คุณเห็นนี้เป็นสัญลักษณ์ของภูมิคุ้มกันภัยทางด้านสิ่งแวดล้อมและความยั่งยืน ซึ่งเป็นหนึ่งในมาตรฐาน CSR ของกลุ่มองค์กรที่มุ่งมั่นสร้างคุณค่าสังคมและธรรมาภิบาล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833199" y="5016213"/>
            <a:ext cx="355402" cy="352788"/>
          </a:xfrm>
          <a:prstGeom prst="roundRect">
            <a:avLst>
              <a:gd name="adj" fmla="val 25916657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19" y="5023777"/>
            <a:ext cx="340162" cy="33766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299686" y="5021649"/>
            <a:ext cx="1858089" cy="3859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 ยุทธนา กาเด็ม</a:t>
            </a:r>
            <a:endParaRPr lang="en-US" sz="2187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1690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2202534"/>
            <a:ext cx="4443889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ความหมายของ CSR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833199" y="3404496"/>
            <a:ext cx="4173260" cy="2561940"/>
          </a:xfrm>
          <a:prstGeom prst="roundRect">
            <a:avLst>
              <a:gd name="adj" fmla="val 2142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62990" y="3632597"/>
            <a:ext cx="3713678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Corporate Social Responsibility หรือ CSR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1062990" y="4547719"/>
            <a:ext cx="3713678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เป็นการดำเนินกิจกรรมที่สร้างประโยชน์ต่อสังคม ธรรมาภิบาล และสิ่งแวดล้อม โดยไม่มีส่วนได้เสียกับธุรกิจ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228630" y="3404496"/>
            <a:ext cx="4173260" cy="2561940"/>
          </a:xfrm>
          <a:prstGeom prst="roundRect">
            <a:avLst>
              <a:gd name="adj" fmla="val 2142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458420" y="3632597"/>
            <a:ext cx="2775466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CSR จากมุมมองค่ายต่างๆ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5458420" y="4189376"/>
            <a:ext cx="3713678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มีหลายมุมมอง ทั้งจากฝั่งธุรกิจเพื่อความเป็นไปได้ทางธุรกิจ และฝั่งสังคมเพื่อการสร้างสิ่งดีๆแก่สังคม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624060" y="3404496"/>
            <a:ext cx="4173260" cy="2561940"/>
          </a:xfrm>
          <a:prstGeom prst="roundRect">
            <a:avLst>
              <a:gd name="adj" fmla="val 2142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853851" y="3632597"/>
            <a:ext cx="2790706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มุ่งหวังจากการดำเนิน CSR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9853851" y="4189376"/>
            <a:ext cx="3713678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ประสบความสำเร็จของธุรกิจและสังคมที่เจริญเติบโตพร้อมๆกัน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1038391"/>
            <a:ext cx="6488549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มาตรฐาน CSR ของประเทศไทย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542" y="2240354"/>
            <a:ext cx="2888575" cy="286733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808798" y="5383302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เศรษฐกิจพอเพียง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833199" y="5940081"/>
            <a:ext cx="4173260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เป้าหมายการพัฒนาที่ควรประยุกต์ใช้กับการดำเนินงานธุรกิจให้สามารถเติบโตได้อย่างยั่งยืน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972" y="2240354"/>
            <a:ext cx="2888575" cy="286733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204228" y="5383302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เท่าเทียมและเข้าใจกัน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228630" y="5940081"/>
            <a:ext cx="4173260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การดำเนินงานภายในบริษัทต้องพิจารณาถึงผลกระทบที่เกิดขึ้นต่อความเหมาะสมและสมเหตุสมผลต่อสังคม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6402" y="2240354"/>
            <a:ext cx="2888575" cy="2867336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0523815" y="5383302"/>
            <a:ext cx="2373749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ความสัมพันธ์ทางสังคม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624060" y="5940081"/>
            <a:ext cx="4173260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เป็นการเปิดโอกาสและรับฟังความคิดของผู้มีส่วนได้ส่วนเสียกับการดำเนินงานของบริษัท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1749759"/>
            <a:ext cx="5526524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มาตรฐาน CSR ที่เป็นสากล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833199" y="3282527"/>
            <a:ext cx="12964001" cy="44084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6" name="Shape 4"/>
          <p:cNvSpPr/>
          <p:nvPr/>
        </p:nvSpPr>
        <p:spPr>
          <a:xfrm>
            <a:off x="2897565" y="3282527"/>
            <a:ext cx="44410" cy="77188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7" name="Shape 5"/>
          <p:cNvSpPr/>
          <p:nvPr/>
        </p:nvSpPr>
        <p:spPr>
          <a:xfrm>
            <a:off x="2669858" y="3034452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2838212" y="3067545"/>
            <a:ext cx="163235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1808798" y="4275062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ISO 26000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1055370" y="4831841"/>
            <a:ext cx="3728799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เป็นมาตรฐานที่สร้างจากความร่วมมือต่างประเทศ เพื่อกำหนดมาตรฐานโดยเน้นไปที่การดำเนินCSRให้สอดคล้องกับทุกประเภทของกิจกรรมธุรกิจ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7292876" y="3282527"/>
            <a:ext cx="44410" cy="77188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169" y="3034452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14473" y="3067545"/>
            <a:ext cx="201335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5678805" y="4275062"/>
            <a:ext cx="3272671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Global Reporting Initiative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5450681" y="4831841"/>
            <a:ext cx="3728918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การรายงานผลของกิจกรรมที่สร้างบัณฑิตที่ว่าจะพัฒนาทางธุรกิจเพื่อขับเคลื่อนความยั่งยืนในชุมชนและสิ่งแวดล้อม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11688306" y="3282527"/>
            <a:ext cx="44410" cy="77188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7" name="Shape 15"/>
          <p:cNvSpPr/>
          <p:nvPr/>
        </p:nvSpPr>
        <p:spPr>
          <a:xfrm>
            <a:off x="11460599" y="3034452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1606093" y="3067545"/>
            <a:ext cx="208955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10470713" y="4275062"/>
            <a:ext cx="2479715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 Global Compact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9846112" y="4831841"/>
            <a:ext cx="3728918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ปฏิบัติตามโครงการและสร้างคุณค่าสังคมด้วยการใช้งานโลกออนไลน์ที่สร้างคนสร้างสรรค์ในชุมชน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1984833"/>
            <a:ext cx="7665363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การดำเนินการ CSR โดยองค์กรต่างๆ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833199" y="3186795"/>
            <a:ext cx="4173260" cy="2997342"/>
          </a:xfrm>
          <a:prstGeom prst="roundRect">
            <a:avLst>
              <a:gd name="adj" fmla="val 1830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62990" y="3414896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Unilever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1062990" y="3971675"/>
            <a:ext cx="3713678" cy="198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ในแต่ละปี ประกาศยกฐานะเป็นบริษัทที่มีคุณภาพและรับรองหลายที่และรวมไปถึงการใช้ผลิตภัณฑ์ที่เป็นมิตรของโลกและที่จะช่วยป้องกันการเปลืองทรัพยากรที่ประเทศนี้พบเจอ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228630" y="3186795"/>
            <a:ext cx="4173260" cy="2997342"/>
          </a:xfrm>
          <a:prstGeom prst="roundRect">
            <a:avLst>
              <a:gd name="adj" fmla="val 1830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458420" y="3414896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Coca-Cola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5458420" y="3971675"/>
            <a:ext cx="3713678" cy="198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พื้นที่ขึ้นอยู่บวกับความเข้าใจของการพัฒนาโครงสร้างขององค์กร ทั้งนี้จะเป็นการยกระดับการดำเนินงานที่นำเข้าสังคมที่สร้างผลกระทบโดยตรงต่อกิจกรรมภายในและกิจกรรมภายนอกขององค์กร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624060" y="3186795"/>
            <a:ext cx="4173260" cy="2997342"/>
          </a:xfrm>
          <a:prstGeom prst="roundRect">
            <a:avLst>
              <a:gd name="adj" fmla="val 1830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853851" y="3414896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IBM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9853851" y="3971675"/>
            <a:ext cx="3713678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มีต้นทุนสูงเพิ่มขึ้นจากการที่ไม่ได้ส่งเสริมการพัฒนาสิ่งที่สร้างจากสนามกีฬาและช่วยในการปรับปรุงกระบวนการตั้งต้นขององค์กร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319599" y="1069002"/>
            <a:ext cx="7477601" cy="14336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ความสำคัญของการปฏิบัติตามมาตรฐาน CSR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6319599" y="3040125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487954" y="3073218"/>
            <a:ext cx="163235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7041713" y="3109028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สร้างความไว้วางใจ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7041713" y="3665807"/>
            <a:ext cx="2905601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ระบบที่ดีที่สุดเพื่อไว้วางใจและสุขภาพของผู้ร่วมงานต่างหากควรสูงที่สุด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10169485" y="3040125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318790" y="3073218"/>
            <a:ext cx="201335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10891599" y="3109028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เพิ่มมูลค่าเพิ่มสมราคา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10891599" y="3665807"/>
            <a:ext cx="2905601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ผู้ร่วมงานที่พอใจกับความสำเร็จขององค์กรส่วนตัวผู้ที่มาถึงแก่การลงมือกับธุรกิจได้ด้วย เป็นการสร้างมูลค่าสูงสุด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6319599" y="5680542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465094" y="5713634"/>
            <a:ext cx="208955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7041713" y="5749445"/>
            <a:ext cx="2229683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ความยั่งยืนของบริษัท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041713" y="6306224"/>
            <a:ext cx="6755487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การปฏิบัติตามมาตรฐาน CSR เป็นการสร้างคุณค่าให้กับการจัดการบริษัทจัดการชีวิตของตนเองแล้วพร้อมทั้งธุรกิจของเติมเต็มถึงการพัฒนาชุมชนไปด้วยกัน</a:t>
            </a:r>
            <a:endParaRPr lang="en-US" sz="1750" dirty="0"/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1690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2361968"/>
            <a:ext cx="7355800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ยุติธรรมและการรับผิดชอบต่อสังคม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833199" y="3563930"/>
            <a:ext cx="12964001" cy="2243190"/>
          </a:xfrm>
          <a:prstGeom prst="roundRect">
            <a:avLst>
              <a:gd name="adj" fmla="val 2446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840819" y="3571494"/>
            <a:ext cx="12948761" cy="742687"/>
          </a:xfrm>
          <a:prstGeom prst="rect">
            <a:avLst/>
          </a:prstGeom>
          <a:solidFill>
            <a:srgbClr val="FFFFFF">
              <a:alpha val="6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1062990" y="3744402"/>
            <a:ext cx="6026229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Corporate Giving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41181" y="3744402"/>
            <a:ext cx="6026229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การสนับสนุนงบประมาณในการต่อต้านความบกพร่องของสังคม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840819" y="4314182"/>
            <a:ext cx="12948761" cy="742687"/>
          </a:xfrm>
          <a:prstGeom prst="rect">
            <a:avLst/>
          </a:prstGeom>
          <a:solidFill>
            <a:srgbClr val="000000">
              <a:alpha val="6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1062990" y="4487089"/>
            <a:ext cx="6026229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Volunteerism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41181" y="4487089"/>
            <a:ext cx="6026229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การให้สิทธิเป็นอาสาสมัครสนทนาสะดวกขึ้น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840819" y="5056869"/>
            <a:ext cx="12948761" cy="742687"/>
          </a:xfrm>
          <a:prstGeom prst="rect">
            <a:avLst/>
          </a:prstGeom>
          <a:solidFill>
            <a:srgbClr val="FFFFFF">
              <a:alpha val="6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1062990" y="5229777"/>
            <a:ext cx="6026229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 Bono Consulting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541181" y="5229777"/>
            <a:ext cx="6026229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การประเมินตอนนี้ทำได้บนสื่อออนไลน์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616345"/>
            <a:ext cx="6421398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การวัดและประเมินผลของ CSR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1144310" y="1818308"/>
            <a:ext cx="44410" cy="5734317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6" name="Shape 4"/>
          <p:cNvSpPr/>
          <p:nvPr/>
        </p:nvSpPr>
        <p:spPr>
          <a:xfrm>
            <a:off x="1416427" y="2251049"/>
            <a:ext cx="777597" cy="44084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7" name="Shape 5"/>
          <p:cNvSpPr/>
          <p:nvPr/>
        </p:nvSpPr>
        <p:spPr>
          <a:xfrm>
            <a:off x="916484" y="2025017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84838" y="2058109"/>
            <a:ext cx="163235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2388513" y="2038845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สำรวจพฤติกรรม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2388513" y="2595624"/>
            <a:ext cx="11408688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วิเคราะห์พฤติกรรมพนักงานและผู้ร่วมงาน ตลาดขององค์กร และพฤติกรรมสังคมที่อยู่รอบข้าง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1416427" y="4236001"/>
            <a:ext cx="777597" cy="44084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2" name="Shape 10"/>
          <p:cNvSpPr/>
          <p:nvPr/>
        </p:nvSpPr>
        <p:spPr>
          <a:xfrm>
            <a:off x="916484" y="4009968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65788" y="4043060"/>
            <a:ext cx="201335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2388513" y="4023796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วัดผล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2388513" y="4580575"/>
            <a:ext cx="11408688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กำหนดเป้าหมายและระบุวิธีการติดตามผล โดยสร้างกระบวนการมาตรฐานและรูปแบบการจัดการดังนี้ เช่น การติดตามผลการขาดทุน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1416427" y="6220952"/>
            <a:ext cx="777597" cy="44084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7" name="Shape 15"/>
          <p:cNvSpPr/>
          <p:nvPr/>
        </p:nvSpPr>
        <p:spPr>
          <a:xfrm>
            <a:off x="916484" y="5994919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61978" y="6028012"/>
            <a:ext cx="208955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2388513" y="6008747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โปรแกรมและบริการ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2388513" y="6565526"/>
            <a:ext cx="11408688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คํานวนผลงานของพนักงานและผู้ร่วมงานในประเทศ ด้วยการมอบผังงงานมาตรฐาน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กำหนดเอง</PresentationFormat>
  <Paragraphs>69</Paragraphs>
  <Slides>8</Slides>
  <Notes>8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2" baseType="lpstr">
      <vt:lpstr>Arial</vt:lpstr>
      <vt:lpstr>Calibri</vt:lpstr>
      <vt:lpstr>Inter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IKKLASCOM 64</cp:lastModifiedBy>
  <cp:revision>1</cp:revision>
  <dcterms:created xsi:type="dcterms:W3CDTF">2023-07-15T00:47:49Z</dcterms:created>
  <dcterms:modified xsi:type="dcterms:W3CDTF">2023-07-15T00:48:35Z</dcterms:modified>
</cp:coreProperties>
</file>