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73" r:id="rId2"/>
  </p:sldMasterIdLst>
  <p:sldIdLst>
    <p:sldId id="282" r:id="rId3"/>
    <p:sldId id="302" r:id="rId4"/>
    <p:sldId id="283" r:id="rId5"/>
    <p:sldId id="303" r:id="rId6"/>
    <p:sldId id="284" r:id="rId7"/>
    <p:sldId id="305" r:id="rId8"/>
    <p:sldId id="306" r:id="rId9"/>
    <p:sldId id="307" r:id="rId10"/>
    <p:sldId id="285" r:id="rId11"/>
    <p:sldId id="286" r:id="rId12"/>
    <p:sldId id="287" r:id="rId13"/>
    <p:sldId id="288" r:id="rId14"/>
    <p:sldId id="304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7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5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7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8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148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7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5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8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31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47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6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0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1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3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6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7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4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9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7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90C885-A40A-41D3-9194-E711C0D0E0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DB44D5-F79F-47A3-A6C7-AA226C263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61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sfikS4wRLJk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0"/>
            <a:ext cx="12058363" cy="670844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19704" y="-85122"/>
            <a:ext cx="4924048" cy="1236782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高级汉语 </a:t>
            </a:r>
            <a:r>
              <a:rPr lang="en-US" altLang="zh-CN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endParaRPr lang="en-US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09190" y="1207993"/>
            <a:ext cx="9144000" cy="448669"/>
          </a:xfrm>
        </p:spPr>
        <p:txBody>
          <a:bodyPr>
            <a:noAutofit/>
          </a:bodyPr>
          <a:lstStyle/>
          <a:p>
            <a:r>
              <a:rPr lang="th-TH" sz="4000" b="1" dirty="0"/>
              <a:t>	</a:t>
            </a:r>
            <a:r>
              <a:rPr lang="th-TH" sz="3200" b="1" dirty="0">
                <a:solidFill>
                  <a:schemeClr val="bg1"/>
                </a:solidFill>
              </a:rPr>
              <a:t>2110327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</a:rPr>
              <a:t>ภาษาจีนระดับสูง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th-TH" sz="32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514765" y="267286"/>
            <a:ext cx="1280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</a:rPr>
              <a:t>อ.ดร.ภากร  นพฤทธิ์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陆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老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师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课文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zh-CN" altLang="en-US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汉鼎简黑B" panose="02010609000101010101" pitchFamily="49" charset="-122"/>
              </a:rPr>
              <a:t>后会有</a:t>
            </a:r>
            <a:r>
              <a:rPr lang="zh-CN" altLang="en-US" sz="9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汉鼎简黑B" panose="02010609000101010101" pitchFamily="49" charset="-122"/>
              </a:rPr>
              <a:t>期</a:t>
            </a:r>
            <a:endParaRPr lang="en-US" altLang="zh-CN" sz="9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汉鼎简黑B" panose="02010609000101010101" pitchFamily="49" charset="-122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4800" dirty="0" smtClean="0">
                <a:solidFill>
                  <a:schemeClr val="tx1"/>
                </a:solidFill>
                <a:latin typeface="Century Gothic" panose="020B0502020202020204"/>
                <a:ea typeface="汉鼎简黑B" panose="02010609000101010101" pitchFamily="49" charset="-122"/>
              </a:rPr>
              <a:t>(</a:t>
            </a:r>
            <a:r>
              <a:rPr lang="en-US" sz="4800" dirty="0" err="1">
                <a:solidFill>
                  <a:schemeClr val="tx1"/>
                </a:solidFill>
                <a:latin typeface="Century Gothic" panose="020B0502020202020204"/>
              </a:rPr>
              <a:t>Hòuhuìyǒuqī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/>
              </a:rPr>
              <a:t>)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4800" dirty="0" smtClean="0">
                <a:solidFill>
                  <a:schemeClr val="tx1"/>
                </a:solidFill>
                <a:latin typeface="Century Gothic" panose="020B0502020202020204"/>
                <a:ea typeface="汉鼎简黑B" panose="02010609000101010101" pitchFamily="49" charset="-122"/>
              </a:rPr>
              <a:t>260 </a:t>
            </a:r>
            <a:r>
              <a:rPr lang="en-US" altLang="zh-CN" sz="4800" dirty="0">
                <a:solidFill>
                  <a:schemeClr val="tx1"/>
                </a:solidFill>
                <a:latin typeface="Century Gothic" panose="020B0502020202020204"/>
                <a:ea typeface="汉鼎简黑B" panose="02010609000101010101" pitchFamily="49" charset="-122"/>
              </a:rPr>
              <a:t>– </a:t>
            </a:r>
            <a:r>
              <a:rPr lang="en-US" altLang="zh-CN" sz="4800" dirty="0" smtClean="0">
                <a:solidFill>
                  <a:schemeClr val="tx1"/>
                </a:solidFill>
                <a:latin typeface="Century Gothic" panose="020B0502020202020204"/>
                <a:ea typeface="汉鼎简黑B" panose="02010609000101010101" pitchFamily="49" charset="-122"/>
              </a:rPr>
              <a:t>261 </a:t>
            </a:r>
            <a:r>
              <a:rPr lang="zh-CN" altLang="en-US" sz="4800" dirty="0">
                <a:solidFill>
                  <a:schemeClr val="tx1"/>
                </a:solidFill>
                <a:latin typeface="Century Gothic" panose="020B0502020202020204"/>
                <a:ea typeface="汉鼎简黑B" panose="02010609000101010101" pitchFamily="49" charset="-122"/>
              </a:rPr>
              <a:t>页</a:t>
            </a:r>
            <a:endParaRPr lang="en-US" sz="4800" dirty="0">
              <a:solidFill>
                <a:schemeClr val="tx1"/>
              </a:solidFill>
              <a:latin typeface="Century Gothic" panose="020B0502020202020204"/>
              <a:ea typeface="汉鼎简黑B" panose="0201060900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9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回答问题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3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宋体" panose="02010600030101010101" pitchFamily="2" charset="-122"/>
              </a:rPr>
              <a:t>1. </a:t>
            </a:r>
            <a:r>
              <a:rPr lang="zh-CN" altLang="en-US" sz="3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宋体" panose="02010600030101010101" pitchFamily="2" charset="-122"/>
              </a:rPr>
              <a:t>你相信人与人之间有缘分吗？请举个例子。</a:t>
            </a:r>
            <a:endParaRPr lang="en-US" sz="3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宋体" panose="02010600030101010101" pitchFamily="2" charset="-122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altLang="zh-CN" sz="3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2</a:t>
            </a:r>
            <a:r>
              <a:rPr lang="en-US" altLang="zh-CN" sz="3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. </a:t>
            </a:r>
            <a:r>
              <a:rPr lang="zh-CN" altLang="en-US" sz="3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你认为什么样的朋友才能算得上是知心朋友？</a:t>
            </a:r>
            <a:endParaRPr lang="en-US" altLang="zh-CN" sz="3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altLang="zh-CN" sz="3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3</a:t>
            </a:r>
            <a:r>
              <a:rPr lang="en-US" altLang="zh-CN" sz="3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. </a:t>
            </a:r>
            <a:r>
              <a:rPr lang="zh-CN" altLang="en-US" sz="3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“天下没有不散的筵席”是什么意思？这句话用在什么机会？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0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练习题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n-US" altLang="zh-CN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5. </a:t>
            </a:r>
            <a:r>
              <a:rPr lang="zh-CN" alt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用汉语解释下列词语</a:t>
            </a:r>
            <a:endParaRPr lang="en-US" altLang="zh-CN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1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）母校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——</a:t>
            </a:r>
          </a:p>
          <a:p>
            <a:pPr lvl="1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2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）今生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——</a:t>
            </a:r>
          </a:p>
          <a:p>
            <a:pPr lvl="1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3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）难过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——</a:t>
            </a:r>
          </a:p>
          <a:p>
            <a:pPr lvl="1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4)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千言万语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——</a:t>
            </a:r>
          </a:p>
          <a:p>
            <a:pPr lvl="1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5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）伤感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——</a:t>
            </a:r>
          </a:p>
          <a:p>
            <a:pPr lvl="1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6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）不知不觉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——</a:t>
            </a:r>
          </a:p>
          <a:p>
            <a:pPr lvl="1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7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）临别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——</a:t>
            </a:r>
          </a:p>
          <a:p>
            <a:pPr lvl="1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8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）光阴似箭</a:t>
            </a: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——</a:t>
            </a:r>
            <a:endParaRPr lang="en-US" altLang="zh-CN" sz="2400" dirty="0">
              <a:solidFill>
                <a:srgbClr val="000000">
                  <a:lumMod val="75000"/>
                  <a:lumOff val="25000"/>
                </a:srgbClr>
              </a:solidFill>
              <a:latin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5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练习题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n-US" altLang="zh-CN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6. </a:t>
            </a:r>
            <a:r>
              <a:rPr lang="zh-CN" alt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根</a:t>
            </a:r>
            <a:r>
              <a:rPr lang="zh-CN" alt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据下列情况各说一段话</a:t>
            </a:r>
            <a:endParaRPr lang="en-US" altLang="zh-CN" sz="28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Clr>
                <a:srgbClr val="E48312"/>
              </a:buClr>
            </a:pPr>
            <a:r>
              <a:rPr lang="en-US" altLang="zh-CN" sz="2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1</a:t>
            </a:r>
            <a:r>
              <a:rPr lang="zh-CN" alt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）你毕业了，临别之前，你跟同学们话别。</a:t>
            </a:r>
            <a:endParaRPr lang="en-US" altLang="zh-CN" sz="2800" dirty="0" smtClean="0">
              <a:solidFill>
                <a:srgbClr val="000000">
                  <a:lumMod val="75000"/>
                  <a:lumOff val="25000"/>
                </a:srgbClr>
              </a:solidFill>
              <a:latin typeface="+mn-ea"/>
            </a:endParaRPr>
          </a:p>
          <a:p>
            <a:pPr lvl="1">
              <a:buClr>
                <a:srgbClr val="E48312"/>
              </a:buClr>
            </a:pPr>
            <a:r>
              <a:rPr lang="en-US" altLang="zh-CN" sz="2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2</a:t>
            </a:r>
            <a:r>
              <a:rPr lang="zh-CN" alt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）你毕业了，临别之前，你跟老师话别。</a:t>
            </a:r>
            <a:endParaRPr lang="en-US" altLang="zh-CN" sz="2800" dirty="0" smtClean="0">
              <a:solidFill>
                <a:srgbClr val="000000">
                  <a:lumMod val="75000"/>
                  <a:lumOff val="25000"/>
                </a:srgbClr>
              </a:solidFill>
              <a:latin typeface="+mn-ea"/>
            </a:endParaRPr>
          </a:p>
          <a:p>
            <a:pPr lvl="1">
              <a:buClr>
                <a:srgbClr val="E48312"/>
              </a:buClr>
            </a:pPr>
            <a:r>
              <a:rPr lang="en-US" altLang="zh-CN" sz="2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3</a:t>
            </a:r>
            <a:r>
              <a:rPr lang="zh-CN" alt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）你是老师，你教的学生毕业了，你跟同学们话别。</a:t>
            </a:r>
            <a:endParaRPr lang="en-US" altLang="zh-CN" sz="2800" dirty="0" smtClean="0">
              <a:solidFill>
                <a:srgbClr val="000000">
                  <a:lumMod val="75000"/>
                  <a:lumOff val="25000"/>
                </a:srgbClr>
              </a:solidFill>
              <a:latin typeface="+mn-ea"/>
            </a:endParaRPr>
          </a:p>
          <a:p>
            <a:pPr lvl="1">
              <a:buClr>
                <a:srgbClr val="E48312"/>
              </a:buClr>
            </a:pPr>
            <a:r>
              <a:rPr lang="en-US" altLang="zh-CN" sz="2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4</a:t>
            </a:r>
            <a:r>
              <a:rPr lang="zh-CN" alt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）你明天就要去一家公司工作，你跟同事们话别。</a:t>
            </a:r>
            <a:endParaRPr lang="en-US" altLang="zh-CN" sz="2800" dirty="0" smtClean="0">
              <a:solidFill>
                <a:srgbClr val="000000">
                  <a:lumMod val="75000"/>
                  <a:lumOff val="25000"/>
                </a:srgbClr>
              </a:solidFill>
              <a:latin typeface="+mn-ea"/>
            </a:endParaRPr>
          </a:p>
          <a:p>
            <a:pPr lvl="1">
              <a:buClr>
                <a:srgbClr val="E48312"/>
              </a:buClr>
            </a:pPr>
            <a:r>
              <a:rPr lang="en-US" altLang="zh-CN" sz="2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5</a:t>
            </a:r>
            <a:r>
              <a:rPr lang="zh-CN" alt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</a:rPr>
              <a:t>）公司派你去北京与一家公司洽谈业务。一周以后，你顺利完成了工作，回国之前，你与那家公司的经历话别。</a:t>
            </a:r>
            <a:endParaRPr lang="en-US" altLang="zh-CN" sz="2800" dirty="0">
              <a:solidFill>
                <a:srgbClr val="000000">
                  <a:lumMod val="75000"/>
                  <a:lumOff val="25000"/>
                </a:srgbClr>
              </a:solidFill>
              <a:latin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3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作业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2. </a:t>
            </a:r>
            <a:r>
              <a:rPr lang="zh-CN" altLang="en-US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用“应该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…</a:t>
            </a:r>
            <a:r>
              <a:rPr lang="zh-CN" altLang="en-US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才</a:t>
            </a:r>
            <a:r>
              <a:rPr lang="zh-CN" altLang="en-US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对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/</a:t>
            </a:r>
            <a:r>
              <a:rPr lang="zh-CN" altLang="en-US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是”完成下列句子</a:t>
            </a:r>
            <a:endParaRPr lang="en-US" altLang="zh-CN" sz="31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：</a:t>
            </a: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1 – 3 – 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4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3. </a:t>
            </a:r>
            <a:r>
              <a:rPr lang="zh-CN" altLang="en-US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用“决不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……</a:t>
            </a:r>
            <a:r>
              <a:rPr lang="zh-CN" altLang="en-US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”完成下列句子</a:t>
            </a:r>
            <a:endParaRPr lang="en-US" altLang="zh-CN" sz="31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：</a:t>
            </a: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1 – 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2 </a:t>
            </a: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– 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3</a:t>
            </a: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/>
            </a:r>
            <a:b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</a:b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4. </a:t>
            </a:r>
            <a:r>
              <a:rPr lang="zh-CN" altLang="en-US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用括号中的词语完成下列句子</a:t>
            </a: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/>
            </a:r>
            <a:b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</a:b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：</a:t>
            </a: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1 – 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3 </a:t>
            </a: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– 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4 </a:t>
            </a: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– 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5 </a:t>
            </a: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– 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6 </a:t>
            </a:r>
            <a:r>
              <a:rPr lang="en-US" altLang="zh-CN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– </a:t>
            </a:r>
            <a:r>
              <a:rPr lang="en-US" altLang="zh-CN" sz="3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7 – 8 – 9 –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2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ea typeface="宋体" panose="02010600030101010101" pitchFamily="2" charset="-122"/>
              </a:rPr>
              <a:t>บทที่ </a:t>
            </a:r>
            <a:r>
              <a:rPr lang="en-US" altLang="zh-CN" b="1" dirty="0" smtClean="0"/>
              <a:t>14 </a:t>
            </a:r>
            <a:r>
              <a:rPr lang="th-TH" b="1" dirty="0" smtClean="0">
                <a:ea typeface="宋体" panose="02010600030101010101" pitchFamily="2" charset="-122"/>
              </a:rPr>
              <a:t>แล้ว</a:t>
            </a:r>
            <a:r>
              <a:rPr lang="th-TH" b="1" dirty="0">
                <a:ea typeface="宋体" panose="02010600030101010101" pitchFamily="2" charset="-122"/>
              </a:rPr>
              <a:t>พบกันใหม่</a:t>
            </a:r>
            <a:r>
              <a:rPr lang="en-US" dirty="0" smtClean="0">
                <a:ea typeface="宋体" panose="02010600030101010101" pitchFamily="2" charset="-122"/>
              </a:rPr>
              <a:t/>
            </a:r>
            <a:br>
              <a:rPr lang="en-US" dirty="0" smtClean="0">
                <a:ea typeface="宋体" panose="02010600030101010101" pitchFamily="2" charset="-122"/>
              </a:rPr>
            </a:br>
            <a:r>
              <a:rPr lang="zh-CN" altLang="en-US" dirty="0"/>
              <a:t>（</a:t>
            </a:r>
            <a:r>
              <a:rPr lang="zh-CN" altLang="en-US" dirty="0">
                <a:hlinkClick r:id="rId2"/>
              </a:rPr>
              <a:t>后会有期</a:t>
            </a:r>
            <a:r>
              <a:rPr lang="zh-CN" altLang="en-US" dirty="0"/>
              <a:t>）</a:t>
            </a:r>
            <a:endParaRPr lang="en-US" dirty="0" smtClean="0">
              <a:ea typeface="宋体" panose="02010600030101010101" pitchFamily="2" charset="-122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620" y="1859797"/>
            <a:ext cx="5284922" cy="43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生词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临</a:t>
            </a:r>
            <a:r>
              <a:rPr lang="zh-CN" altLang="en-US" dirty="0"/>
              <a:t>别：我送给老师一张照片，作为临别纪念。</a:t>
            </a:r>
            <a:endParaRPr lang="en-US" altLang="zh-CN" dirty="0"/>
          </a:p>
          <a:p>
            <a:r>
              <a:rPr lang="en-US" altLang="zh-CN" dirty="0" smtClean="0"/>
              <a:t>2.</a:t>
            </a:r>
            <a:r>
              <a:rPr lang="zh-CN" altLang="en-US" dirty="0"/>
              <a:t>话别：毕业茶话会上</a:t>
            </a:r>
            <a:r>
              <a:rPr lang="en-US" altLang="zh-CN" dirty="0"/>
              <a:t>,</a:t>
            </a:r>
            <a:r>
              <a:rPr lang="zh-CN" altLang="en-US" dirty="0"/>
              <a:t>同学们依依话别。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情景</a:t>
            </a:r>
            <a:r>
              <a:rPr lang="zh-CN" altLang="en-US" dirty="0"/>
              <a:t>： 那激动人心的情景令人难以忘怀。</a:t>
            </a:r>
            <a:r>
              <a:rPr lang="en-US" altLang="zh-CN" dirty="0"/>
              <a:t>		</a:t>
            </a:r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仿</a:t>
            </a:r>
            <a:r>
              <a:rPr lang="zh-CN" altLang="en-US" dirty="0"/>
              <a:t>佛：我们觉得仿佛离家多年了。</a:t>
            </a:r>
            <a:r>
              <a:rPr lang="en-US" altLang="zh-CN" dirty="0"/>
              <a:t>		</a:t>
            </a:r>
          </a:p>
          <a:p>
            <a:r>
              <a:rPr lang="en-US" altLang="zh-CN" dirty="0" smtClean="0"/>
              <a:t>5.</a:t>
            </a:r>
            <a:r>
              <a:rPr lang="zh-CN" altLang="en-US" dirty="0" smtClean="0"/>
              <a:t>刚刚</a:t>
            </a:r>
            <a:r>
              <a:rPr lang="zh-CN" altLang="en-US" dirty="0"/>
              <a:t>： 老师刚刚说完，你又忘了。</a:t>
            </a:r>
            <a:r>
              <a:rPr lang="en-US" altLang="zh-CN" dirty="0"/>
              <a:t>		</a:t>
            </a:r>
          </a:p>
          <a:p>
            <a:r>
              <a:rPr lang="en-US" altLang="zh-CN" dirty="0" smtClean="0"/>
              <a:t>6.</a:t>
            </a:r>
            <a:r>
              <a:rPr lang="zh-CN" altLang="en-US" dirty="0" smtClean="0"/>
              <a:t>度过</a:t>
            </a:r>
            <a:r>
              <a:rPr lang="zh-CN" altLang="en-US" dirty="0"/>
              <a:t>： 我们终于度过了艰难岁月，迎来了胜利的曙光。</a:t>
            </a:r>
            <a:r>
              <a:rPr lang="en-US" altLang="zh-CN" dirty="0"/>
              <a:t>	</a:t>
            </a:r>
          </a:p>
          <a:p>
            <a:r>
              <a:rPr lang="en-US" altLang="zh-CN" dirty="0" smtClean="0"/>
              <a:t>7.</a:t>
            </a:r>
            <a:r>
              <a:rPr lang="zh-CN" altLang="en-US" dirty="0" smtClean="0"/>
              <a:t>建立</a:t>
            </a:r>
            <a:r>
              <a:rPr lang="zh-CN" altLang="en-US" dirty="0"/>
              <a:t>： 最近又有一些国家和我国建立了正常友好的邦交。 </a:t>
            </a:r>
            <a:r>
              <a:rPr lang="en-US" altLang="zh-CN" dirty="0"/>
              <a:t>		</a:t>
            </a:r>
          </a:p>
          <a:p>
            <a:r>
              <a:rPr lang="en-US" altLang="zh-CN" dirty="0" smtClean="0"/>
              <a:t>8.</a:t>
            </a:r>
            <a:r>
              <a:rPr lang="zh-CN" altLang="en-US" dirty="0" smtClean="0"/>
              <a:t>感情</a:t>
            </a:r>
            <a:r>
              <a:rPr lang="zh-CN" altLang="en-US" dirty="0"/>
              <a:t>： 友谊是人类最纯的感情，人们需要友谊，追求友谊。 </a:t>
            </a:r>
            <a:r>
              <a:rPr lang="en-US" altLang="zh-CN" dirty="0"/>
              <a:t>	</a:t>
            </a:r>
          </a:p>
          <a:p>
            <a:r>
              <a:rPr lang="en-US" altLang="zh-CN" dirty="0" smtClean="0"/>
              <a:t>9.</a:t>
            </a:r>
            <a:r>
              <a:rPr lang="zh-CN" altLang="en-US" dirty="0"/>
              <a:t>熟悉：我对这里的地形很熟悉。</a:t>
            </a:r>
            <a:r>
              <a:rPr lang="en-US" altLang="zh-CN" dirty="0"/>
              <a:t>		</a:t>
            </a:r>
          </a:p>
          <a:p>
            <a:r>
              <a:rPr lang="en-US" altLang="zh-CN" dirty="0" smtClean="0"/>
              <a:t>10.</a:t>
            </a:r>
            <a:r>
              <a:rPr lang="zh-CN" altLang="en-US" dirty="0" smtClean="0"/>
              <a:t>照顾</a:t>
            </a:r>
            <a:r>
              <a:rPr lang="zh-CN" altLang="en-US" dirty="0"/>
              <a:t>： 登山的时候，前后同学要互相照顾一下。</a:t>
            </a:r>
            <a:r>
              <a:rPr lang="en-US" altLang="zh-CN" sz="1050" dirty="0"/>
              <a:t>	</a:t>
            </a:r>
            <a:r>
              <a:rPr lang="en-US" altLang="zh-CN" sz="800" dirty="0"/>
              <a:t>		</a:t>
            </a:r>
            <a:endParaRPr lang="en-US" dirty="0">
              <a:ea typeface="宋体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8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生词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11.</a:t>
            </a:r>
            <a:r>
              <a:rPr lang="zh-CN" altLang="en-US" dirty="0" smtClean="0"/>
              <a:t>团</a:t>
            </a:r>
            <a:r>
              <a:rPr lang="zh-CN" altLang="en-US" dirty="0"/>
              <a:t>聚： 每年正月春节都是家人</a:t>
            </a:r>
            <a:r>
              <a:rPr lang="zh-CN" altLang="en-US" dirty="0">
                <a:solidFill>
                  <a:srgbClr val="FF0000"/>
                </a:solidFill>
              </a:rPr>
              <a:t>团聚</a:t>
            </a:r>
            <a:r>
              <a:rPr lang="zh-CN" altLang="en-US" dirty="0"/>
              <a:t>的日子。</a:t>
            </a:r>
            <a:endParaRPr lang="en-US" altLang="zh-CN" dirty="0" smtClean="0"/>
          </a:p>
          <a:p>
            <a:r>
              <a:rPr lang="en-US" altLang="zh-CN" dirty="0" smtClean="0"/>
              <a:t>12.</a:t>
            </a:r>
            <a:r>
              <a:rPr lang="zh-CN" altLang="en-US" dirty="0" smtClean="0"/>
              <a:t>忍不</a:t>
            </a:r>
            <a:r>
              <a:rPr lang="zh-CN" altLang="en-US" dirty="0"/>
              <a:t>住：看着那一群天真可爱的孩子，老师</a:t>
            </a:r>
            <a:r>
              <a:rPr lang="zh-CN" altLang="en-US" dirty="0">
                <a:solidFill>
                  <a:srgbClr val="FF0000"/>
                </a:solidFill>
              </a:rPr>
              <a:t>忍不住</a:t>
            </a:r>
            <a:r>
              <a:rPr lang="zh-CN" altLang="en-US" dirty="0"/>
              <a:t>笑了。 </a:t>
            </a:r>
            <a:r>
              <a:rPr lang="en-US" altLang="zh-CN" b="1" dirty="0"/>
              <a:t>	</a:t>
            </a:r>
          </a:p>
          <a:p>
            <a:r>
              <a:rPr lang="en-US" altLang="zh-CN" dirty="0" smtClean="0"/>
              <a:t>13.</a:t>
            </a:r>
            <a:r>
              <a:rPr lang="zh-CN" altLang="en-US" dirty="0" smtClean="0"/>
              <a:t>眼泪</a:t>
            </a:r>
            <a:r>
              <a:rPr lang="zh-CN" altLang="en-US" dirty="0"/>
              <a:t>： 小妹的感情很脆弱，一点小小的不幸就会使她掉</a:t>
            </a:r>
            <a:r>
              <a:rPr lang="zh-CN" altLang="en-US" dirty="0">
                <a:solidFill>
                  <a:srgbClr val="FF0000"/>
                </a:solidFill>
              </a:rPr>
              <a:t>眼泪</a:t>
            </a:r>
            <a:r>
              <a:rPr lang="zh-CN" altLang="en-US" dirty="0"/>
              <a:t>。</a:t>
            </a:r>
            <a:r>
              <a:rPr lang="en-US" altLang="zh-CN" dirty="0"/>
              <a:t>		</a:t>
            </a:r>
          </a:p>
          <a:p>
            <a:r>
              <a:rPr lang="en-US" altLang="zh-CN" dirty="0" smtClean="0"/>
              <a:t>14.</a:t>
            </a:r>
            <a:r>
              <a:rPr lang="zh-CN" altLang="en-US" dirty="0"/>
              <a:t>不知不觉：</a:t>
            </a:r>
            <a:r>
              <a:rPr lang="zh-CN" altLang="en-US" dirty="0">
                <a:solidFill>
                  <a:srgbClr val="FF0000"/>
                </a:solidFill>
              </a:rPr>
              <a:t>不知不觉</a:t>
            </a:r>
            <a:r>
              <a:rPr lang="zh-CN" altLang="en-US" dirty="0"/>
              <a:t>，已经过了一个小时。</a:t>
            </a:r>
            <a:r>
              <a:rPr lang="en-US" altLang="zh-CN" dirty="0"/>
              <a:t>		</a:t>
            </a:r>
          </a:p>
          <a:p>
            <a:r>
              <a:rPr lang="en-US" altLang="zh-CN" dirty="0" smtClean="0"/>
              <a:t>15.</a:t>
            </a:r>
            <a:r>
              <a:rPr lang="zh-CN" altLang="en-US" dirty="0"/>
              <a:t>伤感：这是一部令人</a:t>
            </a:r>
            <a:r>
              <a:rPr lang="zh-CN" altLang="en-US" dirty="0">
                <a:solidFill>
                  <a:srgbClr val="FF0000"/>
                </a:solidFill>
              </a:rPr>
              <a:t>伤感</a:t>
            </a:r>
            <a:r>
              <a:rPr lang="zh-CN" altLang="en-US" dirty="0"/>
              <a:t>的电影。</a:t>
            </a:r>
            <a:r>
              <a:rPr lang="en-US" altLang="zh-CN" dirty="0"/>
              <a:t>		</a:t>
            </a:r>
          </a:p>
          <a:p>
            <a:r>
              <a:rPr lang="en-US" altLang="zh-CN" dirty="0" smtClean="0"/>
              <a:t>16.</a:t>
            </a:r>
            <a:r>
              <a:rPr lang="zh-CN" altLang="en-US" dirty="0" smtClean="0"/>
              <a:t>知</a:t>
            </a:r>
            <a:r>
              <a:rPr lang="zh-CN" altLang="en-US" dirty="0"/>
              <a:t>心：真正的朋友之间，应该是贴心、</a:t>
            </a:r>
            <a:r>
              <a:rPr lang="zh-CN" altLang="en-US" dirty="0">
                <a:solidFill>
                  <a:srgbClr val="FF0000"/>
                </a:solidFill>
              </a:rPr>
              <a:t>知心</a:t>
            </a:r>
            <a:r>
              <a:rPr lang="zh-CN" altLang="en-US" dirty="0"/>
              <a:t>、心心相印的。</a:t>
            </a:r>
            <a:endParaRPr lang="en-US" altLang="zh-CN" dirty="0" smtClean="0"/>
          </a:p>
          <a:p>
            <a:r>
              <a:rPr lang="en-US" altLang="zh-CN" dirty="0" smtClean="0"/>
              <a:t>17.</a:t>
            </a:r>
            <a:r>
              <a:rPr lang="zh-CN" altLang="en-US" dirty="0" smtClean="0"/>
              <a:t>骄傲</a:t>
            </a:r>
            <a:r>
              <a:rPr lang="zh-CN" altLang="en-US" dirty="0"/>
              <a:t>： </a:t>
            </a:r>
            <a:r>
              <a:rPr lang="zh-CN" altLang="en-US" dirty="0">
                <a:solidFill>
                  <a:srgbClr val="FF0000"/>
                </a:solidFill>
              </a:rPr>
              <a:t>骄傲</a:t>
            </a:r>
            <a:r>
              <a:rPr lang="zh-CN" altLang="en-US" dirty="0"/>
              <a:t>的人给自己招来悲哀。 </a:t>
            </a:r>
            <a:r>
              <a:rPr lang="en-US" altLang="zh-CN" dirty="0"/>
              <a:t>		</a:t>
            </a:r>
          </a:p>
          <a:p>
            <a:r>
              <a:rPr lang="en-US" altLang="zh-CN" dirty="0" smtClean="0"/>
              <a:t>18.</a:t>
            </a:r>
            <a:r>
              <a:rPr lang="zh-CN" altLang="en-US" dirty="0" smtClean="0"/>
              <a:t>衷心</a:t>
            </a:r>
            <a:r>
              <a:rPr lang="zh-CN" altLang="en-US" dirty="0"/>
              <a:t>： 我们</a:t>
            </a:r>
            <a:r>
              <a:rPr lang="zh-CN" altLang="en-US" dirty="0">
                <a:solidFill>
                  <a:srgbClr val="FF0000"/>
                </a:solidFill>
              </a:rPr>
              <a:t>衷心</a:t>
            </a:r>
            <a:r>
              <a:rPr lang="zh-CN" altLang="en-US" dirty="0"/>
              <a:t>希望她从此过上称心如意的生活。</a:t>
            </a:r>
            <a:r>
              <a:rPr lang="en-US" altLang="zh-CN" dirty="0"/>
              <a:t>		</a:t>
            </a:r>
          </a:p>
          <a:p>
            <a:r>
              <a:rPr lang="en-US" altLang="zh-CN" dirty="0" smtClean="0"/>
              <a:t>19.</a:t>
            </a:r>
            <a:r>
              <a:rPr lang="zh-CN" altLang="en-US" dirty="0" smtClean="0"/>
              <a:t>祝愿</a:t>
            </a:r>
            <a:r>
              <a:rPr lang="zh-CN" altLang="en-US" dirty="0"/>
              <a:t>： 我们</a:t>
            </a:r>
            <a:r>
              <a:rPr lang="zh-CN" altLang="en-US" dirty="0">
                <a:solidFill>
                  <a:srgbClr val="FF0000"/>
                </a:solidFill>
              </a:rPr>
              <a:t>祝愿</a:t>
            </a:r>
            <a:r>
              <a:rPr lang="zh-CN" altLang="en-US" dirty="0"/>
              <a:t>爷爷健康长寿，晚年幸福。</a:t>
            </a:r>
            <a:r>
              <a:rPr lang="en-US" altLang="zh-CN" dirty="0"/>
              <a:t>			</a:t>
            </a:r>
          </a:p>
          <a:p>
            <a:r>
              <a:rPr lang="en-US" altLang="zh-CN" dirty="0" smtClean="0"/>
              <a:t>20.</a:t>
            </a:r>
            <a:r>
              <a:rPr lang="zh-CN" altLang="en-US" dirty="0"/>
              <a:t>保</a:t>
            </a:r>
            <a:r>
              <a:rPr lang="zh-CN" altLang="en-US" dirty="0" smtClean="0"/>
              <a:t>重：</a:t>
            </a:r>
            <a:r>
              <a:rPr lang="zh-CN" altLang="en-US" dirty="0"/>
              <a:t> 你独自在外工作，千万要</a:t>
            </a:r>
            <a:r>
              <a:rPr lang="zh-CN" altLang="en-US" dirty="0">
                <a:solidFill>
                  <a:srgbClr val="FF0000"/>
                </a:solidFill>
              </a:rPr>
              <a:t>保重</a:t>
            </a:r>
            <a:r>
              <a:rPr lang="zh-CN" altLang="en-US" dirty="0"/>
              <a:t>。</a:t>
            </a:r>
            <a:r>
              <a:rPr lang="en-US" altLang="zh-CN" sz="1050" dirty="0"/>
              <a:t>	</a:t>
            </a:r>
            <a:r>
              <a:rPr lang="en-US" altLang="zh-CN" sz="800" dirty="0"/>
              <a:t>		</a:t>
            </a:r>
            <a:endParaRPr lang="en-US" dirty="0">
              <a:ea typeface="宋体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2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语言点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2. </a:t>
            </a:r>
            <a:r>
              <a:rPr lang="zh-CN" alt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仿佛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一切都是昨天刚刚发生似的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th-TH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1) คำกริยาวิเศษณ์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仿佛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หมายถึง เหมือนกับว่า ราวกับว่า ส่วนใหญ่ใช้ในภาษาเขียน ท้ายประโยคเติมคำว่า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似的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หรือ </a:t>
            </a:r>
            <a:r>
              <a:rPr lang="zh-CN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一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样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ได้ ตามปกติแล้วสามารถใช้คำว่า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好像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หรือ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似乎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แทนได้ แต่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似乎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ไม่ใช้ในการเล่นอุปมาอุปมัย และปกติไม่ใช้คู่กับ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似的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หรือ </a:t>
            </a:r>
            <a:r>
              <a:rPr lang="zh-CN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一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样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อย่างเช่น 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提到借钱的事，她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仿佛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/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好像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/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似乎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很为难。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回到这种熟悉的环境，他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仿佛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/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好像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是如鱼得水（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X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似乎）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那人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仿佛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/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好像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没听见的，什么也没说就走了出去。（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X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似乎）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他仍然高高兴兴的，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仿佛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/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好像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什么都没发生过一样。（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X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似乎）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th-TH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คำกริยาวิเศษณ์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刚刚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ใช้เหมือนกับคำว่า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刚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อย่างเช่น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th-TH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他病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刚刚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好就去上班了。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9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语言点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5.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我就</a:t>
            </a:r>
            <a:r>
              <a:rPr lang="zh-CN" alt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忍不住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想哭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忍不住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หมายถึง ทนไม่ไหว อดไม่ได้ ควบคุมไม่อยู่(จึงต้องไปทำ) อย่างเช่น 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th-TH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忍不住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落了泪    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忍不住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笑出了声    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忍不住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又看了她一眼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th-TH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คำว่า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“忍”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ยังสามารถใช้พร้อมกับคำว่า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住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หรือ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得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ได้ อย่างเช่น 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th-TH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你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忍得住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吗？   一定要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忍住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啊，快到医院了！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6.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眼泪</a:t>
            </a:r>
            <a:r>
              <a:rPr lang="zh-CN" alt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不知不觉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就流出来了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不知不觉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เป็นสำนวนจีน หมายถึง โดยไม่รู้ตัว วางไว้ข้างหน้าบทประธานได้ อย่างเช่น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th-TH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时间过得真快，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不知不觉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又到新年了。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光阴似箭，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不知不觉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已年（年纪）过四十。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他走着走着，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不知不觉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天已经黑了下来。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8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语言点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8. </a:t>
            </a:r>
            <a:r>
              <a:rPr lang="zh-CN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你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们的中文进步非常快，</a:t>
            </a:r>
            <a:r>
              <a:rPr lang="zh-CN" alt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并且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还掌握了外贸基础知识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th-TH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คำสันทาน </a:t>
            </a:r>
            <a:r>
              <a:rPr lang="zh-CN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并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且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ใช้สำหรับเชื่อมโยงหลังคำกริยา คำคุณศัพท์ คำกริยาวิเศษณ์หรืออนุประโยคที่เรียงแบบคู่ขนาน หมายถึง ดำเนินไปอีกขั้นหนึ่ง มากกว่านั้น แปลว่า และ แล้วยัง... ซ้ำยัง... ส่วนใหญ่ใช้ในภาษาเขียน และใช้คำว่า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而且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แทนได้ อย่างเช่น 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会议他评论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并且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/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而且通过了这件事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咱们应该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并且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/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而且能够实现这个计划。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客厅宽敞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并且</a:t>
            </a: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/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而且讲究。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语言点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9.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我们</a:t>
            </a:r>
            <a:r>
              <a:rPr lang="zh-CN" alt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决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不辜负老师的期望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คำกริยาวิเศษณ์ 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决 </a:t>
            </a:r>
            <a:r>
              <a:rPr lang="th-TH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หมายถึง อย่างแน่นอน อย่างเด็ดขาด จะวางไว้ข้างหน้าคำปฏิเสธ อย่างเช่น </a:t>
            </a: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th-TH" altLang="zh-CN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我方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决</a:t>
            </a:r>
            <a:r>
              <a:rPr lang="zh-CN" alt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不让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步。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他这样做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决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没有恶意。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altLang="zh-CN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每个人都应该如此，</a:t>
            </a:r>
            <a:r>
              <a:rPr lang="zh-CN" altLang="en-US" sz="2600" dirty="0" smtClean="0">
                <a:solidFill>
                  <a:srgbClr val="FF0000"/>
                </a:solidFill>
                <a:latin typeface="Century Gothic" panose="020B0502020202020204"/>
              </a:rPr>
              <a:t>决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无例外。</a:t>
            </a:r>
            <a:endParaRPr lang="en-US" altLang="zh-CN" sz="2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defRPr/>
            </a:pP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6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熟读短</a:t>
            </a:r>
            <a:r>
              <a:rPr lang="zh-CN" altLang="en-US" b="1" dirty="0" smtClean="0"/>
              <a:t>文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E48312"/>
              </a:buClr>
            </a:pPr>
            <a:r>
              <a:rPr lang="en-US" altLang="zh-CN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）那时的情景    另一种情景    毕业时的情景   游黄山时的情景</a:t>
            </a: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）仿佛绝望了    仿佛还在犹豫    仿佛真的似的    仿佛睡着了一样</a:t>
            </a: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3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）建立医院    建立学校    建立工厂    建立友谊    建立友好关系</a:t>
            </a: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4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）夫妻感情    师生感情    感情世界    感情问题    对她的感情</a:t>
            </a: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5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）不知不觉睡着了    不知不觉已到半夜   不知不觉迷上了她</a:t>
            </a: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altLang="zh-CN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6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）决不后悔    决不相信    决不是骗你    决没有瞒她    决不会成功</a:t>
            </a:r>
            <a:endParaRPr lang="en-US" altLang="zh-CN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altLang="zh-CN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7</a:t>
            </a:r>
            <a:r>
              <a:rPr lang="zh-CN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）衷心地感谢    衷心地祝愿    衷心地热爱    衷心地希望</a:t>
            </a:r>
            <a:endParaRPr lang="en-US" altLang="zh-CN" sz="2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1419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ย้อนยุค">
  <a:themeElements>
    <a:clrScheme name="ย้อนยุค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ย้อนยุ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249</TotalTime>
  <Words>704</Words>
  <Application>Microsoft Office PowerPoint</Application>
  <PresentationFormat>แบบจอกว้าง</PresentationFormat>
  <Paragraphs>101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6" baseType="lpstr">
      <vt:lpstr>KaiTi</vt:lpstr>
      <vt:lpstr>宋体</vt:lpstr>
      <vt:lpstr>汉鼎简黑B</vt:lpstr>
      <vt:lpstr>Angsana New</vt:lpstr>
      <vt:lpstr>Arial</vt:lpstr>
      <vt:lpstr>Calibri</vt:lpstr>
      <vt:lpstr>Calibri Light</vt:lpstr>
      <vt:lpstr>Century Gothic</vt:lpstr>
      <vt:lpstr>Cordia New</vt:lpstr>
      <vt:lpstr>Wingdings 3</vt:lpstr>
      <vt:lpstr>ธีมของ Office</vt:lpstr>
      <vt:lpstr>ย้อนยุค</vt:lpstr>
      <vt:lpstr>高级汉语 2</vt:lpstr>
      <vt:lpstr>บทที่ 14 แล้วพบกันใหม่ （后会有期）</vt:lpstr>
      <vt:lpstr>生词</vt:lpstr>
      <vt:lpstr>生词</vt:lpstr>
      <vt:lpstr>语言点</vt:lpstr>
      <vt:lpstr>语言点</vt:lpstr>
      <vt:lpstr>语言点</vt:lpstr>
      <vt:lpstr>语言点</vt:lpstr>
      <vt:lpstr>熟读短文</vt:lpstr>
      <vt:lpstr>课文</vt:lpstr>
      <vt:lpstr>回答问题</vt:lpstr>
      <vt:lpstr>练习题</vt:lpstr>
      <vt:lpstr>练习题</vt:lpstr>
      <vt:lpstr>作业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Mr.Phakorn Noparit</dc:creator>
  <cp:lastModifiedBy>Mr.Phakorn Noparit</cp:lastModifiedBy>
  <cp:revision>68</cp:revision>
  <dcterms:created xsi:type="dcterms:W3CDTF">2022-05-26T09:40:03Z</dcterms:created>
  <dcterms:modified xsi:type="dcterms:W3CDTF">2022-12-16T05:46:22Z</dcterms:modified>
</cp:coreProperties>
</file>